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  <p:sldMasterId id="2147483679" r:id="rId2"/>
    <p:sldMasterId id="2147483692" r:id="rId3"/>
    <p:sldMasterId id="2147483802" r:id="rId4"/>
  </p:sldMasterIdLst>
  <p:sldIdLst>
    <p:sldId id="256" r:id="rId5"/>
    <p:sldId id="257" r:id="rId6"/>
    <p:sldId id="271" r:id="rId7"/>
    <p:sldId id="284" r:id="rId8"/>
    <p:sldId id="295" r:id="rId9"/>
    <p:sldId id="296" r:id="rId10"/>
    <p:sldId id="278" r:id="rId11"/>
    <p:sldId id="299" r:id="rId12"/>
    <p:sldId id="290" r:id="rId13"/>
    <p:sldId id="286" r:id="rId14"/>
    <p:sldId id="297" r:id="rId15"/>
    <p:sldId id="289" r:id="rId16"/>
    <p:sldId id="298" r:id="rId17"/>
    <p:sldId id="282" r:id="rId18"/>
    <p:sldId id="264" r:id="rId19"/>
    <p:sldId id="301" r:id="rId20"/>
    <p:sldId id="266" r:id="rId21"/>
    <p:sldId id="294" r:id="rId22"/>
    <p:sldId id="270" r:id="rId23"/>
    <p:sldId id="300" r:id="rId24"/>
    <p:sldId id="29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55"/>
    <p:restoredTop sz="95694"/>
  </p:normalViewPr>
  <p:slideViewPr>
    <p:cSldViewPr snapToGrid="0" snapToObjects="1">
      <p:cViewPr varScale="1">
        <p:scale>
          <a:sx n="129" d="100"/>
          <a:sy n="129" d="100"/>
        </p:scale>
        <p:origin x="3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23800000000004E-2"/>
          <c:y val="0.211034"/>
          <c:w val="0.926176"/>
          <c:h val="0.72831400000000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Baseline(NLTK)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Inglese</c:v>
                </c:pt>
                <c:pt idx="1">
                  <c:v>Italiano</c:v>
                </c:pt>
                <c:pt idx="2">
                  <c:v>Spagnolo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85</c:v>
                </c:pt>
                <c:pt idx="1">
                  <c:v>82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07-6642-BF47-E17A98C4A5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Baseline(NLTK)+Synonym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Inglese</c:v>
                </c:pt>
                <c:pt idx="1">
                  <c:v>Italiano</c:v>
                </c:pt>
                <c:pt idx="2">
                  <c:v>Spagnolo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83</c:v>
                </c:pt>
                <c:pt idx="1">
                  <c:v>89</c:v>
                </c:pt>
                <c:pt idx="2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07-6642-BF47-E17A98C4A5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Baseline(NLTK)+Synonym +Word Sense Disambiguation</c:v>
                </c:pt>
              </c:strCache>
            </c:strRef>
          </c:tx>
          <c:spPr>
            <a:solidFill>
              <a:schemeClr val="accent4">
                <a:hueOff val="-461056"/>
                <a:satOff val="4338"/>
                <a:lumOff val="-10225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Inglese</c:v>
                </c:pt>
                <c:pt idx="1">
                  <c:v>Italiano</c:v>
                </c:pt>
                <c:pt idx="2">
                  <c:v>Spagnolo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87</c:v>
                </c:pt>
                <c:pt idx="1">
                  <c:v>92</c:v>
                </c:pt>
                <c:pt idx="2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07-6642-BF47-E17A98C4A53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SpaCy + STOPWORD_REM + ENTITY LINKING</c:v>
                </c:pt>
              </c:strCache>
            </c:strRef>
          </c:tx>
          <c:spPr>
            <a:solidFill>
              <a:srgbClr val="FF2600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Inglese</c:v>
                </c:pt>
                <c:pt idx="1">
                  <c:v>Italiano</c:v>
                </c:pt>
                <c:pt idx="2">
                  <c:v>Spagnolo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98</c:v>
                </c:pt>
                <c:pt idx="1">
                  <c:v>67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07-6642-BF47-E17A98C4A53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Translator+spaCy</c:v>
                </c:pt>
              </c:strCache>
            </c:strRef>
          </c:tx>
          <c:spPr>
            <a:solidFill>
              <a:srgbClr val="C24885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Inglese</c:v>
                </c:pt>
                <c:pt idx="1">
                  <c:v>Italiano</c:v>
                </c:pt>
                <c:pt idx="2">
                  <c:v>Spagnolo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1">
                  <c:v>78</c:v>
                </c:pt>
                <c:pt idx="2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07-6642-BF47-E17A98C4A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200" b="1" i="0" u="none" strike="noStrike">
                <a:solidFill>
                  <a:schemeClr val="tx1"/>
                </a:solidFill>
                <a:latin typeface="Helvetica Neue"/>
              </a:defRPr>
            </a:pPr>
            <a:endParaRPr lang="it-IT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it-IT"/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5"/>
          <c:y val="0"/>
          <c:w val="0.9"/>
          <c:h val="0.2008620000000000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400" b="0" i="0" u="none" strike="noStrike">
              <a:solidFill>
                <a:srgbClr val="000000"/>
              </a:solidFill>
              <a:latin typeface="Helvetica Neue"/>
            </a:defRPr>
          </a:pPr>
          <a:endParaRPr lang="it-IT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764E-2"/>
          <c:y val="0.123075"/>
          <c:w val="0.91512400000000005"/>
          <c:h val="0.8112030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Inglese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Sheet1!$A$2:$A$2</c:f>
              <c:strCache>
                <c:ptCount val="1"/>
                <c:pt idx="0">
                  <c:v>TRANSLATOR + SPACY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91-8241-AF1C-00CE9B63AA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Italiano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Sheet1!$A$2:$A$2</c:f>
              <c:strCache>
                <c:ptCount val="1"/>
                <c:pt idx="0">
                  <c:v>TRANSLATOR + SPACY</c:v>
                </c:pt>
              </c:strCache>
            </c: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91-8241-AF1C-00CE9B63AAD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Spagnolo</c:v>
                </c:pt>
              </c:strCache>
            </c:strRef>
          </c:tx>
          <c:spPr>
            <a:solidFill>
              <a:schemeClr val="accent4">
                <a:hueOff val="-461056"/>
                <a:satOff val="4338"/>
                <a:lumOff val="-10225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Sheet1!$A$2:$A$2</c:f>
              <c:strCache>
                <c:ptCount val="1"/>
                <c:pt idx="0">
                  <c:v>TRANSLATOR + SPACY</c:v>
                </c:pt>
              </c:strCache>
            </c:strRef>
          </c:cat>
          <c:val>
            <c:numRef>
              <c:f>Sheet1!$D$2:$D$2</c:f>
              <c:numCache>
                <c:formatCode>General</c:formatCode>
                <c:ptCount val="1"/>
                <c:pt idx="0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91-8241-AF1C-00CE9B63A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600" b="1" i="0" u="none" strike="noStrike">
                <a:solidFill>
                  <a:srgbClr val="FF0000"/>
                </a:solidFill>
                <a:latin typeface="Helvetica Neue"/>
              </a:defRPr>
            </a:pPr>
            <a:endParaRPr lang="it-IT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00"/>
          <c:min val="50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it-IT"/>
          </a:p>
        </c:txPr>
        <c:crossAx val="2094734552"/>
        <c:crosses val="autoZero"/>
        <c:crossBetween val="between"/>
        <c:majorUnit val="12.5"/>
        <c:minorUnit val="6.2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5.7122899999999997E-2"/>
          <c:y val="0"/>
          <c:w val="0.89325200000000005"/>
          <c:h val="6.3875699999999994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400" b="0" i="0" u="none" strike="noStrike">
              <a:solidFill>
                <a:srgbClr val="000000"/>
              </a:solidFill>
              <a:latin typeface="Helvetica Neue"/>
            </a:defRPr>
          </a:pPr>
          <a:endParaRPr lang="it-IT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764E-2"/>
          <c:y val="0.123075"/>
          <c:w val="0.91512400000000005"/>
          <c:h val="0.8112030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Inglese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Sheet1!$A$2:$A$2</c:f>
              <c:strCache>
                <c:ptCount val="1"/>
                <c:pt idx="0">
                  <c:v>SPACY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C3-9A41-BCA9-05597EFD77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Italiano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Sheet1!$A$2:$A$2</c:f>
              <c:strCache>
                <c:ptCount val="1"/>
                <c:pt idx="0">
                  <c:v>SPACY</c:v>
                </c:pt>
              </c:strCache>
            </c: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C3-9A41-BCA9-05597EFD77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Spagnolo</c:v>
                </c:pt>
              </c:strCache>
            </c:strRef>
          </c:tx>
          <c:spPr>
            <a:solidFill>
              <a:schemeClr val="accent4">
                <a:hueOff val="-461056"/>
                <a:satOff val="4338"/>
                <a:lumOff val="-10225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Sheet1!$A$2:$A$2</c:f>
              <c:strCache>
                <c:ptCount val="1"/>
                <c:pt idx="0">
                  <c:v>SPACY</c:v>
                </c:pt>
              </c:strCache>
            </c:strRef>
          </c:cat>
          <c:val>
            <c:numRef>
              <c:f>Sheet1!$D$2:$D$2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C3-9A41-BCA9-05597EFD7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600" b="1" i="0" u="none" strike="noStrike">
                <a:solidFill>
                  <a:srgbClr val="FF0000"/>
                </a:solidFill>
                <a:latin typeface="Helvetica Neue"/>
              </a:defRPr>
            </a:pPr>
            <a:endParaRPr lang="it-IT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00"/>
          <c:min val="50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it-IT"/>
          </a:p>
        </c:txPr>
        <c:crossAx val="2094734552"/>
        <c:crosses val="autoZero"/>
        <c:crossBetween val="between"/>
        <c:majorUnit val="12.5"/>
        <c:minorUnit val="6.2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5.7122899999999997E-2"/>
          <c:y val="0"/>
          <c:w val="0.89325200000000005"/>
          <c:h val="6.3875699999999994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400" b="0" i="0" u="none" strike="noStrike">
              <a:solidFill>
                <a:srgbClr val="000000"/>
              </a:solidFill>
              <a:latin typeface="Helvetica Neue"/>
            </a:defRPr>
          </a:pPr>
          <a:endParaRPr lang="it-IT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8BEFA7-BC76-1F4D-BDE1-D66FAB5013A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C129404-8EF0-0247-AE12-D5C81E72292A}">
      <dgm:prSet/>
      <dgm:spPr/>
      <dgm:t>
        <a:bodyPr/>
        <a:lstStyle/>
        <a:p>
          <a:r>
            <a:rPr lang="it-IT" dirty="0"/>
            <a:t>Librerie utilizzate</a:t>
          </a:r>
        </a:p>
      </dgm:t>
    </dgm:pt>
    <dgm:pt modelId="{DE390A50-E128-EA44-BC1A-43AA96AFDD46}" type="parTrans" cxnId="{0744592D-A7CA-2E4E-A868-C60BBD612D13}">
      <dgm:prSet/>
      <dgm:spPr/>
      <dgm:t>
        <a:bodyPr/>
        <a:lstStyle/>
        <a:p>
          <a:endParaRPr lang="it-IT"/>
        </a:p>
      </dgm:t>
    </dgm:pt>
    <dgm:pt modelId="{7F59AFDB-6FC3-3E4F-A936-212097C36514}" type="sibTrans" cxnId="{0744592D-A7CA-2E4E-A868-C60BBD612D13}">
      <dgm:prSet/>
      <dgm:spPr/>
      <dgm:t>
        <a:bodyPr/>
        <a:lstStyle/>
        <a:p>
          <a:endParaRPr lang="it-IT"/>
        </a:p>
      </dgm:t>
    </dgm:pt>
    <dgm:pt modelId="{2383E3B5-F9B6-154E-B272-7C7E2256CB4A}">
      <dgm:prSet/>
      <dgm:spPr/>
      <dgm:t>
        <a:bodyPr/>
        <a:lstStyle/>
        <a:p>
          <a:r>
            <a:rPr lang="it-IT" dirty="0"/>
            <a:t>Elaborazioni del testo utilizzate</a:t>
          </a:r>
        </a:p>
      </dgm:t>
    </dgm:pt>
    <dgm:pt modelId="{777E6D9F-C319-544B-8899-2C37769A832D}" type="parTrans" cxnId="{9B90D374-FA31-724B-807A-DB9F97FCEB3E}">
      <dgm:prSet/>
      <dgm:spPr/>
      <dgm:t>
        <a:bodyPr/>
        <a:lstStyle/>
        <a:p>
          <a:endParaRPr lang="it-IT"/>
        </a:p>
      </dgm:t>
    </dgm:pt>
    <dgm:pt modelId="{182731B0-B749-CB4E-95E6-196A34828847}" type="sibTrans" cxnId="{9B90D374-FA31-724B-807A-DB9F97FCEB3E}">
      <dgm:prSet/>
      <dgm:spPr/>
      <dgm:t>
        <a:bodyPr/>
        <a:lstStyle/>
        <a:p>
          <a:endParaRPr lang="it-IT"/>
        </a:p>
      </dgm:t>
    </dgm:pt>
    <dgm:pt modelId="{E2DC21B1-6A40-B64F-B3FD-A4CB150C1C9E}">
      <dgm:prSet/>
      <dgm:spPr/>
      <dgm:t>
        <a:bodyPr/>
        <a:lstStyle/>
        <a:p>
          <a:r>
            <a:rPr lang="it-IT" dirty="0"/>
            <a:t>Analisi Sperimentale</a:t>
          </a:r>
        </a:p>
      </dgm:t>
    </dgm:pt>
    <dgm:pt modelId="{2C5D609C-099A-E244-9BCC-137C0F108D55}" type="parTrans" cxnId="{34D9E763-F381-5A45-9338-E2B35E86FC64}">
      <dgm:prSet/>
      <dgm:spPr/>
      <dgm:t>
        <a:bodyPr/>
        <a:lstStyle/>
        <a:p>
          <a:endParaRPr lang="it-IT"/>
        </a:p>
      </dgm:t>
    </dgm:pt>
    <dgm:pt modelId="{229AF06A-957B-2A4B-B702-65B156B2C774}" type="sibTrans" cxnId="{34D9E763-F381-5A45-9338-E2B35E86FC64}">
      <dgm:prSet/>
      <dgm:spPr/>
      <dgm:t>
        <a:bodyPr/>
        <a:lstStyle/>
        <a:p>
          <a:endParaRPr lang="it-IT"/>
        </a:p>
      </dgm:t>
    </dgm:pt>
    <dgm:pt modelId="{102A75B1-AEC7-F84B-9B16-C70BE7A35184}" type="pres">
      <dgm:prSet presAssocID="{648BEFA7-BC76-1F4D-BDE1-D66FAB5013AD}" presName="linearFlow" presStyleCnt="0">
        <dgm:presLayoutVars>
          <dgm:dir/>
          <dgm:resizeHandles val="exact"/>
        </dgm:presLayoutVars>
      </dgm:prSet>
      <dgm:spPr/>
    </dgm:pt>
    <dgm:pt modelId="{AB8BDF3F-7233-2542-A42F-90493A67A0F0}" type="pres">
      <dgm:prSet presAssocID="{BC129404-8EF0-0247-AE12-D5C81E72292A}" presName="composite" presStyleCnt="0"/>
      <dgm:spPr/>
    </dgm:pt>
    <dgm:pt modelId="{789C5071-8F1A-7940-AF75-A9B749E10232}" type="pres">
      <dgm:prSet presAssocID="{BC129404-8EF0-0247-AE12-D5C81E72292A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DC28882-386C-A941-8BB8-F98A15408B46}" type="pres">
      <dgm:prSet presAssocID="{BC129404-8EF0-0247-AE12-D5C81E72292A}" presName="txShp" presStyleLbl="node1" presStyleIdx="0" presStyleCnt="3">
        <dgm:presLayoutVars>
          <dgm:bulletEnabled val="1"/>
        </dgm:presLayoutVars>
      </dgm:prSet>
      <dgm:spPr/>
    </dgm:pt>
    <dgm:pt modelId="{C425A39C-B682-FE46-997C-EDAA27A8E5DF}" type="pres">
      <dgm:prSet presAssocID="{7F59AFDB-6FC3-3E4F-A936-212097C36514}" presName="spacing" presStyleCnt="0"/>
      <dgm:spPr/>
    </dgm:pt>
    <dgm:pt modelId="{EDE021C0-E7DA-D742-B6EB-56A23299D26E}" type="pres">
      <dgm:prSet presAssocID="{2383E3B5-F9B6-154E-B272-7C7E2256CB4A}" presName="composite" presStyleCnt="0"/>
      <dgm:spPr/>
    </dgm:pt>
    <dgm:pt modelId="{E8302682-E11F-364C-A503-27A6A70C7415}" type="pres">
      <dgm:prSet presAssocID="{2383E3B5-F9B6-154E-B272-7C7E2256CB4A}" presName="imgShp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E5686705-E89E-C849-8356-6285DD75DCF2}" type="pres">
      <dgm:prSet presAssocID="{2383E3B5-F9B6-154E-B272-7C7E2256CB4A}" presName="txShp" presStyleLbl="node1" presStyleIdx="1" presStyleCnt="3">
        <dgm:presLayoutVars>
          <dgm:bulletEnabled val="1"/>
        </dgm:presLayoutVars>
      </dgm:prSet>
      <dgm:spPr/>
    </dgm:pt>
    <dgm:pt modelId="{F9DF1690-C1D1-5444-8C7D-0F6DF11DF08F}" type="pres">
      <dgm:prSet presAssocID="{182731B0-B749-CB4E-95E6-196A34828847}" presName="spacing" presStyleCnt="0"/>
      <dgm:spPr/>
    </dgm:pt>
    <dgm:pt modelId="{656F5B63-BBC0-FE4C-963D-5AA781D79528}" type="pres">
      <dgm:prSet presAssocID="{E2DC21B1-6A40-B64F-B3FD-A4CB150C1C9E}" presName="composite" presStyleCnt="0"/>
      <dgm:spPr/>
    </dgm:pt>
    <dgm:pt modelId="{DD01123B-494A-C549-8D20-C343B1BCD40C}" type="pres">
      <dgm:prSet presAssocID="{E2DC21B1-6A40-B64F-B3FD-A4CB150C1C9E}" presName="imgShp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l="-1000" r="-1000"/>
          </a:stretch>
        </a:blipFill>
      </dgm:spPr>
    </dgm:pt>
    <dgm:pt modelId="{F5365DCC-84FD-4640-9ED1-DD65F7B8350D}" type="pres">
      <dgm:prSet presAssocID="{E2DC21B1-6A40-B64F-B3FD-A4CB150C1C9E}" presName="txShp" presStyleLbl="node1" presStyleIdx="2" presStyleCnt="3">
        <dgm:presLayoutVars>
          <dgm:bulletEnabled val="1"/>
        </dgm:presLayoutVars>
      </dgm:prSet>
      <dgm:spPr/>
    </dgm:pt>
  </dgm:ptLst>
  <dgm:cxnLst>
    <dgm:cxn modelId="{D7187D22-966C-AE4A-838C-0BFE0676D5D4}" type="presOf" srcId="{2383E3B5-F9B6-154E-B272-7C7E2256CB4A}" destId="{E5686705-E89E-C849-8356-6285DD75DCF2}" srcOrd="0" destOrd="0" presId="urn:microsoft.com/office/officeart/2005/8/layout/vList3"/>
    <dgm:cxn modelId="{0744592D-A7CA-2E4E-A868-C60BBD612D13}" srcId="{648BEFA7-BC76-1F4D-BDE1-D66FAB5013AD}" destId="{BC129404-8EF0-0247-AE12-D5C81E72292A}" srcOrd="0" destOrd="0" parTransId="{DE390A50-E128-EA44-BC1A-43AA96AFDD46}" sibTransId="{7F59AFDB-6FC3-3E4F-A936-212097C36514}"/>
    <dgm:cxn modelId="{34D9E763-F381-5A45-9338-E2B35E86FC64}" srcId="{648BEFA7-BC76-1F4D-BDE1-D66FAB5013AD}" destId="{E2DC21B1-6A40-B64F-B3FD-A4CB150C1C9E}" srcOrd="2" destOrd="0" parTransId="{2C5D609C-099A-E244-9BCC-137C0F108D55}" sibTransId="{229AF06A-957B-2A4B-B702-65B156B2C774}"/>
    <dgm:cxn modelId="{4EEC0A68-FDEC-8A45-86F8-BC195550418C}" type="presOf" srcId="{BC129404-8EF0-0247-AE12-D5C81E72292A}" destId="{ADC28882-386C-A941-8BB8-F98A15408B46}" srcOrd="0" destOrd="0" presId="urn:microsoft.com/office/officeart/2005/8/layout/vList3"/>
    <dgm:cxn modelId="{9B90D374-FA31-724B-807A-DB9F97FCEB3E}" srcId="{648BEFA7-BC76-1F4D-BDE1-D66FAB5013AD}" destId="{2383E3B5-F9B6-154E-B272-7C7E2256CB4A}" srcOrd="1" destOrd="0" parTransId="{777E6D9F-C319-544B-8899-2C37769A832D}" sibTransId="{182731B0-B749-CB4E-95E6-196A34828847}"/>
    <dgm:cxn modelId="{A00820A7-EE16-F34A-8898-75EECD83EE7C}" type="presOf" srcId="{648BEFA7-BC76-1F4D-BDE1-D66FAB5013AD}" destId="{102A75B1-AEC7-F84B-9B16-C70BE7A35184}" srcOrd="0" destOrd="0" presId="urn:microsoft.com/office/officeart/2005/8/layout/vList3"/>
    <dgm:cxn modelId="{837B19F9-DBB0-CA40-BC06-6CA898969931}" type="presOf" srcId="{E2DC21B1-6A40-B64F-B3FD-A4CB150C1C9E}" destId="{F5365DCC-84FD-4640-9ED1-DD65F7B8350D}" srcOrd="0" destOrd="0" presId="urn:microsoft.com/office/officeart/2005/8/layout/vList3"/>
    <dgm:cxn modelId="{A5013FA9-A32C-DF49-BB67-85D242E6A3A5}" type="presParOf" srcId="{102A75B1-AEC7-F84B-9B16-C70BE7A35184}" destId="{AB8BDF3F-7233-2542-A42F-90493A67A0F0}" srcOrd="0" destOrd="0" presId="urn:microsoft.com/office/officeart/2005/8/layout/vList3"/>
    <dgm:cxn modelId="{8DC663C2-DBB7-9940-8402-B872AB5CBD71}" type="presParOf" srcId="{AB8BDF3F-7233-2542-A42F-90493A67A0F0}" destId="{789C5071-8F1A-7940-AF75-A9B749E10232}" srcOrd="0" destOrd="0" presId="urn:microsoft.com/office/officeart/2005/8/layout/vList3"/>
    <dgm:cxn modelId="{315E63D6-AB9A-D747-BD18-D59255CF4F1F}" type="presParOf" srcId="{AB8BDF3F-7233-2542-A42F-90493A67A0F0}" destId="{ADC28882-386C-A941-8BB8-F98A15408B46}" srcOrd="1" destOrd="0" presId="urn:microsoft.com/office/officeart/2005/8/layout/vList3"/>
    <dgm:cxn modelId="{639E487F-41E8-8749-958D-594A080AB27D}" type="presParOf" srcId="{102A75B1-AEC7-F84B-9B16-C70BE7A35184}" destId="{C425A39C-B682-FE46-997C-EDAA27A8E5DF}" srcOrd="1" destOrd="0" presId="urn:microsoft.com/office/officeart/2005/8/layout/vList3"/>
    <dgm:cxn modelId="{36FF25F0-92A7-C541-A27E-E5F9A2CAD910}" type="presParOf" srcId="{102A75B1-AEC7-F84B-9B16-C70BE7A35184}" destId="{EDE021C0-E7DA-D742-B6EB-56A23299D26E}" srcOrd="2" destOrd="0" presId="urn:microsoft.com/office/officeart/2005/8/layout/vList3"/>
    <dgm:cxn modelId="{BD4DF915-7BAB-254F-92B4-475A4CB34F44}" type="presParOf" srcId="{EDE021C0-E7DA-D742-B6EB-56A23299D26E}" destId="{E8302682-E11F-364C-A503-27A6A70C7415}" srcOrd="0" destOrd="0" presId="urn:microsoft.com/office/officeart/2005/8/layout/vList3"/>
    <dgm:cxn modelId="{02486ADB-6E8A-E240-9906-DEC208F23153}" type="presParOf" srcId="{EDE021C0-E7DA-D742-B6EB-56A23299D26E}" destId="{E5686705-E89E-C849-8356-6285DD75DCF2}" srcOrd="1" destOrd="0" presId="urn:microsoft.com/office/officeart/2005/8/layout/vList3"/>
    <dgm:cxn modelId="{BEF86C7C-1607-7644-BB2C-FEFE0F8B98CA}" type="presParOf" srcId="{102A75B1-AEC7-F84B-9B16-C70BE7A35184}" destId="{F9DF1690-C1D1-5444-8C7D-0F6DF11DF08F}" srcOrd="3" destOrd="0" presId="urn:microsoft.com/office/officeart/2005/8/layout/vList3"/>
    <dgm:cxn modelId="{221F3E0D-C4EC-9842-8210-4D5DC3FC6563}" type="presParOf" srcId="{102A75B1-AEC7-F84B-9B16-C70BE7A35184}" destId="{656F5B63-BBC0-FE4C-963D-5AA781D79528}" srcOrd="4" destOrd="0" presId="urn:microsoft.com/office/officeart/2005/8/layout/vList3"/>
    <dgm:cxn modelId="{92FD0DF8-9F5A-854E-90A1-852C52BB2F58}" type="presParOf" srcId="{656F5B63-BBC0-FE4C-963D-5AA781D79528}" destId="{DD01123B-494A-C549-8D20-C343B1BCD40C}" srcOrd="0" destOrd="0" presId="urn:microsoft.com/office/officeart/2005/8/layout/vList3"/>
    <dgm:cxn modelId="{322EDDE6-9C92-0D40-956D-162C258B829E}" type="presParOf" srcId="{656F5B63-BBC0-FE4C-963D-5AA781D79528}" destId="{F5365DCC-84FD-4640-9ED1-DD65F7B8350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8BEFA7-BC76-1F4D-BDE1-D66FAB5013A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C129404-8EF0-0247-AE12-D5C81E72292A}">
      <dgm:prSet/>
      <dgm:spPr/>
      <dgm:t>
        <a:bodyPr/>
        <a:lstStyle/>
        <a:p>
          <a:r>
            <a:rPr lang="it-IT" dirty="0"/>
            <a:t>Librerie utilizzate</a:t>
          </a:r>
        </a:p>
      </dgm:t>
    </dgm:pt>
    <dgm:pt modelId="{DE390A50-E128-EA44-BC1A-43AA96AFDD46}" type="parTrans" cxnId="{0744592D-A7CA-2E4E-A868-C60BBD612D13}">
      <dgm:prSet/>
      <dgm:spPr/>
      <dgm:t>
        <a:bodyPr/>
        <a:lstStyle/>
        <a:p>
          <a:endParaRPr lang="it-IT"/>
        </a:p>
      </dgm:t>
    </dgm:pt>
    <dgm:pt modelId="{7F59AFDB-6FC3-3E4F-A936-212097C36514}" type="sibTrans" cxnId="{0744592D-A7CA-2E4E-A868-C60BBD612D13}">
      <dgm:prSet/>
      <dgm:spPr/>
      <dgm:t>
        <a:bodyPr/>
        <a:lstStyle/>
        <a:p>
          <a:endParaRPr lang="it-IT"/>
        </a:p>
      </dgm:t>
    </dgm:pt>
    <dgm:pt modelId="{2383E3B5-F9B6-154E-B272-7C7E2256CB4A}">
      <dgm:prSet/>
      <dgm:spPr/>
      <dgm:t>
        <a:bodyPr/>
        <a:lstStyle/>
        <a:p>
          <a:r>
            <a:rPr lang="it-IT" dirty="0"/>
            <a:t>Elaborazioni del testo utilizzate</a:t>
          </a:r>
        </a:p>
      </dgm:t>
    </dgm:pt>
    <dgm:pt modelId="{777E6D9F-C319-544B-8899-2C37769A832D}" type="parTrans" cxnId="{9B90D374-FA31-724B-807A-DB9F97FCEB3E}">
      <dgm:prSet/>
      <dgm:spPr/>
      <dgm:t>
        <a:bodyPr/>
        <a:lstStyle/>
        <a:p>
          <a:endParaRPr lang="it-IT"/>
        </a:p>
      </dgm:t>
    </dgm:pt>
    <dgm:pt modelId="{182731B0-B749-CB4E-95E6-196A34828847}" type="sibTrans" cxnId="{9B90D374-FA31-724B-807A-DB9F97FCEB3E}">
      <dgm:prSet/>
      <dgm:spPr/>
      <dgm:t>
        <a:bodyPr/>
        <a:lstStyle/>
        <a:p>
          <a:endParaRPr lang="it-IT"/>
        </a:p>
      </dgm:t>
    </dgm:pt>
    <dgm:pt modelId="{E2DC21B1-6A40-B64F-B3FD-A4CB150C1C9E}">
      <dgm:prSet/>
      <dgm:spPr/>
      <dgm:t>
        <a:bodyPr/>
        <a:lstStyle/>
        <a:p>
          <a:r>
            <a:rPr lang="it-IT" dirty="0"/>
            <a:t>Analisi Sperimentale</a:t>
          </a:r>
        </a:p>
      </dgm:t>
    </dgm:pt>
    <dgm:pt modelId="{2C5D609C-099A-E244-9BCC-137C0F108D55}" type="parTrans" cxnId="{34D9E763-F381-5A45-9338-E2B35E86FC64}">
      <dgm:prSet/>
      <dgm:spPr/>
      <dgm:t>
        <a:bodyPr/>
        <a:lstStyle/>
        <a:p>
          <a:endParaRPr lang="it-IT"/>
        </a:p>
      </dgm:t>
    </dgm:pt>
    <dgm:pt modelId="{229AF06A-957B-2A4B-B702-65B156B2C774}" type="sibTrans" cxnId="{34D9E763-F381-5A45-9338-E2B35E86FC64}">
      <dgm:prSet/>
      <dgm:spPr/>
      <dgm:t>
        <a:bodyPr/>
        <a:lstStyle/>
        <a:p>
          <a:endParaRPr lang="it-IT"/>
        </a:p>
      </dgm:t>
    </dgm:pt>
    <dgm:pt modelId="{102A75B1-AEC7-F84B-9B16-C70BE7A35184}" type="pres">
      <dgm:prSet presAssocID="{648BEFA7-BC76-1F4D-BDE1-D66FAB5013AD}" presName="linearFlow" presStyleCnt="0">
        <dgm:presLayoutVars>
          <dgm:dir/>
          <dgm:resizeHandles val="exact"/>
        </dgm:presLayoutVars>
      </dgm:prSet>
      <dgm:spPr/>
    </dgm:pt>
    <dgm:pt modelId="{AB8BDF3F-7233-2542-A42F-90493A67A0F0}" type="pres">
      <dgm:prSet presAssocID="{BC129404-8EF0-0247-AE12-D5C81E72292A}" presName="composite" presStyleCnt="0"/>
      <dgm:spPr/>
    </dgm:pt>
    <dgm:pt modelId="{789C5071-8F1A-7940-AF75-A9B749E10232}" type="pres">
      <dgm:prSet presAssocID="{BC129404-8EF0-0247-AE12-D5C81E72292A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DC28882-386C-A941-8BB8-F98A15408B46}" type="pres">
      <dgm:prSet presAssocID="{BC129404-8EF0-0247-AE12-D5C81E72292A}" presName="txShp" presStyleLbl="node1" presStyleIdx="0" presStyleCnt="3">
        <dgm:presLayoutVars>
          <dgm:bulletEnabled val="1"/>
        </dgm:presLayoutVars>
      </dgm:prSet>
      <dgm:spPr/>
    </dgm:pt>
    <dgm:pt modelId="{C425A39C-B682-FE46-997C-EDAA27A8E5DF}" type="pres">
      <dgm:prSet presAssocID="{7F59AFDB-6FC3-3E4F-A936-212097C36514}" presName="spacing" presStyleCnt="0"/>
      <dgm:spPr/>
    </dgm:pt>
    <dgm:pt modelId="{EDE021C0-E7DA-D742-B6EB-56A23299D26E}" type="pres">
      <dgm:prSet presAssocID="{2383E3B5-F9B6-154E-B272-7C7E2256CB4A}" presName="composite" presStyleCnt="0"/>
      <dgm:spPr/>
    </dgm:pt>
    <dgm:pt modelId="{E8302682-E11F-364C-A503-27A6A70C7415}" type="pres">
      <dgm:prSet presAssocID="{2383E3B5-F9B6-154E-B272-7C7E2256CB4A}" presName="imgShp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E5686705-E89E-C849-8356-6285DD75DCF2}" type="pres">
      <dgm:prSet presAssocID="{2383E3B5-F9B6-154E-B272-7C7E2256CB4A}" presName="txShp" presStyleLbl="node1" presStyleIdx="1" presStyleCnt="3">
        <dgm:presLayoutVars>
          <dgm:bulletEnabled val="1"/>
        </dgm:presLayoutVars>
      </dgm:prSet>
      <dgm:spPr/>
    </dgm:pt>
    <dgm:pt modelId="{F9DF1690-C1D1-5444-8C7D-0F6DF11DF08F}" type="pres">
      <dgm:prSet presAssocID="{182731B0-B749-CB4E-95E6-196A34828847}" presName="spacing" presStyleCnt="0"/>
      <dgm:spPr/>
    </dgm:pt>
    <dgm:pt modelId="{656F5B63-BBC0-FE4C-963D-5AA781D79528}" type="pres">
      <dgm:prSet presAssocID="{E2DC21B1-6A40-B64F-B3FD-A4CB150C1C9E}" presName="composite" presStyleCnt="0"/>
      <dgm:spPr/>
    </dgm:pt>
    <dgm:pt modelId="{DD01123B-494A-C549-8D20-C343B1BCD40C}" type="pres">
      <dgm:prSet presAssocID="{E2DC21B1-6A40-B64F-B3FD-A4CB150C1C9E}" presName="imgShp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l="-1000" r="-1000"/>
          </a:stretch>
        </a:blipFill>
      </dgm:spPr>
    </dgm:pt>
    <dgm:pt modelId="{F5365DCC-84FD-4640-9ED1-DD65F7B8350D}" type="pres">
      <dgm:prSet presAssocID="{E2DC21B1-6A40-B64F-B3FD-A4CB150C1C9E}" presName="txShp" presStyleLbl="node1" presStyleIdx="2" presStyleCnt="3">
        <dgm:presLayoutVars>
          <dgm:bulletEnabled val="1"/>
        </dgm:presLayoutVars>
      </dgm:prSet>
      <dgm:spPr/>
    </dgm:pt>
  </dgm:ptLst>
  <dgm:cxnLst>
    <dgm:cxn modelId="{D7187D22-966C-AE4A-838C-0BFE0676D5D4}" type="presOf" srcId="{2383E3B5-F9B6-154E-B272-7C7E2256CB4A}" destId="{E5686705-E89E-C849-8356-6285DD75DCF2}" srcOrd="0" destOrd="0" presId="urn:microsoft.com/office/officeart/2005/8/layout/vList3"/>
    <dgm:cxn modelId="{0744592D-A7CA-2E4E-A868-C60BBD612D13}" srcId="{648BEFA7-BC76-1F4D-BDE1-D66FAB5013AD}" destId="{BC129404-8EF0-0247-AE12-D5C81E72292A}" srcOrd="0" destOrd="0" parTransId="{DE390A50-E128-EA44-BC1A-43AA96AFDD46}" sibTransId="{7F59AFDB-6FC3-3E4F-A936-212097C36514}"/>
    <dgm:cxn modelId="{34D9E763-F381-5A45-9338-E2B35E86FC64}" srcId="{648BEFA7-BC76-1F4D-BDE1-D66FAB5013AD}" destId="{E2DC21B1-6A40-B64F-B3FD-A4CB150C1C9E}" srcOrd="2" destOrd="0" parTransId="{2C5D609C-099A-E244-9BCC-137C0F108D55}" sibTransId="{229AF06A-957B-2A4B-B702-65B156B2C774}"/>
    <dgm:cxn modelId="{4EEC0A68-FDEC-8A45-86F8-BC195550418C}" type="presOf" srcId="{BC129404-8EF0-0247-AE12-D5C81E72292A}" destId="{ADC28882-386C-A941-8BB8-F98A15408B46}" srcOrd="0" destOrd="0" presId="urn:microsoft.com/office/officeart/2005/8/layout/vList3"/>
    <dgm:cxn modelId="{9B90D374-FA31-724B-807A-DB9F97FCEB3E}" srcId="{648BEFA7-BC76-1F4D-BDE1-D66FAB5013AD}" destId="{2383E3B5-F9B6-154E-B272-7C7E2256CB4A}" srcOrd="1" destOrd="0" parTransId="{777E6D9F-C319-544B-8899-2C37769A832D}" sibTransId="{182731B0-B749-CB4E-95E6-196A34828847}"/>
    <dgm:cxn modelId="{A00820A7-EE16-F34A-8898-75EECD83EE7C}" type="presOf" srcId="{648BEFA7-BC76-1F4D-BDE1-D66FAB5013AD}" destId="{102A75B1-AEC7-F84B-9B16-C70BE7A35184}" srcOrd="0" destOrd="0" presId="urn:microsoft.com/office/officeart/2005/8/layout/vList3"/>
    <dgm:cxn modelId="{837B19F9-DBB0-CA40-BC06-6CA898969931}" type="presOf" srcId="{E2DC21B1-6A40-B64F-B3FD-A4CB150C1C9E}" destId="{F5365DCC-84FD-4640-9ED1-DD65F7B8350D}" srcOrd="0" destOrd="0" presId="urn:microsoft.com/office/officeart/2005/8/layout/vList3"/>
    <dgm:cxn modelId="{A5013FA9-A32C-DF49-BB67-85D242E6A3A5}" type="presParOf" srcId="{102A75B1-AEC7-F84B-9B16-C70BE7A35184}" destId="{AB8BDF3F-7233-2542-A42F-90493A67A0F0}" srcOrd="0" destOrd="0" presId="urn:microsoft.com/office/officeart/2005/8/layout/vList3"/>
    <dgm:cxn modelId="{8DC663C2-DBB7-9940-8402-B872AB5CBD71}" type="presParOf" srcId="{AB8BDF3F-7233-2542-A42F-90493A67A0F0}" destId="{789C5071-8F1A-7940-AF75-A9B749E10232}" srcOrd="0" destOrd="0" presId="urn:microsoft.com/office/officeart/2005/8/layout/vList3"/>
    <dgm:cxn modelId="{315E63D6-AB9A-D747-BD18-D59255CF4F1F}" type="presParOf" srcId="{AB8BDF3F-7233-2542-A42F-90493A67A0F0}" destId="{ADC28882-386C-A941-8BB8-F98A15408B46}" srcOrd="1" destOrd="0" presId="urn:microsoft.com/office/officeart/2005/8/layout/vList3"/>
    <dgm:cxn modelId="{639E487F-41E8-8749-958D-594A080AB27D}" type="presParOf" srcId="{102A75B1-AEC7-F84B-9B16-C70BE7A35184}" destId="{C425A39C-B682-FE46-997C-EDAA27A8E5DF}" srcOrd="1" destOrd="0" presId="urn:microsoft.com/office/officeart/2005/8/layout/vList3"/>
    <dgm:cxn modelId="{36FF25F0-92A7-C541-A27E-E5F9A2CAD910}" type="presParOf" srcId="{102A75B1-AEC7-F84B-9B16-C70BE7A35184}" destId="{EDE021C0-E7DA-D742-B6EB-56A23299D26E}" srcOrd="2" destOrd="0" presId="urn:microsoft.com/office/officeart/2005/8/layout/vList3"/>
    <dgm:cxn modelId="{BD4DF915-7BAB-254F-92B4-475A4CB34F44}" type="presParOf" srcId="{EDE021C0-E7DA-D742-B6EB-56A23299D26E}" destId="{E8302682-E11F-364C-A503-27A6A70C7415}" srcOrd="0" destOrd="0" presId="urn:microsoft.com/office/officeart/2005/8/layout/vList3"/>
    <dgm:cxn modelId="{02486ADB-6E8A-E240-9906-DEC208F23153}" type="presParOf" srcId="{EDE021C0-E7DA-D742-B6EB-56A23299D26E}" destId="{E5686705-E89E-C849-8356-6285DD75DCF2}" srcOrd="1" destOrd="0" presId="urn:microsoft.com/office/officeart/2005/8/layout/vList3"/>
    <dgm:cxn modelId="{BEF86C7C-1607-7644-BB2C-FEFE0F8B98CA}" type="presParOf" srcId="{102A75B1-AEC7-F84B-9B16-C70BE7A35184}" destId="{F9DF1690-C1D1-5444-8C7D-0F6DF11DF08F}" srcOrd="3" destOrd="0" presId="urn:microsoft.com/office/officeart/2005/8/layout/vList3"/>
    <dgm:cxn modelId="{221F3E0D-C4EC-9842-8210-4D5DC3FC6563}" type="presParOf" srcId="{102A75B1-AEC7-F84B-9B16-C70BE7A35184}" destId="{656F5B63-BBC0-FE4C-963D-5AA781D79528}" srcOrd="4" destOrd="0" presId="urn:microsoft.com/office/officeart/2005/8/layout/vList3"/>
    <dgm:cxn modelId="{92FD0DF8-9F5A-854E-90A1-852C52BB2F58}" type="presParOf" srcId="{656F5B63-BBC0-FE4C-963D-5AA781D79528}" destId="{DD01123B-494A-C549-8D20-C343B1BCD40C}" srcOrd="0" destOrd="0" presId="urn:microsoft.com/office/officeart/2005/8/layout/vList3"/>
    <dgm:cxn modelId="{322EDDE6-9C92-0D40-956D-162C258B829E}" type="presParOf" srcId="{656F5B63-BBC0-FE4C-963D-5AA781D79528}" destId="{F5365DCC-84FD-4640-9ED1-DD65F7B8350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EB5575-6E33-5F45-87AF-47E4721076E8}" type="doc">
      <dgm:prSet loTypeId="urn:microsoft.com/office/officeart/2005/8/layout/process1" loCatId="" qsTypeId="urn:microsoft.com/office/officeart/2005/8/quickstyle/simple3" qsCatId="simple" csTypeId="urn:microsoft.com/office/officeart/2005/8/colors/colorful5" csCatId="colorful" phldr="1"/>
      <dgm:spPr/>
    </dgm:pt>
    <dgm:pt modelId="{A26B0CF7-3A0B-9A44-8404-842EF07CABF1}">
      <dgm:prSet phldrT="[Testo]"/>
      <dgm:spPr/>
      <dgm:t>
        <a:bodyPr/>
        <a:lstStyle/>
        <a:p>
          <a:r>
            <a:rPr lang="it-IT" dirty="0" err="1"/>
            <a:t>Pre</a:t>
          </a:r>
          <a:r>
            <a:rPr lang="it-IT" dirty="0"/>
            <a:t> Processing</a:t>
          </a:r>
        </a:p>
      </dgm:t>
    </dgm:pt>
    <dgm:pt modelId="{FFFE337C-9503-CC46-B3C6-F34DDF671AEC}" type="parTrans" cxnId="{75891CFB-E4B5-A746-8E88-7BC2009A1845}">
      <dgm:prSet/>
      <dgm:spPr/>
      <dgm:t>
        <a:bodyPr/>
        <a:lstStyle/>
        <a:p>
          <a:endParaRPr lang="it-IT"/>
        </a:p>
      </dgm:t>
    </dgm:pt>
    <dgm:pt modelId="{CC3542F6-6EBC-8749-8C35-76895BBFAA8B}" type="sibTrans" cxnId="{75891CFB-E4B5-A746-8E88-7BC2009A1845}">
      <dgm:prSet/>
      <dgm:spPr/>
      <dgm:t>
        <a:bodyPr/>
        <a:lstStyle/>
        <a:p>
          <a:endParaRPr lang="it-IT"/>
        </a:p>
      </dgm:t>
    </dgm:pt>
    <dgm:pt modelId="{6EBA512D-4E30-E648-B79F-52CE39DAEC37}">
      <dgm:prSet phldrT="[Testo]"/>
      <dgm:spPr/>
      <dgm:t>
        <a:bodyPr/>
        <a:lstStyle/>
        <a:p>
          <a:r>
            <a:rPr lang="it-IT" dirty="0" err="1"/>
            <a:t>Similarity</a:t>
          </a:r>
          <a:endParaRPr lang="it-IT" dirty="0"/>
        </a:p>
      </dgm:t>
    </dgm:pt>
    <dgm:pt modelId="{D7991253-7AAC-FE4E-B4FD-20132B618B12}" type="parTrans" cxnId="{4D58887D-7F06-B14A-84C4-81396DC7B485}">
      <dgm:prSet/>
      <dgm:spPr/>
      <dgm:t>
        <a:bodyPr/>
        <a:lstStyle/>
        <a:p>
          <a:endParaRPr lang="it-IT"/>
        </a:p>
      </dgm:t>
    </dgm:pt>
    <dgm:pt modelId="{E87FE9C5-895D-F844-9FA7-39F95F6162B5}" type="sibTrans" cxnId="{4D58887D-7F06-B14A-84C4-81396DC7B485}">
      <dgm:prSet/>
      <dgm:spPr/>
      <dgm:t>
        <a:bodyPr/>
        <a:lstStyle/>
        <a:p>
          <a:endParaRPr lang="it-IT"/>
        </a:p>
      </dgm:t>
    </dgm:pt>
    <dgm:pt modelId="{695DE474-293D-3A48-9377-3A591CF85618}">
      <dgm:prSet/>
      <dgm:spPr/>
      <dgm:t>
        <a:bodyPr/>
        <a:lstStyle/>
        <a:p>
          <a:r>
            <a:rPr lang="it-IT" dirty="0"/>
            <a:t>Testo Grezzo</a:t>
          </a:r>
        </a:p>
      </dgm:t>
    </dgm:pt>
    <dgm:pt modelId="{2476DE7E-7239-ED47-AC9E-EC605D716C34}" type="parTrans" cxnId="{3252226D-4C74-1B41-9265-58E844D146DD}">
      <dgm:prSet/>
      <dgm:spPr/>
      <dgm:t>
        <a:bodyPr/>
        <a:lstStyle/>
        <a:p>
          <a:endParaRPr lang="it-IT"/>
        </a:p>
      </dgm:t>
    </dgm:pt>
    <dgm:pt modelId="{BDCFC33B-8D29-464D-A2A4-AC391DA793E8}" type="sibTrans" cxnId="{3252226D-4C74-1B41-9265-58E844D146DD}">
      <dgm:prSet/>
      <dgm:spPr/>
      <dgm:t>
        <a:bodyPr/>
        <a:lstStyle/>
        <a:p>
          <a:endParaRPr lang="it-IT"/>
        </a:p>
      </dgm:t>
    </dgm:pt>
    <dgm:pt modelId="{451C98A4-0969-4F48-AA81-D87F35DD5103}" type="pres">
      <dgm:prSet presAssocID="{5EEB5575-6E33-5F45-87AF-47E4721076E8}" presName="Name0" presStyleCnt="0">
        <dgm:presLayoutVars>
          <dgm:dir/>
          <dgm:resizeHandles val="exact"/>
        </dgm:presLayoutVars>
      </dgm:prSet>
      <dgm:spPr/>
    </dgm:pt>
    <dgm:pt modelId="{B37AF375-F301-534A-A51D-8198CBB2DEB6}" type="pres">
      <dgm:prSet presAssocID="{695DE474-293D-3A48-9377-3A591CF85618}" presName="node" presStyleLbl="node1" presStyleIdx="0" presStyleCnt="3">
        <dgm:presLayoutVars>
          <dgm:bulletEnabled val="1"/>
        </dgm:presLayoutVars>
      </dgm:prSet>
      <dgm:spPr/>
    </dgm:pt>
    <dgm:pt modelId="{8A6197E9-314C-D841-81DA-8057DFA2526E}" type="pres">
      <dgm:prSet presAssocID="{BDCFC33B-8D29-464D-A2A4-AC391DA793E8}" presName="sibTrans" presStyleLbl="sibTrans2D1" presStyleIdx="0" presStyleCnt="2"/>
      <dgm:spPr/>
    </dgm:pt>
    <dgm:pt modelId="{778B1EF4-CCA1-6943-8D4C-35C1BAEABD73}" type="pres">
      <dgm:prSet presAssocID="{BDCFC33B-8D29-464D-A2A4-AC391DA793E8}" presName="connectorText" presStyleLbl="sibTrans2D1" presStyleIdx="0" presStyleCnt="2"/>
      <dgm:spPr/>
    </dgm:pt>
    <dgm:pt modelId="{3E9FF2EC-251B-4F4F-A371-2875B2DF8888}" type="pres">
      <dgm:prSet presAssocID="{A26B0CF7-3A0B-9A44-8404-842EF07CABF1}" presName="node" presStyleLbl="node1" presStyleIdx="1" presStyleCnt="3">
        <dgm:presLayoutVars>
          <dgm:bulletEnabled val="1"/>
        </dgm:presLayoutVars>
      </dgm:prSet>
      <dgm:spPr/>
    </dgm:pt>
    <dgm:pt modelId="{4FC12B6F-1A15-194E-90A5-C0C3E0044484}" type="pres">
      <dgm:prSet presAssocID="{CC3542F6-6EBC-8749-8C35-76895BBFAA8B}" presName="sibTrans" presStyleLbl="sibTrans2D1" presStyleIdx="1" presStyleCnt="2"/>
      <dgm:spPr/>
    </dgm:pt>
    <dgm:pt modelId="{3E2137CF-97F1-BB45-A5DF-5DB4E18F8214}" type="pres">
      <dgm:prSet presAssocID="{CC3542F6-6EBC-8749-8C35-76895BBFAA8B}" presName="connectorText" presStyleLbl="sibTrans2D1" presStyleIdx="1" presStyleCnt="2"/>
      <dgm:spPr/>
    </dgm:pt>
    <dgm:pt modelId="{64939916-809B-4C4C-9DF2-D56B5C878C09}" type="pres">
      <dgm:prSet presAssocID="{6EBA512D-4E30-E648-B79F-52CE39DAEC37}" presName="node" presStyleLbl="node1" presStyleIdx="2" presStyleCnt="3">
        <dgm:presLayoutVars>
          <dgm:bulletEnabled val="1"/>
        </dgm:presLayoutVars>
      </dgm:prSet>
      <dgm:spPr/>
    </dgm:pt>
  </dgm:ptLst>
  <dgm:cxnLst>
    <dgm:cxn modelId="{2669E64C-940D-F14D-8AA6-94DE41797B08}" type="presOf" srcId="{BDCFC33B-8D29-464D-A2A4-AC391DA793E8}" destId="{778B1EF4-CCA1-6943-8D4C-35C1BAEABD73}" srcOrd="1" destOrd="0" presId="urn:microsoft.com/office/officeart/2005/8/layout/process1"/>
    <dgm:cxn modelId="{1D099A63-7B28-7F41-B01A-4D9B4EC11958}" type="presOf" srcId="{CC3542F6-6EBC-8749-8C35-76895BBFAA8B}" destId="{4FC12B6F-1A15-194E-90A5-C0C3E0044484}" srcOrd="0" destOrd="0" presId="urn:microsoft.com/office/officeart/2005/8/layout/process1"/>
    <dgm:cxn modelId="{3252226D-4C74-1B41-9265-58E844D146DD}" srcId="{5EEB5575-6E33-5F45-87AF-47E4721076E8}" destId="{695DE474-293D-3A48-9377-3A591CF85618}" srcOrd="0" destOrd="0" parTransId="{2476DE7E-7239-ED47-AC9E-EC605D716C34}" sibTransId="{BDCFC33B-8D29-464D-A2A4-AC391DA793E8}"/>
    <dgm:cxn modelId="{4D58887D-7F06-B14A-84C4-81396DC7B485}" srcId="{5EEB5575-6E33-5F45-87AF-47E4721076E8}" destId="{6EBA512D-4E30-E648-B79F-52CE39DAEC37}" srcOrd="2" destOrd="0" parTransId="{D7991253-7AAC-FE4E-B4FD-20132B618B12}" sibTransId="{E87FE9C5-895D-F844-9FA7-39F95F6162B5}"/>
    <dgm:cxn modelId="{339CB27D-A547-9C48-A278-171CD7DFDCFD}" type="presOf" srcId="{BDCFC33B-8D29-464D-A2A4-AC391DA793E8}" destId="{8A6197E9-314C-D841-81DA-8057DFA2526E}" srcOrd="0" destOrd="0" presId="urn:microsoft.com/office/officeart/2005/8/layout/process1"/>
    <dgm:cxn modelId="{3904BFA5-5D37-5D4E-AA5F-1172C311DC72}" type="presOf" srcId="{A26B0CF7-3A0B-9A44-8404-842EF07CABF1}" destId="{3E9FF2EC-251B-4F4F-A371-2875B2DF8888}" srcOrd="0" destOrd="0" presId="urn:microsoft.com/office/officeart/2005/8/layout/process1"/>
    <dgm:cxn modelId="{003814DA-B304-374D-8A99-0A703CAF4911}" type="presOf" srcId="{5EEB5575-6E33-5F45-87AF-47E4721076E8}" destId="{451C98A4-0969-4F48-AA81-D87F35DD5103}" srcOrd="0" destOrd="0" presId="urn:microsoft.com/office/officeart/2005/8/layout/process1"/>
    <dgm:cxn modelId="{ECF7C3E7-B682-5E41-A38B-79F3A716AF76}" type="presOf" srcId="{6EBA512D-4E30-E648-B79F-52CE39DAEC37}" destId="{64939916-809B-4C4C-9DF2-D56B5C878C09}" srcOrd="0" destOrd="0" presId="urn:microsoft.com/office/officeart/2005/8/layout/process1"/>
    <dgm:cxn modelId="{EE2058F0-2C54-3345-B32A-7B5E05E1E9A7}" type="presOf" srcId="{695DE474-293D-3A48-9377-3A591CF85618}" destId="{B37AF375-F301-534A-A51D-8198CBB2DEB6}" srcOrd="0" destOrd="0" presId="urn:microsoft.com/office/officeart/2005/8/layout/process1"/>
    <dgm:cxn modelId="{FFA65FF3-F4FE-1240-860D-5B47B7302156}" type="presOf" srcId="{CC3542F6-6EBC-8749-8C35-76895BBFAA8B}" destId="{3E2137CF-97F1-BB45-A5DF-5DB4E18F8214}" srcOrd="1" destOrd="0" presId="urn:microsoft.com/office/officeart/2005/8/layout/process1"/>
    <dgm:cxn modelId="{75891CFB-E4B5-A746-8E88-7BC2009A1845}" srcId="{5EEB5575-6E33-5F45-87AF-47E4721076E8}" destId="{A26B0CF7-3A0B-9A44-8404-842EF07CABF1}" srcOrd="1" destOrd="0" parTransId="{FFFE337C-9503-CC46-B3C6-F34DDF671AEC}" sibTransId="{CC3542F6-6EBC-8749-8C35-76895BBFAA8B}"/>
    <dgm:cxn modelId="{D9159C0F-0E07-C94B-9E81-7FAC9EFD7893}" type="presParOf" srcId="{451C98A4-0969-4F48-AA81-D87F35DD5103}" destId="{B37AF375-F301-534A-A51D-8198CBB2DEB6}" srcOrd="0" destOrd="0" presId="urn:microsoft.com/office/officeart/2005/8/layout/process1"/>
    <dgm:cxn modelId="{B119AA01-3D9F-8247-B5F4-631A2EC6BE4B}" type="presParOf" srcId="{451C98A4-0969-4F48-AA81-D87F35DD5103}" destId="{8A6197E9-314C-D841-81DA-8057DFA2526E}" srcOrd="1" destOrd="0" presId="urn:microsoft.com/office/officeart/2005/8/layout/process1"/>
    <dgm:cxn modelId="{7EBAF421-1CB3-A54F-93F4-A3CCC0FF4D40}" type="presParOf" srcId="{8A6197E9-314C-D841-81DA-8057DFA2526E}" destId="{778B1EF4-CCA1-6943-8D4C-35C1BAEABD73}" srcOrd="0" destOrd="0" presId="urn:microsoft.com/office/officeart/2005/8/layout/process1"/>
    <dgm:cxn modelId="{DAD3C324-7FB7-4946-929B-884A97CA92E0}" type="presParOf" srcId="{451C98A4-0969-4F48-AA81-D87F35DD5103}" destId="{3E9FF2EC-251B-4F4F-A371-2875B2DF8888}" srcOrd="2" destOrd="0" presId="urn:microsoft.com/office/officeart/2005/8/layout/process1"/>
    <dgm:cxn modelId="{4E1EE121-D91C-A945-B393-C4F6C854C988}" type="presParOf" srcId="{451C98A4-0969-4F48-AA81-D87F35DD5103}" destId="{4FC12B6F-1A15-194E-90A5-C0C3E0044484}" srcOrd="3" destOrd="0" presId="urn:microsoft.com/office/officeart/2005/8/layout/process1"/>
    <dgm:cxn modelId="{436B1C1B-F234-8646-AA24-CE0C0006A0A6}" type="presParOf" srcId="{4FC12B6F-1A15-194E-90A5-C0C3E0044484}" destId="{3E2137CF-97F1-BB45-A5DF-5DB4E18F8214}" srcOrd="0" destOrd="0" presId="urn:microsoft.com/office/officeart/2005/8/layout/process1"/>
    <dgm:cxn modelId="{5EAC7C97-053D-DD4F-A3EC-80170E300D0D}" type="presParOf" srcId="{451C98A4-0969-4F48-AA81-D87F35DD5103}" destId="{64939916-809B-4C4C-9DF2-D56B5C878C0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8BEFA7-BC76-1F4D-BDE1-D66FAB5013A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C129404-8EF0-0247-AE12-D5C81E72292A}">
      <dgm:prSet/>
      <dgm:spPr/>
      <dgm:t>
        <a:bodyPr/>
        <a:lstStyle/>
        <a:p>
          <a:r>
            <a:rPr lang="it-IT" dirty="0"/>
            <a:t>Librerie utilizzate</a:t>
          </a:r>
        </a:p>
      </dgm:t>
    </dgm:pt>
    <dgm:pt modelId="{DE390A50-E128-EA44-BC1A-43AA96AFDD46}" type="parTrans" cxnId="{0744592D-A7CA-2E4E-A868-C60BBD612D13}">
      <dgm:prSet/>
      <dgm:spPr/>
      <dgm:t>
        <a:bodyPr/>
        <a:lstStyle/>
        <a:p>
          <a:endParaRPr lang="it-IT"/>
        </a:p>
      </dgm:t>
    </dgm:pt>
    <dgm:pt modelId="{7F59AFDB-6FC3-3E4F-A936-212097C36514}" type="sibTrans" cxnId="{0744592D-A7CA-2E4E-A868-C60BBD612D13}">
      <dgm:prSet/>
      <dgm:spPr/>
      <dgm:t>
        <a:bodyPr/>
        <a:lstStyle/>
        <a:p>
          <a:endParaRPr lang="it-IT"/>
        </a:p>
      </dgm:t>
    </dgm:pt>
    <dgm:pt modelId="{2383E3B5-F9B6-154E-B272-7C7E2256CB4A}">
      <dgm:prSet/>
      <dgm:spPr/>
      <dgm:t>
        <a:bodyPr/>
        <a:lstStyle/>
        <a:p>
          <a:r>
            <a:rPr lang="it-IT" dirty="0"/>
            <a:t>Elaborazioni del testo utilizzate</a:t>
          </a:r>
        </a:p>
      </dgm:t>
    </dgm:pt>
    <dgm:pt modelId="{777E6D9F-C319-544B-8899-2C37769A832D}" type="parTrans" cxnId="{9B90D374-FA31-724B-807A-DB9F97FCEB3E}">
      <dgm:prSet/>
      <dgm:spPr/>
      <dgm:t>
        <a:bodyPr/>
        <a:lstStyle/>
        <a:p>
          <a:endParaRPr lang="it-IT"/>
        </a:p>
      </dgm:t>
    </dgm:pt>
    <dgm:pt modelId="{182731B0-B749-CB4E-95E6-196A34828847}" type="sibTrans" cxnId="{9B90D374-FA31-724B-807A-DB9F97FCEB3E}">
      <dgm:prSet/>
      <dgm:spPr/>
      <dgm:t>
        <a:bodyPr/>
        <a:lstStyle/>
        <a:p>
          <a:endParaRPr lang="it-IT"/>
        </a:p>
      </dgm:t>
    </dgm:pt>
    <dgm:pt modelId="{E2DC21B1-6A40-B64F-B3FD-A4CB150C1C9E}">
      <dgm:prSet/>
      <dgm:spPr/>
      <dgm:t>
        <a:bodyPr/>
        <a:lstStyle/>
        <a:p>
          <a:r>
            <a:rPr lang="it-IT" dirty="0"/>
            <a:t>Analisi Sperimentale</a:t>
          </a:r>
        </a:p>
      </dgm:t>
    </dgm:pt>
    <dgm:pt modelId="{2C5D609C-099A-E244-9BCC-137C0F108D55}" type="parTrans" cxnId="{34D9E763-F381-5A45-9338-E2B35E86FC64}">
      <dgm:prSet/>
      <dgm:spPr/>
      <dgm:t>
        <a:bodyPr/>
        <a:lstStyle/>
        <a:p>
          <a:endParaRPr lang="it-IT"/>
        </a:p>
      </dgm:t>
    </dgm:pt>
    <dgm:pt modelId="{229AF06A-957B-2A4B-B702-65B156B2C774}" type="sibTrans" cxnId="{34D9E763-F381-5A45-9338-E2B35E86FC64}">
      <dgm:prSet/>
      <dgm:spPr/>
      <dgm:t>
        <a:bodyPr/>
        <a:lstStyle/>
        <a:p>
          <a:endParaRPr lang="it-IT"/>
        </a:p>
      </dgm:t>
    </dgm:pt>
    <dgm:pt modelId="{102A75B1-AEC7-F84B-9B16-C70BE7A35184}" type="pres">
      <dgm:prSet presAssocID="{648BEFA7-BC76-1F4D-BDE1-D66FAB5013AD}" presName="linearFlow" presStyleCnt="0">
        <dgm:presLayoutVars>
          <dgm:dir/>
          <dgm:resizeHandles val="exact"/>
        </dgm:presLayoutVars>
      </dgm:prSet>
      <dgm:spPr/>
    </dgm:pt>
    <dgm:pt modelId="{AB8BDF3F-7233-2542-A42F-90493A67A0F0}" type="pres">
      <dgm:prSet presAssocID="{BC129404-8EF0-0247-AE12-D5C81E72292A}" presName="composite" presStyleCnt="0"/>
      <dgm:spPr/>
    </dgm:pt>
    <dgm:pt modelId="{789C5071-8F1A-7940-AF75-A9B749E10232}" type="pres">
      <dgm:prSet presAssocID="{BC129404-8EF0-0247-AE12-D5C81E72292A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DC28882-386C-A941-8BB8-F98A15408B46}" type="pres">
      <dgm:prSet presAssocID="{BC129404-8EF0-0247-AE12-D5C81E72292A}" presName="txShp" presStyleLbl="node1" presStyleIdx="0" presStyleCnt="3">
        <dgm:presLayoutVars>
          <dgm:bulletEnabled val="1"/>
        </dgm:presLayoutVars>
      </dgm:prSet>
      <dgm:spPr/>
    </dgm:pt>
    <dgm:pt modelId="{C425A39C-B682-FE46-997C-EDAA27A8E5DF}" type="pres">
      <dgm:prSet presAssocID="{7F59AFDB-6FC3-3E4F-A936-212097C36514}" presName="spacing" presStyleCnt="0"/>
      <dgm:spPr/>
    </dgm:pt>
    <dgm:pt modelId="{EDE021C0-E7DA-D742-B6EB-56A23299D26E}" type="pres">
      <dgm:prSet presAssocID="{2383E3B5-F9B6-154E-B272-7C7E2256CB4A}" presName="composite" presStyleCnt="0"/>
      <dgm:spPr/>
    </dgm:pt>
    <dgm:pt modelId="{E8302682-E11F-364C-A503-27A6A70C7415}" type="pres">
      <dgm:prSet presAssocID="{2383E3B5-F9B6-154E-B272-7C7E2256CB4A}" presName="imgShp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E5686705-E89E-C849-8356-6285DD75DCF2}" type="pres">
      <dgm:prSet presAssocID="{2383E3B5-F9B6-154E-B272-7C7E2256CB4A}" presName="txShp" presStyleLbl="node1" presStyleIdx="1" presStyleCnt="3">
        <dgm:presLayoutVars>
          <dgm:bulletEnabled val="1"/>
        </dgm:presLayoutVars>
      </dgm:prSet>
      <dgm:spPr/>
    </dgm:pt>
    <dgm:pt modelId="{F9DF1690-C1D1-5444-8C7D-0F6DF11DF08F}" type="pres">
      <dgm:prSet presAssocID="{182731B0-B749-CB4E-95E6-196A34828847}" presName="spacing" presStyleCnt="0"/>
      <dgm:spPr/>
    </dgm:pt>
    <dgm:pt modelId="{656F5B63-BBC0-FE4C-963D-5AA781D79528}" type="pres">
      <dgm:prSet presAssocID="{E2DC21B1-6A40-B64F-B3FD-A4CB150C1C9E}" presName="composite" presStyleCnt="0"/>
      <dgm:spPr/>
    </dgm:pt>
    <dgm:pt modelId="{DD01123B-494A-C549-8D20-C343B1BCD40C}" type="pres">
      <dgm:prSet presAssocID="{E2DC21B1-6A40-B64F-B3FD-A4CB150C1C9E}" presName="imgShp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l="-1000" r="-1000"/>
          </a:stretch>
        </a:blipFill>
      </dgm:spPr>
    </dgm:pt>
    <dgm:pt modelId="{F5365DCC-84FD-4640-9ED1-DD65F7B8350D}" type="pres">
      <dgm:prSet presAssocID="{E2DC21B1-6A40-B64F-B3FD-A4CB150C1C9E}" presName="txShp" presStyleLbl="node1" presStyleIdx="2" presStyleCnt="3">
        <dgm:presLayoutVars>
          <dgm:bulletEnabled val="1"/>
        </dgm:presLayoutVars>
      </dgm:prSet>
      <dgm:spPr/>
    </dgm:pt>
  </dgm:ptLst>
  <dgm:cxnLst>
    <dgm:cxn modelId="{D7187D22-966C-AE4A-838C-0BFE0676D5D4}" type="presOf" srcId="{2383E3B5-F9B6-154E-B272-7C7E2256CB4A}" destId="{E5686705-E89E-C849-8356-6285DD75DCF2}" srcOrd="0" destOrd="0" presId="urn:microsoft.com/office/officeart/2005/8/layout/vList3"/>
    <dgm:cxn modelId="{0744592D-A7CA-2E4E-A868-C60BBD612D13}" srcId="{648BEFA7-BC76-1F4D-BDE1-D66FAB5013AD}" destId="{BC129404-8EF0-0247-AE12-D5C81E72292A}" srcOrd="0" destOrd="0" parTransId="{DE390A50-E128-EA44-BC1A-43AA96AFDD46}" sibTransId="{7F59AFDB-6FC3-3E4F-A936-212097C36514}"/>
    <dgm:cxn modelId="{34D9E763-F381-5A45-9338-E2B35E86FC64}" srcId="{648BEFA7-BC76-1F4D-BDE1-D66FAB5013AD}" destId="{E2DC21B1-6A40-B64F-B3FD-A4CB150C1C9E}" srcOrd="2" destOrd="0" parTransId="{2C5D609C-099A-E244-9BCC-137C0F108D55}" sibTransId="{229AF06A-957B-2A4B-B702-65B156B2C774}"/>
    <dgm:cxn modelId="{4EEC0A68-FDEC-8A45-86F8-BC195550418C}" type="presOf" srcId="{BC129404-8EF0-0247-AE12-D5C81E72292A}" destId="{ADC28882-386C-A941-8BB8-F98A15408B46}" srcOrd="0" destOrd="0" presId="urn:microsoft.com/office/officeart/2005/8/layout/vList3"/>
    <dgm:cxn modelId="{9B90D374-FA31-724B-807A-DB9F97FCEB3E}" srcId="{648BEFA7-BC76-1F4D-BDE1-D66FAB5013AD}" destId="{2383E3B5-F9B6-154E-B272-7C7E2256CB4A}" srcOrd="1" destOrd="0" parTransId="{777E6D9F-C319-544B-8899-2C37769A832D}" sibTransId="{182731B0-B749-CB4E-95E6-196A34828847}"/>
    <dgm:cxn modelId="{A00820A7-EE16-F34A-8898-75EECD83EE7C}" type="presOf" srcId="{648BEFA7-BC76-1F4D-BDE1-D66FAB5013AD}" destId="{102A75B1-AEC7-F84B-9B16-C70BE7A35184}" srcOrd="0" destOrd="0" presId="urn:microsoft.com/office/officeart/2005/8/layout/vList3"/>
    <dgm:cxn modelId="{837B19F9-DBB0-CA40-BC06-6CA898969931}" type="presOf" srcId="{E2DC21B1-6A40-B64F-B3FD-A4CB150C1C9E}" destId="{F5365DCC-84FD-4640-9ED1-DD65F7B8350D}" srcOrd="0" destOrd="0" presId="urn:microsoft.com/office/officeart/2005/8/layout/vList3"/>
    <dgm:cxn modelId="{A5013FA9-A32C-DF49-BB67-85D242E6A3A5}" type="presParOf" srcId="{102A75B1-AEC7-F84B-9B16-C70BE7A35184}" destId="{AB8BDF3F-7233-2542-A42F-90493A67A0F0}" srcOrd="0" destOrd="0" presId="urn:microsoft.com/office/officeart/2005/8/layout/vList3"/>
    <dgm:cxn modelId="{8DC663C2-DBB7-9940-8402-B872AB5CBD71}" type="presParOf" srcId="{AB8BDF3F-7233-2542-A42F-90493A67A0F0}" destId="{789C5071-8F1A-7940-AF75-A9B749E10232}" srcOrd="0" destOrd="0" presId="urn:microsoft.com/office/officeart/2005/8/layout/vList3"/>
    <dgm:cxn modelId="{315E63D6-AB9A-D747-BD18-D59255CF4F1F}" type="presParOf" srcId="{AB8BDF3F-7233-2542-A42F-90493A67A0F0}" destId="{ADC28882-386C-A941-8BB8-F98A15408B46}" srcOrd="1" destOrd="0" presId="urn:microsoft.com/office/officeart/2005/8/layout/vList3"/>
    <dgm:cxn modelId="{639E487F-41E8-8749-958D-594A080AB27D}" type="presParOf" srcId="{102A75B1-AEC7-F84B-9B16-C70BE7A35184}" destId="{C425A39C-B682-FE46-997C-EDAA27A8E5DF}" srcOrd="1" destOrd="0" presId="urn:microsoft.com/office/officeart/2005/8/layout/vList3"/>
    <dgm:cxn modelId="{36FF25F0-92A7-C541-A27E-E5F9A2CAD910}" type="presParOf" srcId="{102A75B1-AEC7-F84B-9B16-C70BE7A35184}" destId="{EDE021C0-E7DA-D742-B6EB-56A23299D26E}" srcOrd="2" destOrd="0" presId="urn:microsoft.com/office/officeart/2005/8/layout/vList3"/>
    <dgm:cxn modelId="{BD4DF915-7BAB-254F-92B4-475A4CB34F44}" type="presParOf" srcId="{EDE021C0-E7DA-D742-B6EB-56A23299D26E}" destId="{E8302682-E11F-364C-A503-27A6A70C7415}" srcOrd="0" destOrd="0" presId="urn:microsoft.com/office/officeart/2005/8/layout/vList3"/>
    <dgm:cxn modelId="{02486ADB-6E8A-E240-9906-DEC208F23153}" type="presParOf" srcId="{EDE021C0-E7DA-D742-B6EB-56A23299D26E}" destId="{E5686705-E89E-C849-8356-6285DD75DCF2}" srcOrd="1" destOrd="0" presId="urn:microsoft.com/office/officeart/2005/8/layout/vList3"/>
    <dgm:cxn modelId="{BEF86C7C-1607-7644-BB2C-FEFE0F8B98CA}" type="presParOf" srcId="{102A75B1-AEC7-F84B-9B16-C70BE7A35184}" destId="{F9DF1690-C1D1-5444-8C7D-0F6DF11DF08F}" srcOrd="3" destOrd="0" presId="urn:microsoft.com/office/officeart/2005/8/layout/vList3"/>
    <dgm:cxn modelId="{221F3E0D-C4EC-9842-8210-4D5DC3FC6563}" type="presParOf" srcId="{102A75B1-AEC7-F84B-9B16-C70BE7A35184}" destId="{656F5B63-BBC0-FE4C-963D-5AA781D79528}" srcOrd="4" destOrd="0" presId="urn:microsoft.com/office/officeart/2005/8/layout/vList3"/>
    <dgm:cxn modelId="{92FD0DF8-9F5A-854E-90A1-852C52BB2F58}" type="presParOf" srcId="{656F5B63-BBC0-FE4C-963D-5AA781D79528}" destId="{DD01123B-494A-C549-8D20-C343B1BCD40C}" srcOrd="0" destOrd="0" presId="urn:microsoft.com/office/officeart/2005/8/layout/vList3"/>
    <dgm:cxn modelId="{322EDDE6-9C92-0D40-956D-162C258B829E}" type="presParOf" srcId="{656F5B63-BBC0-FE4C-963D-5AA781D79528}" destId="{F5365DCC-84FD-4640-9ED1-DD65F7B8350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8BEFA7-BC76-1F4D-BDE1-D66FAB5013A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93604C2-AB7D-2B4E-948E-9BFB1BCAB8D2}">
      <dgm:prSet/>
      <dgm:spPr/>
      <dgm:t>
        <a:bodyPr/>
        <a:lstStyle/>
        <a:p>
          <a:r>
            <a:rPr lang="it-IT" dirty="0"/>
            <a:t>Considerazioni Finali</a:t>
          </a:r>
        </a:p>
      </dgm:t>
    </dgm:pt>
    <dgm:pt modelId="{F19DA0D8-2312-024C-A793-AFB5E91E2AEF}" type="parTrans" cxnId="{3C673FD8-9012-A947-AEC7-248F3984F85E}">
      <dgm:prSet/>
      <dgm:spPr/>
      <dgm:t>
        <a:bodyPr/>
        <a:lstStyle/>
        <a:p>
          <a:endParaRPr lang="it-IT"/>
        </a:p>
      </dgm:t>
    </dgm:pt>
    <dgm:pt modelId="{9D6636F8-A257-D54A-A479-5A593611A6DD}" type="sibTrans" cxnId="{3C673FD8-9012-A947-AEC7-248F3984F85E}">
      <dgm:prSet/>
      <dgm:spPr/>
      <dgm:t>
        <a:bodyPr/>
        <a:lstStyle/>
        <a:p>
          <a:endParaRPr lang="it-IT"/>
        </a:p>
      </dgm:t>
    </dgm:pt>
    <dgm:pt modelId="{102A75B1-AEC7-F84B-9B16-C70BE7A35184}" type="pres">
      <dgm:prSet presAssocID="{648BEFA7-BC76-1F4D-BDE1-D66FAB5013AD}" presName="linearFlow" presStyleCnt="0">
        <dgm:presLayoutVars>
          <dgm:dir/>
          <dgm:resizeHandles val="exact"/>
        </dgm:presLayoutVars>
      </dgm:prSet>
      <dgm:spPr/>
    </dgm:pt>
    <dgm:pt modelId="{1E9687AD-7F64-F341-AFED-5A4CF6FD6DA2}" type="pres">
      <dgm:prSet presAssocID="{D93604C2-AB7D-2B4E-948E-9BFB1BCAB8D2}" presName="composite" presStyleCnt="0"/>
      <dgm:spPr/>
    </dgm:pt>
    <dgm:pt modelId="{F04018CE-C640-8F45-81DB-F12D5A98E133}" type="pres">
      <dgm:prSet presAssocID="{D93604C2-AB7D-2B4E-948E-9BFB1BCAB8D2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3091A87E-3216-A047-96FB-E06025FE962F}" type="pres">
      <dgm:prSet presAssocID="{D93604C2-AB7D-2B4E-948E-9BFB1BCAB8D2}" presName="txShp" presStyleLbl="node1" presStyleIdx="0" presStyleCnt="1">
        <dgm:presLayoutVars>
          <dgm:bulletEnabled val="1"/>
        </dgm:presLayoutVars>
      </dgm:prSet>
      <dgm:spPr/>
    </dgm:pt>
  </dgm:ptLst>
  <dgm:cxnLst>
    <dgm:cxn modelId="{7FA92A7E-DB02-F440-9C72-CC6A9F3F2BD8}" type="presOf" srcId="{D93604C2-AB7D-2B4E-948E-9BFB1BCAB8D2}" destId="{3091A87E-3216-A047-96FB-E06025FE962F}" srcOrd="0" destOrd="0" presId="urn:microsoft.com/office/officeart/2005/8/layout/vList3"/>
    <dgm:cxn modelId="{A00820A7-EE16-F34A-8898-75EECD83EE7C}" type="presOf" srcId="{648BEFA7-BC76-1F4D-BDE1-D66FAB5013AD}" destId="{102A75B1-AEC7-F84B-9B16-C70BE7A35184}" srcOrd="0" destOrd="0" presId="urn:microsoft.com/office/officeart/2005/8/layout/vList3"/>
    <dgm:cxn modelId="{3C673FD8-9012-A947-AEC7-248F3984F85E}" srcId="{648BEFA7-BC76-1F4D-BDE1-D66FAB5013AD}" destId="{D93604C2-AB7D-2B4E-948E-9BFB1BCAB8D2}" srcOrd="0" destOrd="0" parTransId="{F19DA0D8-2312-024C-A793-AFB5E91E2AEF}" sibTransId="{9D6636F8-A257-D54A-A479-5A593611A6DD}"/>
    <dgm:cxn modelId="{B870D476-E896-5B43-BB97-46C63EB423A9}" type="presParOf" srcId="{102A75B1-AEC7-F84B-9B16-C70BE7A35184}" destId="{1E9687AD-7F64-F341-AFED-5A4CF6FD6DA2}" srcOrd="0" destOrd="0" presId="urn:microsoft.com/office/officeart/2005/8/layout/vList3"/>
    <dgm:cxn modelId="{35BE7D67-E9E2-B142-8042-4A8950C23E0C}" type="presParOf" srcId="{1E9687AD-7F64-F341-AFED-5A4CF6FD6DA2}" destId="{F04018CE-C640-8F45-81DB-F12D5A98E133}" srcOrd="0" destOrd="0" presId="urn:microsoft.com/office/officeart/2005/8/layout/vList3"/>
    <dgm:cxn modelId="{5545C132-2CAA-D846-9DDD-30690DB44BB3}" type="presParOf" srcId="{1E9687AD-7F64-F341-AFED-5A4CF6FD6DA2}" destId="{3091A87E-3216-A047-96FB-E06025FE962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28882-386C-A941-8BB8-F98A15408B46}">
      <dsp:nvSpPr>
        <dsp:cNvPr id="0" name=""/>
        <dsp:cNvSpPr/>
      </dsp:nvSpPr>
      <dsp:spPr>
        <a:xfrm rot="10800000">
          <a:off x="1927148" y="2087"/>
          <a:ext cx="5926394" cy="17376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251" tIns="179070" rIns="334264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700" kern="1200" dirty="0"/>
            <a:t>Librerie utilizzate</a:t>
          </a:r>
        </a:p>
      </dsp:txBody>
      <dsp:txXfrm rot="10800000">
        <a:off x="2361558" y="2087"/>
        <a:ext cx="5491984" cy="1737640"/>
      </dsp:txXfrm>
    </dsp:sp>
    <dsp:sp modelId="{789C5071-8F1A-7940-AF75-A9B749E10232}">
      <dsp:nvSpPr>
        <dsp:cNvPr id="0" name=""/>
        <dsp:cNvSpPr/>
      </dsp:nvSpPr>
      <dsp:spPr>
        <a:xfrm>
          <a:off x="1058328" y="2087"/>
          <a:ext cx="1737640" cy="17376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86705-E89E-C849-8356-6285DD75DCF2}">
      <dsp:nvSpPr>
        <dsp:cNvPr id="0" name=""/>
        <dsp:cNvSpPr/>
      </dsp:nvSpPr>
      <dsp:spPr>
        <a:xfrm rot="10800000">
          <a:off x="1927148" y="2258427"/>
          <a:ext cx="5926394" cy="17376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251" tIns="179070" rIns="334264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700" kern="1200" dirty="0"/>
            <a:t>Elaborazioni del testo utilizzate</a:t>
          </a:r>
        </a:p>
      </dsp:txBody>
      <dsp:txXfrm rot="10800000">
        <a:off x="2361558" y="2258427"/>
        <a:ext cx="5491984" cy="1737640"/>
      </dsp:txXfrm>
    </dsp:sp>
    <dsp:sp modelId="{E8302682-E11F-364C-A503-27A6A70C7415}">
      <dsp:nvSpPr>
        <dsp:cNvPr id="0" name=""/>
        <dsp:cNvSpPr/>
      </dsp:nvSpPr>
      <dsp:spPr>
        <a:xfrm>
          <a:off x="1058328" y="2258427"/>
          <a:ext cx="1737640" cy="1737640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65DCC-84FD-4640-9ED1-DD65F7B8350D}">
      <dsp:nvSpPr>
        <dsp:cNvPr id="0" name=""/>
        <dsp:cNvSpPr/>
      </dsp:nvSpPr>
      <dsp:spPr>
        <a:xfrm rot="10800000">
          <a:off x="1927148" y="4514767"/>
          <a:ext cx="5926394" cy="17376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251" tIns="179070" rIns="334264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700" kern="1200" dirty="0"/>
            <a:t>Analisi Sperimentale</a:t>
          </a:r>
        </a:p>
      </dsp:txBody>
      <dsp:txXfrm rot="10800000">
        <a:off x="2361558" y="4514767"/>
        <a:ext cx="5491984" cy="1737640"/>
      </dsp:txXfrm>
    </dsp:sp>
    <dsp:sp modelId="{DD01123B-494A-C549-8D20-C343B1BCD40C}">
      <dsp:nvSpPr>
        <dsp:cNvPr id="0" name=""/>
        <dsp:cNvSpPr/>
      </dsp:nvSpPr>
      <dsp:spPr>
        <a:xfrm>
          <a:off x="1058328" y="4514767"/>
          <a:ext cx="1737640" cy="1737640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28882-386C-A941-8BB8-F98A15408B46}">
      <dsp:nvSpPr>
        <dsp:cNvPr id="0" name=""/>
        <dsp:cNvSpPr/>
      </dsp:nvSpPr>
      <dsp:spPr>
        <a:xfrm rot="10800000">
          <a:off x="1927148" y="2087"/>
          <a:ext cx="5926394" cy="17376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251" tIns="179070" rIns="334264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700" kern="1200" dirty="0"/>
            <a:t>Librerie utilizzate</a:t>
          </a:r>
        </a:p>
      </dsp:txBody>
      <dsp:txXfrm rot="10800000">
        <a:off x="2361558" y="2087"/>
        <a:ext cx="5491984" cy="1737640"/>
      </dsp:txXfrm>
    </dsp:sp>
    <dsp:sp modelId="{789C5071-8F1A-7940-AF75-A9B749E10232}">
      <dsp:nvSpPr>
        <dsp:cNvPr id="0" name=""/>
        <dsp:cNvSpPr/>
      </dsp:nvSpPr>
      <dsp:spPr>
        <a:xfrm>
          <a:off x="1058328" y="2087"/>
          <a:ext cx="1737640" cy="17376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86705-E89E-C849-8356-6285DD75DCF2}">
      <dsp:nvSpPr>
        <dsp:cNvPr id="0" name=""/>
        <dsp:cNvSpPr/>
      </dsp:nvSpPr>
      <dsp:spPr>
        <a:xfrm rot="10800000">
          <a:off x="1927148" y="2258427"/>
          <a:ext cx="5926394" cy="17376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251" tIns="179070" rIns="334264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700" kern="1200" dirty="0"/>
            <a:t>Elaborazioni del testo utilizzate</a:t>
          </a:r>
        </a:p>
      </dsp:txBody>
      <dsp:txXfrm rot="10800000">
        <a:off x="2361558" y="2258427"/>
        <a:ext cx="5491984" cy="1737640"/>
      </dsp:txXfrm>
    </dsp:sp>
    <dsp:sp modelId="{E8302682-E11F-364C-A503-27A6A70C7415}">
      <dsp:nvSpPr>
        <dsp:cNvPr id="0" name=""/>
        <dsp:cNvSpPr/>
      </dsp:nvSpPr>
      <dsp:spPr>
        <a:xfrm>
          <a:off x="1058328" y="2258427"/>
          <a:ext cx="1737640" cy="1737640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65DCC-84FD-4640-9ED1-DD65F7B8350D}">
      <dsp:nvSpPr>
        <dsp:cNvPr id="0" name=""/>
        <dsp:cNvSpPr/>
      </dsp:nvSpPr>
      <dsp:spPr>
        <a:xfrm rot="10800000">
          <a:off x="1927148" y="4514767"/>
          <a:ext cx="5926394" cy="17376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251" tIns="179070" rIns="334264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700" kern="1200" dirty="0"/>
            <a:t>Analisi Sperimentale</a:t>
          </a:r>
        </a:p>
      </dsp:txBody>
      <dsp:txXfrm rot="10800000">
        <a:off x="2361558" y="4514767"/>
        <a:ext cx="5491984" cy="1737640"/>
      </dsp:txXfrm>
    </dsp:sp>
    <dsp:sp modelId="{DD01123B-494A-C549-8D20-C343B1BCD40C}">
      <dsp:nvSpPr>
        <dsp:cNvPr id="0" name=""/>
        <dsp:cNvSpPr/>
      </dsp:nvSpPr>
      <dsp:spPr>
        <a:xfrm>
          <a:off x="1058328" y="4514767"/>
          <a:ext cx="1737640" cy="1737640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AF375-F301-534A-A51D-8198CBB2DEB6}">
      <dsp:nvSpPr>
        <dsp:cNvPr id="0" name=""/>
        <dsp:cNvSpPr/>
      </dsp:nvSpPr>
      <dsp:spPr>
        <a:xfrm>
          <a:off x="9528" y="2141112"/>
          <a:ext cx="2848070" cy="1708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 dirty="0"/>
            <a:t>Testo Grezzo</a:t>
          </a:r>
        </a:p>
      </dsp:txBody>
      <dsp:txXfrm>
        <a:off x="59578" y="2191162"/>
        <a:ext cx="2747970" cy="1608742"/>
      </dsp:txXfrm>
    </dsp:sp>
    <dsp:sp modelId="{8A6197E9-314C-D841-81DA-8057DFA2526E}">
      <dsp:nvSpPr>
        <dsp:cNvPr id="0" name=""/>
        <dsp:cNvSpPr/>
      </dsp:nvSpPr>
      <dsp:spPr>
        <a:xfrm>
          <a:off x="3142406" y="2642372"/>
          <a:ext cx="603790" cy="7063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100" kern="1200"/>
        </a:p>
      </dsp:txBody>
      <dsp:txXfrm>
        <a:off x="3142406" y="2783636"/>
        <a:ext cx="422653" cy="423793"/>
      </dsp:txXfrm>
    </dsp:sp>
    <dsp:sp modelId="{3E9FF2EC-251B-4F4F-A371-2875B2DF8888}">
      <dsp:nvSpPr>
        <dsp:cNvPr id="0" name=""/>
        <dsp:cNvSpPr/>
      </dsp:nvSpPr>
      <dsp:spPr>
        <a:xfrm>
          <a:off x="3996827" y="2141112"/>
          <a:ext cx="2848070" cy="1708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 dirty="0" err="1"/>
            <a:t>Pre</a:t>
          </a:r>
          <a:r>
            <a:rPr lang="it-IT" sz="3900" kern="1200" dirty="0"/>
            <a:t> Processing</a:t>
          </a:r>
        </a:p>
      </dsp:txBody>
      <dsp:txXfrm>
        <a:off x="4046877" y="2191162"/>
        <a:ext cx="2747970" cy="1608742"/>
      </dsp:txXfrm>
    </dsp:sp>
    <dsp:sp modelId="{4FC12B6F-1A15-194E-90A5-C0C3E0044484}">
      <dsp:nvSpPr>
        <dsp:cNvPr id="0" name=""/>
        <dsp:cNvSpPr/>
      </dsp:nvSpPr>
      <dsp:spPr>
        <a:xfrm>
          <a:off x="7129705" y="2642372"/>
          <a:ext cx="603790" cy="7063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100" kern="1200"/>
        </a:p>
      </dsp:txBody>
      <dsp:txXfrm>
        <a:off x="7129705" y="2783636"/>
        <a:ext cx="422653" cy="423793"/>
      </dsp:txXfrm>
    </dsp:sp>
    <dsp:sp modelId="{64939916-809B-4C4C-9DF2-D56B5C878C09}">
      <dsp:nvSpPr>
        <dsp:cNvPr id="0" name=""/>
        <dsp:cNvSpPr/>
      </dsp:nvSpPr>
      <dsp:spPr>
        <a:xfrm>
          <a:off x="7984126" y="2141112"/>
          <a:ext cx="2848070" cy="1708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 dirty="0" err="1"/>
            <a:t>Similarity</a:t>
          </a:r>
          <a:endParaRPr lang="it-IT" sz="3900" kern="1200" dirty="0"/>
        </a:p>
      </dsp:txBody>
      <dsp:txXfrm>
        <a:off x="8034176" y="2191162"/>
        <a:ext cx="2747970" cy="16087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28882-386C-A941-8BB8-F98A15408B46}">
      <dsp:nvSpPr>
        <dsp:cNvPr id="0" name=""/>
        <dsp:cNvSpPr/>
      </dsp:nvSpPr>
      <dsp:spPr>
        <a:xfrm rot="10800000">
          <a:off x="1927148" y="2087"/>
          <a:ext cx="5926394" cy="17376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251" tIns="179070" rIns="334264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700" kern="1200" dirty="0"/>
            <a:t>Librerie utilizzate</a:t>
          </a:r>
        </a:p>
      </dsp:txBody>
      <dsp:txXfrm rot="10800000">
        <a:off x="2361558" y="2087"/>
        <a:ext cx="5491984" cy="1737640"/>
      </dsp:txXfrm>
    </dsp:sp>
    <dsp:sp modelId="{789C5071-8F1A-7940-AF75-A9B749E10232}">
      <dsp:nvSpPr>
        <dsp:cNvPr id="0" name=""/>
        <dsp:cNvSpPr/>
      </dsp:nvSpPr>
      <dsp:spPr>
        <a:xfrm>
          <a:off x="1058328" y="2087"/>
          <a:ext cx="1737640" cy="17376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86705-E89E-C849-8356-6285DD75DCF2}">
      <dsp:nvSpPr>
        <dsp:cNvPr id="0" name=""/>
        <dsp:cNvSpPr/>
      </dsp:nvSpPr>
      <dsp:spPr>
        <a:xfrm rot="10800000">
          <a:off x="1927148" y="2258427"/>
          <a:ext cx="5926394" cy="17376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251" tIns="179070" rIns="334264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700" kern="1200" dirty="0"/>
            <a:t>Elaborazioni del testo utilizzate</a:t>
          </a:r>
        </a:p>
      </dsp:txBody>
      <dsp:txXfrm rot="10800000">
        <a:off x="2361558" y="2258427"/>
        <a:ext cx="5491984" cy="1737640"/>
      </dsp:txXfrm>
    </dsp:sp>
    <dsp:sp modelId="{E8302682-E11F-364C-A503-27A6A70C7415}">
      <dsp:nvSpPr>
        <dsp:cNvPr id="0" name=""/>
        <dsp:cNvSpPr/>
      </dsp:nvSpPr>
      <dsp:spPr>
        <a:xfrm>
          <a:off x="1058328" y="2258427"/>
          <a:ext cx="1737640" cy="1737640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65DCC-84FD-4640-9ED1-DD65F7B8350D}">
      <dsp:nvSpPr>
        <dsp:cNvPr id="0" name=""/>
        <dsp:cNvSpPr/>
      </dsp:nvSpPr>
      <dsp:spPr>
        <a:xfrm rot="10800000">
          <a:off x="1927148" y="4514767"/>
          <a:ext cx="5926394" cy="17376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251" tIns="179070" rIns="334264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700" kern="1200" dirty="0"/>
            <a:t>Analisi Sperimentale</a:t>
          </a:r>
        </a:p>
      </dsp:txBody>
      <dsp:txXfrm rot="10800000">
        <a:off x="2361558" y="4514767"/>
        <a:ext cx="5491984" cy="1737640"/>
      </dsp:txXfrm>
    </dsp:sp>
    <dsp:sp modelId="{DD01123B-494A-C549-8D20-C343B1BCD40C}">
      <dsp:nvSpPr>
        <dsp:cNvPr id="0" name=""/>
        <dsp:cNvSpPr/>
      </dsp:nvSpPr>
      <dsp:spPr>
        <a:xfrm>
          <a:off x="1058328" y="4514767"/>
          <a:ext cx="1737640" cy="1737640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1A87E-3216-A047-96FB-E06025FE962F}">
      <dsp:nvSpPr>
        <dsp:cNvPr id="0" name=""/>
        <dsp:cNvSpPr/>
      </dsp:nvSpPr>
      <dsp:spPr>
        <a:xfrm rot="10800000">
          <a:off x="2239107" y="1634509"/>
          <a:ext cx="5926394" cy="29854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6512" tIns="160020" rIns="298704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200" kern="1200" dirty="0"/>
            <a:t>Considerazioni Finali</a:t>
          </a:r>
        </a:p>
      </dsp:txBody>
      <dsp:txXfrm rot="10800000">
        <a:off x="2985476" y="1634509"/>
        <a:ext cx="5180025" cy="2985477"/>
      </dsp:txXfrm>
    </dsp:sp>
    <dsp:sp modelId="{F04018CE-C640-8F45-81DB-F12D5A98E133}">
      <dsp:nvSpPr>
        <dsp:cNvPr id="0" name=""/>
        <dsp:cNvSpPr/>
      </dsp:nvSpPr>
      <dsp:spPr>
        <a:xfrm>
          <a:off x="746369" y="1634509"/>
          <a:ext cx="2985477" cy="298547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065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9467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11745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6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63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20177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841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104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3200" b="0" strike="noStrike" spc="-1">
                <a:latin typeface="Arial"/>
              </a:rPr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66947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56107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063785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62146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3200" b="0" strike="noStrike" spc="-1">
                <a:latin typeface="Arial"/>
              </a:rPr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8453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3200" b="0" strike="noStrike" spc="-1">
                <a:latin typeface="Arial"/>
              </a:rPr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43747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olo, contenuto 2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41220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001707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86057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79235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815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2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2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43250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391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3200" b="0" strike="noStrike" spc="-1">
                <a:latin typeface="Arial"/>
              </a:rPr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71460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07810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87779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587242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727568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3200" b="0" strike="noStrike" spc="-1">
                <a:latin typeface="Arial"/>
              </a:rPr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76491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olo, contenuto 2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59949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883014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63419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86613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062421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2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2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108084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21137-BF9A-9F42-9A9C-8ED6484B4A9C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38702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83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297120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3200" b="0" strike="noStrike" spc="-1">
                <a:latin typeface="Arial"/>
              </a:rPr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148044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82931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2047580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271619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3200" b="0" strike="noStrike" spc="-1">
                <a:latin typeface="Arial"/>
              </a:rPr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009083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olo, contenuto 2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324118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2131465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03266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623139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9124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208020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2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12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160313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372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3200" b="0" strike="noStrike" spc="-1">
                <a:latin typeface="Arial"/>
              </a:rPr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222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olo, contenuto 2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1007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1860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Fare clic per modificare lo stile del titolo dello schema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66121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stomShape 1"/>
          <p:cNvSpPr/>
          <p:nvPr/>
        </p:nvSpPr>
        <p:spPr>
          <a:xfrm>
            <a:off x="0" y="2575080"/>
            <a:ext cx="98640" cy="62568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CustomShape 2"/>
          <p:cNvSpPr/>
          <p:nvPr/>
        </p:nvSpPr>
        <p:spPr>
          <a:xfrm>
            <a:off x="128520" y="3156120"/>
            <a:ext cx="644760" cy="2320920"/>
          </a:xfrm>
          <a:custGeom>
            <a:avLst/>
            <a:gdLst/>
            <a:ahLst/>
            <a:cxn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806400" y="5446800"/>
            <a:ext cx="608040" cy="1419480"/>
          </a:xfrm>
          <a:custGeom>
            <a:avLst/>
            <a:gdLst/>
            <a:ahLst/>
            <a:cxn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60480" y="6504120"/>
            <a:ext cx="169920" cy="362160"/>
          </a:xfrm>
          <a:custGeom>
            <a:avLst/>
            <a:gdLst/>
            <a:ahLst/>
            <a:cxn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100080" y="3201840"/>
            <a:ext cx="820800" cy="3326040"/>
          </a:xfrm>
          <a:custGeom>
            <a:avLst/>
            <a:gdLst/>
            <a:ahLst/>
            <a:cxn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22320" y="228600"/>
            <a:ext cx="104760" cy="2926080"/>
          </a:xfrm>
          <a:custGeom>
            <a:avLst/>
            <a:gdLst/>
            <a:ahLst/>
            <a:cxn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77760" y="2944800"/>
            <a:ext cx="77760" cy="49212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770040" y="5478480"/>
            <a:ext cx="189000" cy="1024200"/>
          </a:xfrm>
          <a:custGeom>
            <a:avLst/>
            <a:gdLst/>
            <a:ahLst/>
            <a:cxn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774720" y="1398600"/>
            <a:ext cx="2075040" cy="4046760"/>
          </a:xfrm>
          <a:custGeom>
            <a:avLst/>
            <a:gdLst/>
            <a:ahLst/>
            <a:cxn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922320" y="6529320"/>
            <a:ext cx="160560" cy="336600"/>
          </a:xfrm>
          <a:custGeom>
            <a:avLst/>
            <a:gdLst/>
            <a:ahLst/>
            <a:cxn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770040" y="5359320"/>
            <a:ext cx="34920" cy="22068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849240" y="6245280"/>
            <a:ext cx="238320" cy="621000"/>
          </a:xfrm>
          <a:custGeom>
            <a:avLst/>
            <a:gdLst/>
            <a:ahLst/>
            <a:cxn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27000" y="0"/>
            <a:ext cx="492120" cy="4399200"/>
          </a:xfrm>
          <a:custGeom>
            <a:avLst/>
            <a:gdLst/>
            <a:ahLst/>
            <a:cxn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14"/>
          <p:cNvSpPr/>
          <p:nvPr/>
        </p:nvSpPr>
        <p:spPr>
          <a:xfrm>
            <a:off x="550800" y="4316400"/>
            <a:ext cx="420840" cy="1579680"/>
          </a:xfrm>
          <a:custGeom>
            <a:avLst/>
            <a:gdLst/>
            <a:ahLst/>
            <a:cxn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CustomShape 15"/>
          <p:cNvSpPr/>
          <p:nvPr/>
        </p:nvSpPr>
        <p:spPr>
          <a:xfrm>
            <a:off x="1006560" y="5862600"/>
            <a:ext cx="430200" cy="989280"/>
          </a:xfrm>
          <a:custGeom>
            <a:avLst/>
            <a:gdLst/>
            <a:ahLst/>
            <a:cxn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16"/>
          <p:cNvSpPr/>
          <p:nvPr/>
        </p:nvSpPr>
        <p:spPr>
          <a:xfrm>
            <a:off x="520560" y="4363920"/>
            <a:ext cx="551160" cy="2235240"/>
          </a:xfrm>
          <a:custGeom>
            <a:avLst/>
            <a:gdLst/>
            <a:ahLst/>
            <a:cxn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17"/>
          <p:cNvSpPr/>
          <p:nvPr/>
        </p:nvSpPr>
        <p:spPr>
          <a:xfrm>
            <a:off x="468360" y="1289160"/>
            <a:ext cx="173160" cy="3025800"/>
          </a:xfrm>
          <a:custGeom>
            <a:avLst/>
            <a:gdLst/>
            <a:ahLst/>
            <a:cxn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8"/>
          <p:cNvSpPr/>
          <p:nvPr/>
        </p:nvSpPr>
        <p:spPr>
          <a:xfrm>
            <a:off x="1111320" y="6572160"/>
            <a:ext cx="133560" cy="279720"/>
          </a:xfrm>
          <a:custGeom>
            <a:avLst/>
            <a:gdLst/>
            <a:ahLst/>
            <a:cxn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501480" y="4108320"/>
            <a:ext cx="81000" cy="50976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20"/>
          <p:cNvSpPr/>
          <p:nvPr/>
        </p:nvSpPr>
        <p:spPr>
          <a:xfrm>
            <a:off x="973080" y="3146400"/>
            <a:ext cx="1409760" cy="2714760"/>
          </a:xfrm>
          <a:custGeom>
            <a:avLst/>
            <a:gdLst/>
            <a:ahLst/>
            <a:cxn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CustomShape 21"/>
          <p:cNvSpPr/>
          <p:nvPr/>
        </p:nvSpPr>
        <p:spPr>
          <a:xfrm>
            <a:off x="1073160" y="6600960"/>
            <a:ext cx="119160" cy="250920"/>
          </a:xfrm>
          <a:custGeom>
            <a:avLst/>
            <a:gdLst/>
            <a:ahLst/>
            <a:cxn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22"/>
          <p:cNvSpPr/>
          <p:nvPr/>
        </p:nvSpPr>
        <p:spPr>
          <a:xfrm>
            <a:off x="973080" y="5897520"/>
            <a:ext cx="136800" cy="673200"/>
          </a:xfrm>
          <a:custGeom>
            <a:avLst/>
            <a:gdLst/>
            <a:ahLst/>
            <a:cxn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CustomShape 23"/>
          <p:cNvSpPr/>
          <p:nvPr/>
        </p:nvSpPr>
        <p:spPr>
          <a:xfrm>
            <a:off x="973080" y="5772240"/>
            <a:ext cx="38160" cy="22716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CustomShape 24"/>
          <p:cNvSpPr/>
          <p:nvPr/>
        </p:nvSpPr>
        <p:spPr>
          <a:xfrm>
            <a:off x="1006560" y="6323040"/>
            <a:ext cx="209520" cy="528840"/>
          </a:xfrm>
          <a:custGeom>
            <a:avLst/>
            <a:gdLst/>
            <a:ahLst/>
            <a:cxn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CustomShape 25"/>
          <p:cNvSpPr/>
          <p:nvPr/>
        </p:nvSpPr>
        <p:spPr>
          <a:xfrm>
            <a:off x="0" y="0"/>
            <a:ext cx="181080" cy="68565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" name="CustomShape 26"/>
          <p:cNvSpPr/>
          <p:nvPr/>
        </p:nvSpPr>
        <p:spPr>
          <a:xfrm>
            <a:off x="0" y="4324320"/>
            <a:ext cx="1743120" cy="776520"/>
          </a:xfrm>
          <a:custGeom>
            <a:avLst/>
            <a:gdLst/>
            <a:ahLst/>
            <a:cxn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PlaceHolder 2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27" name="PlaceHolder 2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  <p:extLst>
      <p:ext uri="{BB962C8B-B14F-4D97-AF65-F5344CB8AC3E}">
        <p14:creationId xmlns:p14="http://schemas.microsoft.com/office/powerpoint/2010/main" val="132494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0" y="2575080"/>
            <a:ext cx="98640" cy="62568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2"/>
          <p:cNvSpPr/>
          <p:nvPr/>
        </p:nvSpPr>
        <p:spPr>
          <a:xfrm>
            <a:off x="128520" y="3156120"/>
            <a:ext cx="644760" cy="2320920"/>
          </a:xfrm>
          <a:custGeom>
            <a:avLst/>
            <a:gdLst/>
            <a:ahLst/>
            <a:cxn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3"/>
          <p:cNvSpPr/>
          <p:nvPr/>
        </p:nvSpPr>
        <p:spPr>
          <a:xfrm>
            <a:off x="806400" y="5446800"/>
            <a:ext cx="608040" cy="1419480"/>
          </a:xfrm>
          <a:custGeom>
            <a:avLst/>
            <a:gdLst/>
            <a:ahLst/>
            <a:cxn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4"/>
          <p:cNvSpPr/>
          <p:nvPr/>
        </p:nvSpPr>
        <p:spPr>
          <a:xfrm>
            <a:off x="960480" y="6504120"/>
            <a:ext cx="169920" cy="362160"/>
          </a:xfrm>
          <a:custGeom>
            <a:avLst/>
            <a:gdLst/>
            <a:ahLst/>
            <a:cxn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5"/>
          <p:cNvSpPr/>
          <p:nvPr/>
        </p:nvSpPr>
        <p:spPr>
          <a:xfrm>
            <a:off x="100080" y="3201840"/>
            <a:ext cx="820800" cy="3326040"/>
          </a:xfrm>
          <a:custGeom>
            <a:avLst/>
            <a:gdLst/>
            <a:ahLst/>
            <a:cxn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6"/>
          <p:cNvSpPr/>
          <p:nvPr/>
        </p:nvSpPr>
        <p:spPr>
          <a:xfrm>
            <a:off x="22320" y="228600"/>
            <a:ext cx="104760" cy="2926080"/>
          </a:xfrm>
          <a:custGeom>
            <a:avLst/>
            <a:gdLst/>
            <a:ahLst/>
            <a:cxn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7"/>
          <p:cNvSpPr/>
          <p:nvPr/>
        </p:nvSpPr>
        <p:spPr>
          <a:xfrm>
            <a:off x="77760" y="2944800"/>
            <a:ext cx="77760" cy="49212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8"/>
          <p:cNvSpPr/>
          <p:nvPr/>
        </p:nvSpPr>
        <p:spPr>
          <a:xfrm>
            <a:off x="770040" y="5478480"/>
            <a:ext cx="189000" cy="1024200"/>
          </a:xfrm>
          <a:custGeom>
            <a:avLst/>
            <a:gdLst/>
            <a:ahLst/>
            <a:cxn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9"/>
          <p:cNvSpPr/>
          <p:nvPr/>
        </p:nvSpPr>
        <p:spPr>
          <a:xfrm>
            <a:off x="774720" y="1398600"/>
            <a:ext cx="2075040" cy="4046760"/>
          </a:xfrm>
          <a:custGeom>
            <a:avLst/>
            <a:gdLst/>
            <a:ahLst/>
            <a:cxn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10"/>
          <p:cNvSpPr/>
          <p:nvPr/>
        </p:nvSpPr>
        <p:spPr>
          <a:xfrm>
            <a:off x="922320" y="6529320"/>
            <a:ext cx="160560" cy="336600"/>
          </a:xfrm>
          <a:custGeom>
            <a:avLst/>
            <a:gdLst/>
            <a:ahLst/>
            <a:cxn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CustomShape 11"/>
          <p:cNvSpPr/>
          <p:nvPr/>
        </p:nvSpPr>
        <p:spPr>
          <a:xfrm>
            <a:off x="770040" y="5359320"/>
            <a:ext cx="34920" cy="22068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12"/>
          <p:cNvSpPr/>
          <p:nvPr/>
        </p:nvSpPr>
        <p:spPr>
          <a:xfrm>
            <a:off x="849240" y="6245280"/>
            <a:ext cx="238320" cy="621000"/>
          </a:xfrm>
          <a:custGeom>
            <a:avLst/>
            <a:gdLst/>
            <a:ahLst/>
            <a:cxn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13"/>
          <p:cNvSpPr/>
          <p:nvPr/>
        </p:nvSpPr>
        <p:spPr>
          <a:xfrm>
            <a:off x="27000" y="0"/>
            <a:ext cx="492120" cy="4399200"/>
          </a:xfrm>
          <a:custGeom>
            <a:avLst/>
            <a:gdLst/>
            <a:ahLst/>
            <a:cxn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14"/>
          <p:cNvSpPr/>
          <p:nvPr/>
        </p:nvSpPr>
        <p:spPr>
          <a:xfrm>
            <a:off x="550800" y="4316400"/>
            <a:ext cx="420840" cy="1579680"/>
          </a:xfrm>
          <a:custGeom>
            <a:avLst/>
            <a:gdLst/>
            <a:ahLst/>
            <a:cxn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15"/>
          <p:cNvSpPr/>
          <p:nvPr/>
        </p:nvSpPr>
        <p:spPr>
          <a:xfrm>
            <a:off x="1006560" y="5862600"/>
            <a:ext cx="430200" cy="989280"/>
          </a:xfrm>
          <a:custGeom>
            <a:avLst/>
            <a:gdLst/>
            <a:ahLst/>
            <a:cxn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16"/>
          <p:cNvSpPr/>
          <p:nvPr/>
        </p:nvSpPr>
        <p:spPr>
          <a:xfrm>
            <a:off x="520560" y="4363920"/>
            <a:ext cx="551160" cy="2235240"/>
          </a:xfrm>
          <a:custGeom>
            <a:avLst/>
            <a:gdLst/>
            <a:ahLst/>
            <a:cxn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17"/>
          <p:cNvSpPr/>
          <p:nvPr/>
        </p:nvSpPr>
        <p:spPr>
          <a:xfrm>
            <a:off x="468360" y="1289160"/>
            <a:ext cx="173160" cy="3025800"/>
          </a:xfrm>
          <a:custGeom>
            <a:avLst/>
            <a:gdLst/>
            <a:ahLst/>
            <a:cxn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18"/>
          <p:cNvSpPr/>
          <p:nvPr/>
        </p:nvSpPr>
        <p:spPr>
          <a:xfrm>
            <a:off x="1111320" y="6572160"/>
            <a:ext cx="133560" cy="279720"/>
          </a:xfrm>
          <a:custGeom>
            <a:avLst/>
            <a:gdLst/>
            <a:ahLst/>
            <a:cxn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19"/>
          <p:cNvSpPr/>
          <p:nvPr/>
        </p:nvSpPr>
        <p:spPr>
          <a:xfrm>
            <a:off x="501480" y="4108320"/>
            <a:ext cx="81000" cy="50976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20"/>
          <p:cNvSpPr/>
          <p:nvPr/>
        </p:nvSpPr>
        <p:spPr>
          <a:xfrm>
            <a:off x="973080" y="3146400"/>
            <a:ext cx="1409760" cy="2714760"/>
          </a:xfrm>
          <a:custGeom>
            <a:avLst/>
            <a:gdLst/>
            <a:ahLst/>
            <a:cxn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21"/>
          <p:cNvSpPr/>
          <p:nvPr/>
        </p:nvSpPr>
        <p:spPr>
          <a:xfrm>
            <a:off x="1073160" y="6600960"/>
            <a:ext cx="119160" cy="250920"/>
          </a:xfrm>
          <a:custGeom>
            <a:avLst/>
            <a:gdLst/>
            <a:ahLst/>
            <a:cxn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22"/>
          <p:cNvSpPr/>
          <p:nvPr/>
        </p:nvSpPr>
        <p:spPr>
          <a:xfrm>
            <a:off x="973080" y="5897520"/>
            <a:ext cx="136800" cy="673200"/>
          </a:xfrm>
          <a:custGeom>
            <a:avLst/>
            <a:gdLst/>
            <a:ahLst/>
            <a:cxn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23"/>
          <p:cNvSpPr/>
          <p:nvPr/>
        </p:nvSpPr>
        <p:spPr>
          <a:xfrm>
            <a:off x="973080" y="5772240"/>
            <a:ext cx="38160" cy="22716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24"/>
          <p:cNvSpPr/>
          <p:nvPr/>
        </p:nvSpPr>
        <p:spPr>
          <a:xfrm>
            <a:off x="1006560" y="6323040"/>
            <a:ext cx="209520" cy="528840"/>
          </a:xfrm>
          <a:custGeom>
            <a:avLst/>
            <a:gdLst/>
            <a:ahLst/>
            <a:cxn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25"/>
          <p:cNvSpPr/>
          <p:nvPr/>
        </p:nvSpPr>
        <p:spPr>
          <a:xfrm>
            <a:off x="0" y="0"/>
            <a:ext cx="181080" cy="68565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9" name="CustomShape 26"/>
          <p:cNvSpPr/>
          <p:nvPr/>
        </p:nvSpPr>
        <p:spPr>
          <a:xfrm flipV="1">
            <a:off x="-4680" y="-1315440"/>
            <a:ext cx="1587600" cy="50652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PlaceHolder 2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91" name="PlaceHolder 2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  <p:extLst>
      <p:ext uri="{BB962C8B-B14F-4D97-AF65-F5344CB8AC3E}">
        <p14:creationId xmlns:p14="http://schemas.microsoft.com/office/powerpoint/2010/main" val="53660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0" y="2575080"/>
            <a:ext cx="98640" cy="62568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2"/>
          <p:cNvSpPr/>
          <p:nvPr/>
        </p:nvSpPr>
        <p:spPr>
          <a:xfrm>
            <a:off x="128520" y="3156120"/>
            <a:ext cx="644760" cy="2320920"/>
          </a:xfrm>
          <a:custGeom>
            <a:avLst/>
            <a:gdLst/>
            <a:ahLst/>
            <a:cxn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3"/>
          <p:cNvSpPr/>
          <p:nvPr/>
        </p:nvSpPr>
        <p:spPr>
          <a:xfrm>
            <a:off x="806400" y="5446800"/>
            <a:ext cx="608040" cy="1419480"/>
          </a:xfrm>
          <a:custGeom>
            <a:avLst/>
            <a:gdLst/>
            <a:ahLst/>
            <a:cxn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4"/>
          <p:cNvSpPr/>
          <p:nvPr/>
        </p:nvSpPr>
        <p:spPr>
          <a:xfrm>
            <a:off x="960480" y="6504120"/>
            <a:ext cx="169920" cy="362160"/>
          </a:xfrm>
          <a:custGeom>
            <a:avLst/>
            <a:gdLst/>
            <a:ahLst/>
            <a:cxn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5"/>
          <p:cNvSpPr/>
          <p:nvPr/>
        </p:nvSpPr>
        <p:spPr>
          <a:xfrm>
            <a:off x="100080" y="3201840"/>
            <a:ext cx="820800" cy="3326040"/>
          </a:xfrm>
          <a:custGeom>
            <a:avLst/>
            <a:gdLst/>
            <a:ahLst/>
            <a:cxn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6"/>
          <p:cNvSpPr/>
          <p:nvPr/>
        </p:nvSpPr>
        <p:spPr>
          <a:xfrm>
            <a:off x="22320" y="228600"/>
            <a:ext cx="104760" cy="2926080"/>
          </a:xfrm>
          <a:custGeom>
            <a:avLst/>
            <a:gdLst/>
            <a:ahLst/>
            <a:cxn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7"/>
          <p:cNvSpPr/>
          <p:nvPr/>
        </p:nvSpPr>
        <p:spPr>
          <a:xfrm>
            <a:off x="77760" y="2944800"/>
            <a:ext cx="77760" cy="49212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8"/>
          <p:cNvSpPr/>
          <p:nvPr/>
        </p:nvSpPr>
        <p:spPr>
          <a:xfrm>
            <a:off x="770040" y="5478480"/>
            <a:ext cx="189000" cy="1024200"/>
          </a:xfrm>
          <a:custGeom>
            <a:avLst/>
            <a:gdLst/>
            <a:ahLst/>
            <a:cxn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9"/>
          <p:cNvSpPr/>
          <p:nvPr/>
        </p:nvSpPr>
        <p:spPr>
          <a:xfrm>
            <a:off x="774720" y="1398600"/>
            <a:ext cx="2075040" cy="4046760"/>
          </a:xfrm>
          <a:custGeom>
            <a:avLst/>
            <a:gdLst/>
            <a:ahLst/>
            <a:cxn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10"/>
          <p:cNvSpPr/>
          <p:nvPr/>
        </p:nvSpPr>
        <p:spPr>
          <a:xfrm>
            <a:off x="922320" y="6529320"/>
            <a:ext cx="160560" cy="336600"/>
          </a:xfrm>
          <a:custGeom>
            <a:avLst/>
            <a:gdLst/>
            <a:ahLst/>
            <a:cxn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CustomShape 11"/>
          <p:cNvSpPr/>
          <p:nvPr/>
        </p:nvSpPr>
        <p:spPr>
          <a:xfrm>
            <a:off x="770040" y="5359320"/>
            <a:ext cx="34920" cy="22068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12"/>
          <p:cNvSpPr/>
          <p:nvPr/>
        </p:nvSpPr>
        <p:spPr>
          <a:xfrm>
            <a:off x="849240" y="6245280"/>
            <a:ext cx="238320" cy="621000"/>
          </a:xfrm>
          <a:custGeom>
            <a:avLst/>
            <a:gdLst/>
            <a:ahLst/>
            <a:cxn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13"/>
          <p:cNvSpPr/>
          <p:nvPr/>
        </p:nvSpPr>
        <p:spPr>
          <a:xfrm>
            <a:off x="27000" y="0"/>
            <a:ext cx="492120" cy="4399200"/>
          </a:xfrm>
          <a:custGeom>
            <a:avLst/>
            <a:gdLst/>
            <a:ahLst/>
            <a:cxn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14"/>
          <p:cNvSpPr/>
          <p:nvPr/>
        </p:nvSpPr>
        <p:spPr>
          <a:xfrm>
            <a:off x="550800" y="4316400"/>
            <a:ext cx="420840" cy="1579680"/>
          </a:xfrm>
          <a:custGeom>
            <a:avLst/>
            <a:gdLst/>
            <a:ahLst/>
            <a:cxn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15"/>
          <p:cNvSpPr/>
          <p:nvPr/>
        </p:nvSpPr>
        <p:spPr>
          <a:xfrm>
            <a:off x="1006560" y="5862600"/>
            <a:ext cx="430200" cy="989280"/>
          </a:xfrm>
          <a:custGeom>
            <a:avLst/>
            <a:gdLst/>
            <a:ahLst/>
            <a:cxn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16"/>
          <p:cNvSpPr/>
          <p:nvPr/>
        </p:nvSpPr>
        <p:spPr>
          <a:xfrm>
            <a:off x="520560" y="4363920"/>
            <a:ext cx="551160" cy="2235240"/>
          </a:xfrm>
          <a:custGeom>
            <a:avLst/>
            <a:gdLst/>
            <a:ahLst/>
            <a:cxn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17"/>
          <p:cNvSpPr/>
          <p:nvPr/>
        </p:nvSpPr>
        <p:spPr>
          <a:xfrm>
            <a:off x="468360" y="1289160"/>
            <a:ext cx="173160" cy="3025800"/>
          </a:xfrm>
          <a:custGeom>
            <a:avLst/>
            <a:gdLst/>
            <a:ahLst/>
            <a:cxn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18"/>
          <p:cNvSpPr/>
          <p:nvPr/>
        </p:nvSpPr>
        <p:spPr>
          <a:xfrm>
            <a:off x="1111320" y="6572160"/>
            <a:ext cx="133560" cy="279720"/>
          </a:xfrm>
          <a:custGeom>
            <a:avLst/>
            <a:gdLst/>
            <a:ahLst/>
            <a:cxn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19"/>
          <p:cNvSpPr/>
          <p:nvPr/>
        </p:nvSpPr>
        <p:spPr>
          <a:xfrm>
            <a:off x="501480" y="4108320"/>
            <a:ext cx="81000" cy="50976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20"/>
          <p:cNvSpPr/>
          <p:nvPr/>
        </p:nvSpPr>
        <p:spPr>
          <a:xfrm>
            <a:off x="973080" y="3146400"/>
            <a:ext cx="1409760" cy="2714760"/>
          </a:xfrm>
          <a:custGeom>
            <a:avLst/>
            <a:gdLst/>
            <a:ahLst/>
            <a:cxn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21"/>
          <p:cNvSpPr/>
          <p:nvPr/>
        </p:nvSpPr>
        <p:spPr>
          <a:xfrm>
            <a:off x="1073160" y="6600960"/>
            <a:ext cx="119160" cy="250920"/>
          </a:xfrm>
          <a:custGeom>
            <a:avLst/>
            <a:gdLst/>
            <a:ahLst/>
            <a:cxn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22"/>
          <p:cNvSpPr/>
          <p:nvPr/>
        </p:nvSpPr>
        <p:spPr>
          <a:xfrm>
            <a:off x="973080" y="5897520"/>
            <a:ext cx="136800" cy="673200"/>
          </a:xfrm>
          <a:custGeom>
            <a:avLst/>
            <a:gdLst/>
            <a:ahLst/>
            <a:cxn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23"/>
          <p:cNvSpPr/>
          <p:nvPr/>
        </p:nvSpPr>
        <p:spPr>
          <a:xfrm>
            <a:off x="973080" y="5772240"/>
            <a:ext cx="38160" cy="22716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24"/>
          <p:cNvSpPr/>
          <p:nvPr/>
        </p:nvSpPr>
        <p:spPr>
          <a:xfrm>
            <a:off x="1006560" y="6323040"/>
            <a:ext cx="209520" cy="528840"/>
          </a:xfrm>
          <a:custGeom>
            <a:avLst/>
            <a:gdLst/>
            <a:ahLst/>
            <a:cxn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25"/>
          <p:cNvSpPr/>
          <p:nvPr/>
        </p:nvSpPr>
        <p:spPr>
          <a:xfrm>
            <a:off x="0" y="0"/>
            <a:ext cx="181080" cy="68565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9" name="CustomShape 26"/>
          <p:cNvSpPr/>
          <p:nvPr/>
        </p:nvSpPr>
        <p:spPr>
          <a:xfrm flipV="1">
            <a:off x="-4680" y="-1315440"/>
            <a:ext cx="1587600" cy="50652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PlaceHolder 2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91" name="PlaceHolder 2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  <p:extLst>
      <p:ext uri="{BB962C8B-B14F-4D97-AF65-F5344CB8AC3E}">
        <p14:creationId xmlns:p14="http://schemas.microsoft.com/office/powerpoint/2010/main" val="196736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8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0" y="2575080"/>
            <a:ext cx="98640" cy="62568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2"/>
          <p:cNvSpPr/>
          <p:nvPr/>
        </p:nvSpPr>
        <p:spPr>
          <a:xfrm>
            <a:off x="128520" y="3156120"/>
            <a:ext cx="644760" cy="2320920"/>
          </a:xfrm>
          <a:custGeom>
            <a:avLst/>
            <a:gdLst/>
            <a:ahLst/>
            <a:cxn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3"/>
          <p:cNvSpPr/>
          <p:nvPr/>
        </p:nvSpPr>
        <p:spPr>
          <a:xfrm>
            <a:off x="806400" y="5446800"/>
            <a:ext cx="608040" cy="1419480"/>
          </a:xfrm>
          <a:custGeom>
            <a:avLst/>
            <a:gdLst/>
            <a:ahLst/>
            <a:cxn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4"/>
          <p:cNvSpPr/>
          <p:nvPr/>
        </p:nvSpPr>
        <p:spPr>
          <a:xfrm>
            <a:off x="960480" y="6504120"/>
            <a:ext cx="169920" cy="362160"/>
          </a:xfrm>
          <a:custGeom>
            <a:avLst/>
            <a:gdLst/>
            <a:ahLst/>
            <a:cxn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5"/>
          <p:cNvSpPr/>
          <p:nvPr/>
        </p:nvSpPr>
        <p:spPr>
          <a:xfrm>
            <a:off x="100080" y="3201840"/>
            <a:ext cx="820800" cy="3326040"/>
          </a:xfrm>
          <a:custGeom>
            <a:avLst/>
            <a:gdLst/>
            <a:ahLst/>
            <a:cxn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6"/>
          <p:cNvSpPr/>
          <p:nvPr/>
        </p:nvSpPr>
        <p:spPr>
          <a:xfrm>
            <a:off x="22320" y="228600"/>
            <a:ext cx="104760" cy="2926080"/>
          </a:xfrm>
          <a:custGeom>
            <a:avLst/>
            <a:gdLst/>
            <a:ahLst/>
            <a:cxn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7"/>
          <p:cNvSpPr/>
          <p:nvPr/>
        </p:nvSpPr>
        <p:spPr>
          <a:xfrm>
            <a:off x="77760" y="2944800"/>
            <a:ext cx="77760" cy="49212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8"/>
          <p:cNvSpPr/>
          <p:nvPr/>
        </p:nvSpPr>
        <p:spPr>
          <a:xfrm>
            <a:off x="770040" y="5478480"/>
            <a:ext cx="189000" cy="1024200"/>
          </a:xfrm>
          <a:custGeom>
            <a:avLst/>
            <a:gdLst/>
            <a:ahLst/>
            <a:cxn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9"/>
          <p:cNvSpPr/>
          <p:nvPr/>
        </p:nvSpPr>
        <p:spPr>
          <a:xfrm>
            <a:off x="774720" y="1398600"/>
            <a:ext cx="2075040" cy="4046760"/>
          </a:xfrm>
          <a:custGeom>
            <a:avLst/>
            <a:gdLst/>
            <a:ahLst/>
            <a:cxn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10"/>
          <p:cNvSpPr/>
          <p:nvPr/>
        </p:nvSpPr>
        <p:spPr>
          <a:xfrm>
            <a:off x="922320" y="6529320"/>
            <a:ext cx="160560" cy="336600"/>
          </a:xfrm>
          <a:custGeom>
            <a:avLst/>
            <a:gdLst/>
            <a:ahLst/>
            <a:cxn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CustomShape 11"/>
          <p:cNvSpPr/>
          <p:nvPr/>
        </p:nvSpPr>
        <p:spPr>
          <a:xfrm>
            <a:off x="770040" y="5359320"/>
            <a:ext cx="34920" cy="22068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12"/>
          <p:cNvSpPr/>
          <p:nvPr/>
        </p:nvSpPr>
        <p:spPr>
          <a:xfrm>
            <a:off x="849240" y="6245280"/>
            <a:ext cx="238320" cy="621000"/>
          </a:xfrm>
          <a:custGeom>
            <a:avLst/>
            <a:gdLst/>
            <a:ahLst/>
            <a:cxn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13"/>
          <p:cNvSpPr/>
          <p:nvPr/>
        </p:nvSpPr>
        <p:spPr>
          <a:xfrm>
            <a:off x="27000" y="0"/>
            <a:ext cx="492120" cy="4399200"/>
          </a:xfrm>
          <a:custGeom>
            <a:avLst/>
            <a:gdLst/>
            <a:ahLst/>
            <a:cxn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14"/>
          <p:cNvSpPr/>
          <p:nvPr/>
        </p:nvSpPr>
        <p:spPr>
          <a:xfrm>
            <a:off x="550800" y="4316400"/>
            <a:ext cx="420840" cy="1579680"/>
          </a:xfrm>
          <a:custGeom>
            <a:avLst/>
            <a:gdLst/>
            <a:ahLst/>
            <a:cxn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15"/>
          <p:cNvSpPr/>
          <p:nvPr/>
        </p:nvSpPr>
        <p:spPr>
          <a:xfrm>
            <a:off x="1006560" y="5862600"/>
            <a:ext cx="430200" cy="989280"/>
          </a:xfrm>
          <a:custGeom>
            <a:avLst/>
            <a:gdLst/>
            <a:ahLst/>
            <a:cxn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16"/>
          <p:cNvSpPr/>
          <p:nvPr/>
        </p:nvSpPr>
        <p:spPr>
          <a:xfrm>
            <a:off x="520560" y="4363920"/>
            <a:ext cx="551160" cy="2235240"/>
          </a:xfrm>
          <a:custGeom>
            <a:avLst/>
            <a:gdLst/>
            <a:ahLst/>
            <a:cxn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17"/>
          <p:cNvSpPr/>
          <p:nvPr/>
        </p:nvSpPr>
        <p:spPr>
          <a:xfrm>
            <a:off x="468360" y="1289160"/>
            <a:ext cx="173160" cy="3025800"/>
          </a:xfrm>
          <a:custGeom>
            <a:avLst/>
            <a:gdLst/>
            <a:ahLst/>
            <a:cxn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18"/>
          <p:cNvSpPr/>
          <p:nvPr/>
        </p:nvSpPr>
        <p:spPr>
          <a:xfrm>
            <a:off x="1111320" y="6572160"/>
            <a:ext cx="133560" cy="279720"/>
          </a:xfrm>
          <a:custGeom>
            <a:avLst/>
            <a:gdLst/>
            <a:ahLst/>
            <a:cxn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19"/>
          <p:cNvSpPr/>
          <p:nvPr/>
        </p:nvSpPr>
        <p:spPr>
          <a:xfrm>
            <a:off x="501480" y="4108320"/>
            <a:ext cx="81000" cy="50976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20"/>
          <p:cNvSpPr/>
          <p:nvPr/>
        </p:nvSpPr>
        <p:spPr>
          <a:xfrm>
            <a:off x="973080" y="3146400"/>
            <a:ext cx="1409760" cy="2714760"/>
          </a:xfrm>
          <a:custGeom>
            <a:avLst/>
            <a:gdLst/>
            <a:ahLst/>
            <a:cxn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21"/>
          <p:cNvSpPr/>
          <p:nvPr/>
        </p:nvSpPr>
        <p:spPr>
          <a:xfrm>
            <a:off x="1073160" y="6600960"/>
            <a:ext cx="119160" cy="250920"/>
          </a:xfrm>
          <a:custGeom>
            <a:avLst/>
            <a:gdLst/>
            <a:ahLst/>
            <a:cxn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22"/>
          <p:cNvSpPr/>
          <p:nvPr/>
        </p:nvSpPr>
        <p:spPr>
          <a:xfrm>
            <a:off x="973080" y="5897520"/>
            <a:ext cx="136800" cy="673200"/>
          </a:xfrm>
          <a:custGeom>
            <a:avLst/>
            <a:gdLst/>
            <a:ahLst/>
            <a:cxn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23"/>
          <p:cNvSpPr/>
          <p:nvPr/>
        </p:nvSpPr>
        <p:spPr>
          <a:xfrm>
            <a:off x="973080" y="5772240"/>
            <a:ext cx="38160" cy="22716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24"/>
          <p:cNvSpPr/>
          <p:nvPr/>
        </p:nvSpPr>
        <p:spPr>
          <a:xfrm>
            <a:off x="1006560" y="6323040"/>
            <a:ext cx="209520" cy="528840"/>
          </a:xfrm>
          <a:custGeom>
            <a:avLst/>
            <a:gdLst/>
            <a:ahLst/>
            <a:cxn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25"/>
          <p:cNvSpPr/>
          <p:nvPr/>
        </p:nvSpPr>
        <p:spPr>
          <a:xfrm>
            <a:off x="0" y="0"/>
            <a:ext cx="181080" cy="68565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9" name="CustomShape 26"/>
          <p:cNvSpPr/>
          <p:nvPr/>
        </p:nvSpPr>
        <p:spPr>
          <a:xfrm flipV="1">
            <a:off x="-4680" y="-1315440"/>
            <a:ext cx="1587600" cy="50652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PlaceHolder 2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91" name="PlaceHolder 2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  <p:extLst>
      <p:ext uri="{BB962C8B-B14F-4D97-AF65-F5344CB8AC3E}">
        <p14:creationId xmlns:p14="http://schemas.microsoft.com/office/powerpoint/2010/main" val="320735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rec-conf.org/proceedings/lrec2000/pdf/8.pdf" TargetMode="Externa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pacy.io/" TargetMode="External"/><Relationship Id="rId2" Type="http://schemas.openxmlformats.org/officeDocument/2006/relationships/hyperlink" Target="http://www.nltk.org/" TargetMode="Externa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7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CF45E78-CBF7-4A40-8B3B-3D9AE7717ABA}"/>
              </a:ext>
            </a:extLst>
          </p:cNvPr>
          <p:cNvSpPr txBox="1"/>
          <p:nvPr/>
        </p:nvSpPr>
        <p:spPr>
          <a:xfrm>
            <a:off x="1409342" y="435716"/>
            <a:ext cx="950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UNIVERSITÀ DEGLI STUDI </a:t>
            </a:r>
            <a:r>
              <a:rPr lang="it-IT" sz="24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MODENA E REGGIO EMILIA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57E0256-5522-E24B-A13D-52531CA0F0B5}"/>
              </a:ext>
            </a:extLst>
          </p:cNvPr>
          <p:cNvSpPr txBox="1"/>
          <p:nvPr/>
        </p:nvSpPr>
        <p:spPr>
          <a:xfrm>
            <a:off x="2304544" y="1028576"/>
            <a:ext cx="7564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Dipartimento di Scienze Fisiche, Informatiche e</a:t>
            </a:r>
          </a:p>
          <a:p>
            <a:pPr algn="ctr"/>
            <a:r>
              <a:rPr lang="it-IT" dirty="0"/>
              <a:t>Matematiche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837E8A6-B434-FC4F-9FBF-8995EAADCEE6}"/>
              </a:ext>
            </a:extLst>
          </p:cNvPr>
          <p:cNvSpPr txBox="1"/>
          <p:nvPr/>
        </p:nvSpPr>
        <p:spPr>
          <a:xfrm>
            <a:off x="2867581" y="1736664"/>
            <a:ext cx="6580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CORSO </a:t>
            </a:r>
            <a:r>
              <a:rPr lang="it-IT" sz="20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LAUREA IN INFORMATICA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AA3EE0B-74DB-0642-9C34-788FB0EC0E0B}"/>
              </a:ext>
            </a:extLst>
          </p:cNvPr>
          <p:cNvSpPr txBox="1"/>
          <p:nvPr/>
        </p:nvSpPr>
        <p:spPr>
          <a:xfrm>
            <a:off x="2226761" y="2593221"/>
            <a:ext cx="8326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Analisi e Valutazione Sperimentale di</a:t>
            </a:r>
          </a:p>
          <a:p>
            <a:pPr algn="ctr"/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Tecniche di Similarità Semantica tra Frasi in un Contesto Multilingue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40212A4-AA39-544C-9F04-65ED309638B3}"/>
              </a:ext>
            </a:extLst>
          </p:cNvPr>
          <p:cNvSpPr txBox="1"/>
          <p:nvPr/>
        </p:nvSpPr>
        <p:spPr>
          <a:xfrm>
            <a:off x="2380942" y="4897477"/>
            <a:ext cx="2915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Relatore:</a:t>
            </a:r>
          </a:p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>Ing.  Riccardo Martoglia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B78DD1B-61A2-4F49-94E7-E8F15AD97EB7}"/>
              </a:ext>
            </a:extLst>
          </p:cNvPr>
          <p:cNvSpPr txBox="1"/>
          <p:nvPr/>
        </p:nvSpPr>
        <p:spPr>
          <a:xfrm>
            <a:off x="7565518" y="4825469"/>
            <a:ext cx="2471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Laureando</a:t>
            </a:r>
            <a:r>
              <a:rPr lang="it-IT" dirty="0"/>
              <a:t>:</a:t>
            </a:r>
          </a:p>
          <a:p>
            <a:pPr algn="ctr"/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Marco Paradisi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96038EF-8BCC-5946-830F-A169B6750AAF}"/>
              </a:ext>
            </a:extLst>
          </p:cNvPr>
          <p:cNvSpPr txBox="1"/>
          <p:nvPr/>
        </p:nvSpPr>
        <p:spPr>
          <a:xfrm>
            <a:off x="4757206" y="6049605"/>
            <a:ext cx="2773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>Anno Accademico</a:t>
            </a:r>
          </a:p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>2018-2019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EAE9BEF-EEAC-FB4F-BC8E-6A5774AA3260}"/>
              </a:ext>
            </a:extLst>
          </p:cNvPr>
          <p:cNvSpPr txBox="1"/>
          <p:nvPr/>
        </p:nvSpPr>
        <p:spPr>
          <a:xfrm>
            <a:off x="2839936" y="42741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894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06007574-0A34-E944-ADA1-490DB921F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33230"/>
              </p:ext>
            </p:extLst>
          </p:nvPr>
        </p:nvGraphicFramePr>
        <p:xfrm>
          <a:off x="560833" y="365760"/>
          <a:ext cx="11143007" cy="21872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8136">
                  <a:extLst>
                    <a:ext uri="{9D8B030D-6E8A-4147-A177-3AD203B41FA5}">
                      <a16:colId xmlns:a16="http://schemas.microsoft.com/office/drawing/2014/main" val="2956316005"/>
                    </a:ext>
                  </a:extLst>
                </a:gridCol>
                <a:gridCol w="1462544">
                  <a:extLst>
                    <a:ext uri="{9D8B030D-6E8A-4147-A177-3AD203B41FA5}">
                      <a16:colId xmlns:a16="http://schemas.microsoft.com/office/drawing/2014/main" val="4013841158"/>
                    </a:ext>
                  </a:extLst>
                </a:gridCol>
                <a:gridCol w="1752635">
                  <a:extLst>
                    <a:ext uri="{9D8B030D-6E8A-4147-A177-3AD203B41FA5}">
                      <a16:colId xmlns:a16="http://schemas.microsoft.com/office/drawing/2014/main" val="1413898832"/>
                    </a:ext>
                  </a:extLst>
                </a:gridCol>
                <a:gridCol w="1658626">
                  <a:extLst>
                    <a:ext uri="{9D8B030D-6E8A-4147-A177-3AD203B41FA5}">
                      <a16:colId xmlns:a16="http://schemas.microsoft.com/office/drawing/2014/main" val="1919321575"/>
                    </a:ext>
                  </a:extLst>
                </a:gridCol>
                <a:gridCol w="1394051">
                  <a:extLst>
                    <a:ext uri="{9D8B030D-6E8A-4147-A177-3AD203B41FA5}">
                      <a16:colId xmlns:a16="http://schemas.microsoft.com/office/drawing/2014/main" val="2366340565"/>
                    </a:ext>
                  </a:extLst>
                </a:gridCol>
                <a:gridCol w="1732492">
                  <a:extLst>
                    <a:ext uri="{9D8B030D-6E8A-4147-A177-3AD203B41FA5}">
                      <a16:colId xmlns:a16="http://schemas.microsoft.com/office/drawing/2014/main" val="3127475103"/>
                    </a:ext>
                  </a:extLst>
                </a:gridCol>
                <a:gridCol w="1274523">
                  <a:extLst>
                    <a:ext uri="{9D8B030D-6E8A-4147-A177-3AD203B41FA5}">
                      <a16:colId xmlns:a16="http://schemas.microsoft.com/office/drawing/2014/main" val="1707668103"/>
                    </a:ext>
                  </a:extLst>
                </a:gridCol>
              </a:tblGrid>
              <a:tr h="660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Tokenization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PoS</a:t>
                      </a:r>
                      <a:r>
                        <a:rPr lang="it-IT" sz="160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Tagging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Lemmatization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ln>
                            <a:noFill/>
                          </a:ln>
                          <a:effectLst/>
                        </a:rPr>
                        <a:t>Rimozione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Stopword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Disambiguation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Similarity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770303342"/>
                  </a:ext>
                </a:extLst>
              </a:tr>
              <a:tr h="1527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ln>
                            <a:noFill/>
                          </a:ln>
                          <a:effectLst/>
                        </a:rPr>
                        <a:t>Baseline (NLTK)</a:t>
                      </a:r>
                      <a:endParaRPr lang="it-IT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❌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Solo parole uguali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1839997107"/>
                  </a:ext>
                </a:extLst>
              </a:tr>
            </a:tbl>
          </a:graphicData>
        </a:graphic>
      </p:graphicFrame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13F7F96C-C33A-F94C-A558-B6D5B5225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484460"/>
              </p:ext>
            </p:extLst>
          </p:nvPr>
        </p:nvGraphicFramePr>
        <p:xfrm>
          <a:off x="560833" y="365760"/>
          <a:ext cx="11143007" cy="3175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8136">
                  <a:extLst>
                    <a:ext uri="{9D8B030D-6E8A-4147-A177-3AD203B41FA5}">
                      <a16:colId xmlns:a16="http://schemas.microsoft.com/office/drawing/2014/main" val="2956316005"/>
                    </a:ext>
                  </a:extLst>
                </a:gridCol>
                <a:gridCol w="1462544">
                  <a:extLst>
                    <a:ext uri="{9D8B030D-6E8A-4147-A177-3AD203B41FA5}">
                      <a16:colId xmlns:a16="http://schemas.microsoft.com/office/drawing/2014/main" val="4013841158"/>
                    </a:ext>
                  </a:extLst>
                </a:gridCol>
                <a:gridCol w="1752635">
                  <a:extLst>
                    <a:ext uri="{9D8B030D-6E8A-4147-A177-3AD203B41FA5}">
                      <a16:colId xmlns:a16="http://schemas.microsoft.com/office/drawing/2014/main" val="1413898832"/>
                    </a:ext>
                  </a:extLst>
                </a:gridCol>
                <a:gridCol w="1658626">
                  <a:extLst>
                    <a:ext uri="{9D8B030D-6E8A-4147-A177-3AD203B41FA5}">
                      <a16:colId xmlns:a16="http://schemas.microsoft.com/office/drawing/2014/main" val="1919321575"/>
                    </a:ext>
                  </a:extLst>
                </a:gridCol>
                <a:gridCol w="1394051">
                  <a:extLst>
                    <a:ext uri="{9D8B030D-6E8A-4147-A177-3AD203B41FA5}">
                      <a16:colId xmlns:a16="http://schemas.microsoft.com/office/drawing/2014/main" val="2366340565"/>
                    </a:ext>
                  </a:extLst>
                </a:gridCol>
                <a:gridCol w="1732492">
                  <a:extLst>
                    <a:ext uri="{9D8B030D-6E8A-4147-A177-3AD203B41FA5}">
                      <a16:colId xmlns:a16="http://schemas.microsoft.com/office/drawing/2014/main" val="3127475103"/>
                    </a:ext>
                  </a:extLst>
                </a:gridCol>
                <a:gridCol w="1274523">
                  <a:extLst>
                    <a:ext uri="{9D8B030D-6E8A-4147-A177-3AD203B41FA5}">
                      <a16:colId xmlns:a16="http://schemas.microsoft.com/office/drawing/2014/main" val="1707668103"/>
                    </a:ext>
                  </a:extLst>
                </a:gridCol>
              </a:tblGrid>
              <a:tr h="660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Tokenization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PoS</a:t>
                      </a:r>
                      <a:r>
                        <a:rPr lang="it-IT" sz="160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Tagging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Lemmatization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ln>
                            <a:noFill/>
                          </a:ln>
                          <a:effectLst/>
                        </a:rPr>
                        <a:t>Rimozione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Stopword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Disambiguation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Similarity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770303342"/>
                  </a:ext>
                </a:extLst>
              </a:tr>
              <a:tr h="1527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ln>
                            <a:noFill/>
                          </a:ln>
                          <a:effectLst/>
                        </a:rPr>
                        <a:t>Baseline (NLTK)</a:t>
                      </a:r>
                      <a:endParaRPr lang="it-IT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❌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Solo parole uguali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1839997107"/>
                  </a:ext>
                </a:extLst>
              </a:tr>
              <a:tr h="988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ln>
                            <a:noFill/>
                          </a:ln>
                          <a:effectLst/>
                        </a:rPr>
                        <a:t>Baseline(NLTK)+</a:t>
                      </a:r>
                      <a:endParaRPr lang="it-IT" sz="2000">
                        <a:ln>
                          <a:noFill/>
                        </a:ln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ln>
                            <a:noFill/>
                          </a:ln>
                          <a:effectLst/>
                        </a:rPr>
                        <a:t>Synonym</a:t>
                      </a:r>
                      <a:endParaRPr lang="it-IT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NLTK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❌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Parole uguali e sinonimi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3867860339"/>
                  </a:ext>
                </a:extLst>
              </a:tr>
            </a:tbl>
          </a:graphicData>
        </a:graphic>
      </p:graphicFrame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9907BFC9-81D5-684B-915D-555ECB9491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82580"/>
              </p:ext>
            </p:extLst>
          </p:nvPr>
        </p:nvGraphicFramePr>
        <p:xfrm>
          <a:off x="560832" y="365760"/>
          <a:ext cx="11143007" cy="4433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8136">
                  <a:extLst>
                    <a:ext uri="{9D8B030D-6E8A-4147-A177-3AD203B41FA5}">
                      <a16:colId xmlns:a16="http://schemas.microsoft.com/office/drawing/2014/main" val="2956316005"/>
                    </a:ext>
                  </a:extLst>
                </a:gridCol>
                <a:gridCol w="1462544">
                  <a:extLst>
                    <a:ext uri="{9D8B030D-6E8A-4147-A177-3AD203B41FA5}">
                      <a16:colId xmlns:a16="http://schemas.microsoft.com/office/drawing/2014/main" val="4013841158"/>
                    </a:ext>
                  </a:extLst>
                </a:gridCol>
                <a:gridCol w="1752635">
                  <a:extLst>
                    <a:ext uri="{9D8B030D-6E8A-4147-A177-3AD203B41FA5}">
                      <a16:colId xmlns:a16="http://schemas.microsoft.com/office/drawing/2014/main" val="1413898832"/>
                    </a:ext>
                  </a:extLst>
                </a:gridCol>
                <a:gridCol w="1658626">
                  <a:extLst>
                    <a:ext uri="{9D8B030D-6E8A-4147-A177-3AD203B41FA5}">
                      <a16:colId xmlns:a16="http://schemas.microsoft.com/office/drawing/2014/main" val="1919321575"/>
                    </a:ext>
                  </a:extLst>
                </a:gridCol>
                <a:gridCol w="1394051">
                  <a:extLst>
                    <a:ext uri="{9D8B030D-6E8A-4147-A177-3AD203B41FA5}">
                      <a16:colId xmlns:a16="http://schemas.microsoft.com/office/drawing/2014/main" val="2366340565"/>
                    </a:ext>
                  </a:extLst>
                </a:gridCol>
                <a:gridCol w="1732492">
                  <a:extLst>
                    <a:ext uri="{9D8B030D-6E8A-4147-A177-3AD203B41FA5}">
                      <a16:colId xmlns:a16="http://schemas.microsoft.com/office/drawing/2014/main" val="3127475103"/>
                    </a:ext>
                  </a:extLst>
                </a:gridCol>
                <a:gridCol w="1274523">
                  <a:extLst>
                    <a:ext uri="{9D8B030D-6E8A-4147-A177-3AD203B41FA5}">
                      <a16:colId xmlns:a16="http://schemas.microsoft.com/office/drawing/2014/main" val="1707668103"/>
                    </a:ext>
                  </a:extLst>
                </a:gridCol>
              </a:tblGrid>
              <a:tr h="660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Tokenization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PoS</a:t>
                      </a:r>
                      <a:r>
                        <a:rPr lang="it-IT" sz="160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Tagging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Lemmatization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ln>
                            <a:noFill/>
                          </a:ln>
                          <a:effectLst/>
                        </a:rPr>
                        <a:t>Rimozione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Stopword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Disambiguation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Similarity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770303342"/>
                  </a:ext>
                </a:extLst>
              </a:tr>
              <a:tr h="1527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ln>
                            <a:noFill/>
                          </a:ln>
                          <a:effectLst/>
                        </a:rPr>
                        <a:t>Baseline (NLTK)</a:t>
                      </a:r>
                      <a:endParaRPr lang="it-IT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❌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Solo parole uguali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1839997107"/>
                  </a:ext>
                </a:extLst>
              </a:tr>
              <a:tr h="988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ln>
                            <a:noFill/>
                          </a:ln>
                          <a:effectLst/>
                        </a:rPr>
                        <a:t>Baseline(NLTK)+</a:t>
                      </a:r>
                      <a:endParaRPr lang="it-IT" sz="2000">
                        <a:ln>
                          <a:noFill/>
                        </a:ln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ln>
                            <a:noFill/>
                          </a:ln>
                          <a:effectLst/>
                        </a:rPr>
                        <a:t>Synonym</a:t>
                      </a:r>
                      <a:endParaRPr lang="it-IT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NLTK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❌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Parole uguali e sinonimi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3867860339"/>
                  </a:ext>
                </a:extLst>
              </a:tr>
              <a:tr h="1257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effectLst/>
                        </a:rPr>
                        <a:t>Baseline(NLTK)+ </a:t>
                      </a:r>
                      <a:endParaRPr lang="it-IT" sz="1600">
                        <a:ln>
                          <a:noFill/>
                        </a:ln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effectLst/>
                        </a:rPr>
                        <a:t>Synonym +</a:t>
                      </a:r>
                      <a:endParaRPr lang="it-IT" sz="1600">
                        <a:ln>
                          <a:noFill/>
                        </a:ln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effectLst/>
                        </a:rPr>
                        <a:t>Word Sense Disambiguation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NLTK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NLTK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NLTK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(Algoritmo di </a:t>
                      </a:r>
                      <a:r>
                        <a:rPr lang="it-IT" sz="1400" dirty="0" err="1">
                          <a:ln>
                            <a:noFill/>
                          </a:ln>
                          <a:effectLst/>
                        </a:rPr>
                        <a:t>Lesk</a:t>
                      </a: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Parole uguali con stesso significato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2426764021"/>
                  </a:ext>
                </a:extLst>
              </a:tr>
            </a:tbl>
          </a:graphicData>
        </a:graphic>
      </p:graphicFrame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A616A5D7-A327-4645-B23C-D1227D57F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271733"/>
              </p:ext>
            </p:extLst>
          </p:nvPr>
        </p:nvGraphicFramePr>
        <p:xfrm>
          <a:off x="560831" y="365760"/>
          <a:ext cx="11143007" cy="5690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8136">
                  <a:extLst>
                    <a:ext uri="{9D8B030D-6E8A-4147-A177-3AD203B41FA5}">
                      <a16:colId xmlns:a16="http://schemas.microsoft.com/office/drawing/2014/main" val="2956316005"/>
                    </a:ext>
                  </a:extLst>
                </a:gridCol>
                <a:gridCol w="1462544">
                  <a:extLst>
                    <a:ext uri="{9D8B030D-6E8A-4147-A177-3AD203B41FA5}">
                      <a16:colId xmlns:a16="http://schemas.microsoft.com/office/drawing/2014/main" val="4013841158"/>
                    </a:ext>
                  </a:extLst>
                </a:gridCol>
                <a:gridCol w="1752635">
                  <a:extLst>
                    <a:ext uri="{9D8B030D-6E8A-4147-A177-3AD203B41FA5}">
                      <a16:colId xmlns:a16="http://schemas.microsoft.com/office/drawing/2014/main" val="1413898832"/>
                    </a:ext>
                  </a:extLst>
                </a:gridCol>
                <a:gridCol w="1658626">
                  <a:extLst>
                    <a:ext uri="{9D8B030D-6E8A-4147-A177-3AD203B41FA5}">
                      <a16:colId xmlns:a16="http://schemas.microsoft.com/office/drawing/2014/main" val="1919321575"/>
                    </a:ext>
                  </a:extLst>
                </a:gridCol>
                <a:gridCol w="1394051">
                  <a:extLst>
                    <a:ext uri="{9D8B030D-6E8A-4147-A177-3AD203B41FA5}">
                      <a16:colId xmlns:a16="http://schemas.microsoft.com/office/drawing/2014/main" val="2366340565"/>
                    </a:ext>
                  </a:extLst>
                </a:gridCol>
                <a:gridCol w="1732492">
                  <a:extLst>
                    <a:ext uri="{9D8B030D-6E8A-4147-A177-3AD203B41FA5}">
                      <a16:colId xmlns:a16="http://schemas.microsoft.com/office/drawing/2014/main" val="3127475103"/>
                    </a:ext>
                  </a:extLst>
                </a:gridCol>
                <a:gridCol w="1274523">
                  <a:extLst>
                    <a:ext uri="{9D8B030D-6E8A-4147-A177-3AD203B41FA5}">
                      <a16:colId xmlns:a16="http://schemas.microsoft.com/office/drawing/2014/main" val="1707668103"/>
                    </a:ext>
                  </a:extLst>
                </a:gridCol>
              </a:tblGrid>
              <a:tr h="660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Tokenization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PoS</a:t>
                      </a:r>
                      <a:r>
                        <a:rPr lang="it-IT" sz="160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Tagging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Lemmatization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ln>
                            <a:noFill/>
                          </a:ln>
                          <a:effectLst/>
                        </a:rPr>
                        <a:t>Rimozione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Stopword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Disambiguation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Similarity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770303342"/>
                  </a:ext>
                </a:extLst>
              </a:tr>
              <a:tr h="1527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ln>
                            <a:noFill/>
                          </a:ln>
                          <a:effectLst/>
                        </a:rPr>
                        <a:t>Baseline (NLTK)</a:t>
                      </a:r>
                      <a:endParaRPr lang="it-IT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NLTK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❌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Solo parole uguali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1839997107"/>
                  </a:ext>
                </a:extLst>
              </a:tr>
              <a:tr h="988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ln>
                            <a:noFill/>
                          </a:ln>
                          <a:effectLst/>
                        </a:rPr>
                        <a:t>Baseline(NLTK)+</a:t>
                      </a:r>
                      <a:endParaRPr lang="it-IT" sz="2000">
                        <a:ln>
                          <a:noFill/>
                        </a:ln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>
                          <a:ln>
                            <a:noFill/>
                          </a:ln>
                          <a:effectLst/>
                        </a:rPr>
                        <a:t>Synonym</a:t>
                      </a:r>
                      <a:endParaRPr lang="it-IT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NLTK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❌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Parole uguali e sinonimi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3867860339"/>
                  </a:ext>
                </a:extLst>
              </a:tr>
              <a:tr h="1257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Baseline(NLTK)+ </a:t>
                      </a:r>
                      <a:endParaRPr lang="it-IT" sz="1600" dirty="0">
                        <a:ln>
                          <a:noFill/>
                        </a:ln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Synonym +</a:t>
                      </a:r>
                      <a:endParaRPr lang="it-IT" sz="1600" dirty="0">
                        <a:ln>
                          <a:noFill/>
                        </a:ln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Word Sense Disambiguation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NLTK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NLTK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NLTK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(Algoritmo di </a:t>
                      </a:r>
                      <a:r>
                        <a:rPr lang="it-IT" sz="1400" dirty="0" err="1">
                          <a:ln>
                            <a:noFill/>
                          </a:ln>
                          <a:effectLst/>
                        </a:rPr>
                        <a:t>Lesk</a:t>
                      </a: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*)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Parole uguali con stesso significato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2426764021"/>
                  </a:ext>
                </a:extLst>
              </a:tr>
              <a:tr h="1257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SpaCy</a:t>
                      </a:r>
                      <a:r>
                        <a:rPr lang="it-IT" sz="1600" dirty="0">
                          <a:ln>
                            <a:noFill/>
                          </a:ln>
                          <a:effectLst/>
                        </a:rPr>
                        <a:t> + </a:t>
                      </a: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stopword_rem</a:t>
                      </a:r>
                      <a:r>
                        <a:rPr lang="it-IT" sz="1600" dirty="0">
                          <a:ln>
                            <a:noFill/>
                          </a:ln>
                          <a:effectLst/>
                        </a:rPr>
                        <a:t> + </a:t>
                      </a: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Entity</a:t>
                      </a:r>
                      <a:r>
                        <a:rPr lang="it-IT" sz="160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Linking</a:t>
                      </a:r>
                      <a:endParaRPr lang="it-IT" sz="1600" dirty="0">
                        <a:ln>
                          <a:noFill/>
                        </a:ln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ln>
                            <a:noFill/>
                          </a:ln>
                          <a:effectLst/>
                        </a:rPr>
                        <a:t>spaCy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spaCy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spaCy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ln>
                            <a:noFill/>
                          </a:ln>
                          <a:effectLst/>
                        </a:rPr>
                        <a:t>spaCy</a:t>
                      </a: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it-IT" sz="1400" dirty="0" err="1">
                          <a:ln>
                            <a:noFill/>
                          </a:ln>
                          <a:effectLst/>
                        </a:rPr>
                        <a:t>Entity</a:t>
                      </a: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it-IT" sz="1400" dirty="0" err="1">
                          <a:ln>
                            <a:noFill/>
                          </a:ln>
                          <a:effectLst/>
                        </a:rPr>
                        <a:t>linking</a:t>
                      </a: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ln>
                            <a:noFill/>
                          </a:ln>
                          <a:effectLst/>
                        </a:rPr>
                        <a:t>spaCy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2781671458"/>
                  </a:ext>
                </a:extLst>
              </a:tr>
            </a:tbl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A0CD3C6-3D01-8448-8434-B4A388B1BA99}"/>
              </a:ext>
            </a:extLst>
          </p:cNvPr>
          <p:cNvSpPr txBox="1"/>
          <p:nvPr/>
        </p:nvSpPr>
        <p:spPr>
          <a:xfrm>
            <a:off x="1528981" y="3136613"/>
            <a:ext cx="9134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ALGORITMI UTILIZZATI PER LINGUA INGLESE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341258F-91C4-CF45-BF91-C0C031C047D3}"/>
              </a:ext>
            </a:extLst>
          </p:cNvPr>
          <p:cNvSpPr txBox="1"/>
          <p:nvPr/>
        </p:nvSpPr>
        <p:spPr>
          <a:xfrm>
            <a:off x="7906003" y="6056503"/>
            <a:ext cx="37978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/>
              <a:t>(*)  </a:t>
            </a:r>
            <a:r>
              <a:rPr lang="it-IT" sz="800" dirty="0" err="1"/>
              <a:t>Kilgarriff</a:t>
            </a:r>
            <a:r>
              <a:rPr lang="it-IT" sz="800" dirty="0"/>
              <a:t> and </a:t>
            </a:r>
            <a:r>
              <a:rPr lang="it-IT" sz="800" dirty="0" err="1"/>
              <a:t>J</a:t>
            </a:r>
            <a:r>
              <a:rPr lang="it-IT" sz="800" dirty="0"/>
              <a:t>. </a:t>
            </a:r>
            <a:r>
              <a:rPr lang="it-IT" sz="800" dirty="0" err="1"/>
              <a:t>Rosenzweig</a:t>
            </a:r>
            <a:r>
              <a:rPr lang="it-IT" sz="800" dirty="0"/>
              <a:t>. 2000. </a:t>
            </a:r>
            <a:r>
              <a:rPr lang="it-IT" sz="800" u="sng" dirty="0">
                <a:hlinkClick r:id="rId2"/>
              </a:rPr>
              <a:t>English SENSEVAL:Report and Results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93952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465D38FB-A165-D943-95D0-EB11EB133A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810897"/>
              </p:ext>
            </p:extLst>
          </p:nvPr>
        </p:nvGraphicFramePr>
        <p:xfrm>
          <a:off x="546978" y="374073"/>
          <a:ext cx="11143007" cy="6035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8136">
                  <a:extLst>
                    <a:ext uri="{9D8B030D-6E8A-4147-A177-3AD203B41FA5}">
                      <a16:colId xmlns:a16="http://schemas.microsoft.com/office/drawing/2014/main" val="2956316005"/>
                    </a:ext>
                  </a:extLst>
                </a:gridCol>
                <a:gridCol w="1462544">
                  <a:extLst>
                    <a:ext uri="{9D8B030D-6E8A-4147-A177-3AD203B41FA5}">
                      <a16:colId xmlns:a16="http://schemas.microsoft.com/office/drawing/2014/main" val="4013841158"/>
                    </a:ext>
                  </a:extLst>
                </a:gridCol>
                <a:gridCol w="1752635">
                  <a:extLst>
                    <a:ext uri="{9D8B030D-6E8A-4147-A177-3AD203B41FA5}">
                      <a16:colId xmlns:a16="http://schemas.microsoft.com/office/drawing/2014/main" val="1413898832"/>
                    </a:ext>
                  </a:extLst>
                </a:gridCol>
                <a:gridCol w="1658626">
                  <a:extLst>
                    <a:ext uri="{9D8B030D-6E8A-4147-A177-3AD203B41FA5}">
                      <a16:colId xmlns:a16="http://schemas.microsoft.com/office/drawing/2014/main" val="1919321575"/>
                    </a:ext>
                  </a:extLst>
                </a:gridCol>
                <a:gridCol w="1394051">
                  <a:extLst>
                    <a:ext uri="{9D8B030D-6E8A-4147-A177-3AD203B41FA5}">
                      <a16:colId xmlns:a16="http://schemas.microsoft.com/office/drawing/2014/main" val="2366340565"/>
                    </a:ext>
                  </a:extLst>
                </a:gridCol>
                <a:gridCol w="1732492">
                  <a:extLst>
                    <a:ext uri="{9D8B030D-6E8A-4147-A177-3AD203B41FA5}">
                      <a16:colId xmlns:a16="http://schemas.microsoft.com/office/drawing/2014/main" val="3127475103"/>
                    </a:ext>
                  </a:extLst>
                </a:gridCol>
                <a:gridCol w="1274523">
                  <a:extLst>
                    <a:ext uri="{9D8B030D-6E8A-4147-A177-3AD203B41FA5}">
                      <a16:colId xmlns:a16="http://schemas.microsoft.com/office/drawing/2014/main" val="17076681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Tokenization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PoS</a:t>
                      </a:r>
                      <a:r>
                        <a:rPr lang="it-IT" sz="160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Tagging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Lemmatization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ln>
                            <a:noFill/>
                          </a:ln>
                          <a:effectLst/>
                        </a:rPr>
                        <a:t>Rimozione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Stopword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Disambiguation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Similarity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770303342"/>
                  </a:ext>
                </a:extLst>
              </a:tr>
              <a:tr h="8941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ln>
                            <a:noFill/>
                          </a:ln>
                          <a:effectLst/>
                        </a:rPr>
                        <a:t>Baseline (NLTK)</a:t>
                      </a:r>
                      <a:endParaRPr lang="it-IT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❌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❌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ln>
                            <a:noFill/>
                          </a:ln>
                          <a:effectLst/>
                        </a:rPr>
                        <a:t>Stemming</a:t>
                      </a: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 con NLTK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❌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Solo parole uguali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1839997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</a:rPr>
                        <a:t>Translator</a:t>
                      </a:r>
                      <a:r>
                        <a:rPr lang="it-IT" sz="1600" dirty="0">
                          <a:ln>
                            <a:noFill/>
                          </a:ln>
                          <a:effectLst/>
                        </a:rPr>
                        <a:t> + Baseline(NLTK)+</a:t>
                      </a:r>
                      <a:endParaRPr lang="it-IT" sz="2000" dirty="0">
                        <a:ln>
                          <a:noFill/>
                        </a:ln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Synonym</a:t>
                      </a:r>
                      <a:endParaRPr lang="it-IT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NLTK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❌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Parole uguali e sinonimi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3867860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</a:rPr>
                        <a:t>Translator</a:t>
                      </a:r>
                      <a:r>
                        <a:rPr lang="it-IT" sz="1600" dirty="0">
                          <a:ln>
                            <a:noFill/>
                          </a:ln>
                          <a:effectLst/>
                        </a:rPr>
                        <a:t> + </a:t>
                      </a: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Baseline(NLTK)+ </a:t>
                      </a:r>
                      <a:endParaRPr lang="it-IT" sz="1600" dirty="0">
                        <a:ln>
                          <a:noFill/>
                        </a:ln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Synonym +</a:t>
                      </a:r>
                      <a:endParaRPr lang="it-IT" sz="1600" dirty="0">
                        <a:ln>
                          <a:noFill/>
                        </a:ln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</a:rPr>
                        <a:t>Word Sense Disambiguation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NLTK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NLTK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NLTK (Algoritmo di </a:t>
                      </a:r>
                      <a:r>
                        <a:rPr lang="it-IT" sz="1400" dirty="0" err="1">
                          <a:ln>
                            <a:noFill/>
                          </a:ln>
                          <a:effectLst/>
                        </a:rPr>
                        <a:t>Lesk</a:t>
                      </a: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Parole uguali con stesso significato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2426764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SpaCy</a:t>
                      </a:r>
                      <a:r>
                        <a:rPr lang="it-IT" sz="1600" dirty="0">
                          <a:ln>
                            <a:noFill/>
                          </a:ln>
                          <a:effectLst/>
                        </a:rPr>
                        <a:t> + </a:t>
                      </a: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stopword_rem</a:t>
                      </a:r>
                      <a:r>
                        <a:rPr lang="it-IT" sz="1600" dirty="0">
                          <a:ln>
                            <a:noFill/>
                          </a:ln>
                          <a:effectLst/>
                        </a:rPr>
                        <a:t> + </a:t>
                      </a: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Entity</a:t>
                      </a:r>
                      <a:r>
                        <a:rPr lang="it-IT" sz="160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Linking</a:t>
                      </a:r>
                      <a:endParaRPr lang="it-IT" sz="1600" dirty="0">
                        <a:ln>
                          <a:noFill/>
                        </a:ln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ln>
                            <a:noFill/>
                          </a:ln>
                          <a:effectLst/>
                        </a:rPr>
                        <a:t>spaCy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ln>
                            <a:noFill/>
                          </a:ln>
                          <a:effectLst/>
                        </a:rPr>
                        <a:t>spaCy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ln>
                            <a:noFill/>
                          </a:ln>
                          <a:effectLst/>
                        </a:rPr>
                        <a:t>spaCy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ln>
                            <a:noFill/>
                          </a:ln>
                          <a:effectLst/>
                        </a:rPr>
                        <a:t>spaCy</a:t>
                      </a: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it-IT" sz="1400" dirty="0" err="1">
                          <a:ln>
                            <a:noFill/>
                          </a:ln>
                          <a:effectLst/>
                        </a:rPr>
                        <a:t>Entity</a:t>
                      </a: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it-IT" sz="1400" dirty="0" err="1">
                          <a:ln>
                            <a:noFill/>
                          </a:ln>
                          <a:effectLst/>
                        </a:rPr>
                        <a:t>linking</a:t>
                      </a: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ln>
                            <a:noFill/>
                          </a:ln>
                          <a:effectLst/>
                        </a:rPr>
                        <a:t>spaCy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2781671458"/>
                  </a:ext>
                </a:extLst>
              </a:tr>
              <a:tr h="12576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</a:rPr>
                        <a:t>Translator</a:t>
                      </a:r>
                      <a:r>
                        <a:rPr lang="it-IT" sz="1600" dirty="0">
                          <a:ln>
                            <a:noFill/>
                          </a:ln>
                          <a:effectLst/>
                        </a:rPr>
                        <a:t> + </a:t>
                      </a: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SpaCy</a:t>
                      </a:r>
                      <a:r>
                        <a:rPr lang="it-IT" sz="1600" dirty="0">
                          <a:ln>
                            <a:noFill/>
                          </a:ln>
                          <a:effectLst/>
                        </a:rPr>
                        <a:t> + </a:t>
                      </a: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stopword_rem</a:t>
                      </a:r>
                      <a:r>
                        <a:rPr lang="it-IT" sz="1600" dirty="0">
                          <a:ln>
                            <a:noFill/>
                          </a:ln>
                          <a:effectLst/>
                        </a:rPr>
                        <a:t> + </a:t>
                      </a: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Entity</a:t>
                      </a:r>
                      <a:r>
                        <a:rPr lang="it-IT" sz="160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it-IT" sz="1600" dirty="0" err="1">
                          <a:ln>
                            <a:noFill/>
                          </a:ln>
                          <a:effectLst/>
                        </a:rPr>
                        <a:t>Linking</a:t>
                      </a:r>
                      <a:endParaRPr lang="it-IT" sz="1600" dirty="0">
                        <a:ln>
                          <a:noFill/>
                        </a:ln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ln>
                            <a:noFill/>
                          </a:ln>
                          <a:effectLst/>
                        </a:rPr>
                        <a:t>spaCy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ln>
                            <a:noFill/>
                          </a:ln>
                          <a:effectLst/>
                        </a:rPr>
                        <a:t>spaCy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ln>
                            <a:noFill/>
                          </a:ln>
                          <a:effectLst/>
                        </a:rPr>
                        <a:t>spaCy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NLTK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ln>
                            <a:noFill/>
                          </a:ln>
                          <a:effectLst/>
                        </a:rPr>
                        <a:t>spaCy</a:t>
                      </a: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it-IT" sz="1400" dirty="0" err="1">
                          <a:ln>
                            <a:noFill/>
                          </a:ln>
                          <a:effectLst/>
                        </a:rPr>
                        <a:t>Entity</a:t>
                      </a: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it-IT" sz="1400" dirty="0" err="1">
                          <a:ln>
                            <a:noFill/>
                          </a:ln>
                          <a:effectLst/>
                        </a:rPr>
                        <a:t>linking</a:t>
                      </a: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n>
                            <a:noFill/>
                          </a:ln>
                          <a:effectLst/>
                        </a:rPr>
                        <a:t>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ln>
                            <a:noFill/>
                          </a:ln>
                          <a:effectLst/>
                        </a:rPr>
                        <a:t>spaCy</a:t>
                      </a:r>
                      <a:endParaRPr lang="it-IT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1081349424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709D3B8A-746E-BA45-A355-6CAFA152E983}"/>
              </a:ext>
            </a:extLst>
          </p:cNvPr>
          <p:cNvSpPr txBox="1"/>
          <p:nvPr/>
        </p:nvSpPr>
        <p:spPr>
          <a:xfrm>
            <a:off x="921346" y="3136613"/>
            <a:ext cx="10349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ALGORITMI UTILIZZATI PER ITALIANO E SPAGNOLO</a:t>
            </a:r>
          </a:p>
        </p:txBody>
      </p:sp>
    </p:spTree>
    <p:extLst>
      <p:ext uri="{BB962C8B-B14F-4D97-AF65-F5344CB8AC3E}">
        <p14:creationId xmlns:p14="http://schemas.microsoft.com/office/powerpoint/2010/main" val="323322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679093-92CA-0B4E-BB67-328BC3342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904" y="-65617"/>
            <a:ext cx="10972440" cy="1144800"/>
          </a:xfrm>
        </p:spPr>
        <p:txBody>
          <a:bodyPr/>
          <a:lstStyle/>
          <a:p>
            <a:pPr algn="ctr"/>
            <a:r>
              <a:rPr lang="it-IT" sz="3200" dirty="0"/>
              <a:t>EXPERIMENTAL SETTING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ACD4BD7-581F-8347-A06A-A8E55E66A761}"/>
              </a:ext>
            </a:extLst>
          </p:cNvPr>
          <p:cNvSpPr txBox="1"/>
          <p:nvPr/>
        </p:nvSpPr>
        <p:spPr>
          <a:xfrm>
            <a:off x="411420" y="733246"/>
            <a:ext cx="370636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400" i="1" dirty="0"/>
              <a:t>”forwards are the players on a football team who play nearest to the opposing team's goal “,</a:t>
            </a:r>
            <a:endParaRPr lang="it-IT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400" i="1" dirty="0"/>
              <a:t>”in soccer, the traditional role of a striker is to score goals;”,</a:t>
            </a: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400" i="1" dirty="0"/>
              <a:t>"a hockey season that ended far too early “,</a:t>
            </a: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400" i="1" dirty="0"/>
              <a:t>"in baseball, a batter or hitter is a person whose turn it is to face the pitcher.”,</a:t>
            </a: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400" i="1" dirty="0"/>
              <a:t>"the cat is a domestic species of small carnivorous mammal. </a:t>
            </a:r>
            <a:r>
              <a:rPr lang="it-IT" sz="1400" i="1" dirty="0"/>
              <a:t>“,</a:t>
            </a: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400" i="1" dirty="0"/>
              <a:t>"Bass Guitars ranging from exclusive starter packs and affordable basses, to premium instruments from the likes of Fender”,</a:t>
            </a: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400" i="1" dirty="0"/>
              <a:t>"the tiger is the largest species among the Felidae . It is most </a:t>
            </a:r>
            <a:r>
              <a:rPr lang="en-US" sz="1400" i="1" dirty="0" err="1"/>
              <a:t>recognisable</a:t>
            </a:r>
            <a:r>
              <a:rPr lang="en-US" sz="1400" i="1" dirty="0"/>
              <a:t> for its dark vertical stripes.”,</a:t>
            </a: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400" i="1" dirty="0"/>
              <a:t>"Popular wild sea bass is a sustainable and delicious white fish”,</a:t>
            </a:r>
            <a:endParaRPr lang="it-IT" sz="1400" dirty="0"/>
          </a:p>
          <a:p>
            <a:endParaRPr lang="it-IT" sz="14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9F068AE-B436-0D49-A1D0-6FFFF3765877}"/>
              </a:ext>
            </a:extLst>
          </p:cNvPr>
          <p:cNvSpPr txBox="1"/>
          <p:nvPr/>
        </p:nvSpPr>
        <p:spPr>
          <a:xfrm>
            <a:off x="4544094" y="1271855"/>
            <a:ext cx="36108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i="1" dirty="0"/>
              <a:t>"il rombo del razzo era assordante",</a:t>
            </a:r>
          </a:p>
          <a:p>
            <a:pPr marL="285750" indent="-28575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400" i="1" dirty="0"/>
          </a:p>
          <a:p>
            <a:pPr marL="285750" indent="-28575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i="1" dirty="0"/>
              <a:t>"il rombo è un pesce che vive nei mari profondi",</a:t>
            </a:r>
          </a:p>
          <a:p>
            <a:pPr marL="285750" indent="-28575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400" i="1" dirty="0"/>
          </a:p>
          <a:p>
            <a:pPr marL="285750" indent="-28575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i="1" dirty="0"/>
              <a:t>"gli uccelli acquatici come le anatre hanno penne impermeabili ",</a:t>
            </a:r>
          </a:p>
          <a:p>
            <a:pPr marL="285750" indent="-28575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400" i="1" dirty="0"/>
          </a:p>
          <a:p>
            <a:pPr marL="285750" indent="-28575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i="1" dirty="0"/>
              <a:t>"Il missile entra nell'atmosfera del  pianeta con un angolo sbagliato",</a:t>
            </a:r>
          </a:p>
          <a:p>
            <a:pPr marL="285750" indent="-28575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400" i="1" dirty="0"/>
          </a:p>
          <a:p>
            <a:pPr marL="285750" indent="-28575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i="1" dirty="0"/>
              <a:t>"il cane è il miglior amico dell'uomo ",</a:t>
            </a:r>
          </a:p>
          <a:p>
            <a:pPr marL="285750" indent="-28575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400" i="1" dirty="0"/>
          </a:p>
          <a:p>
            <a:pPr marL="285750" indent="-28575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i="1" dirty="0"/>
              <a:t>"le piume delle oche sono estremamente efficaci per trattenere il calore",</a:t>
            </a:r>
          </a:p>
          <a:p>
            <a:pPr marL="285750" indent="-28575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400" i="1" dirty="0"/>
          </a:p>
          <a:p>
            <a:pPr marL="285750" indent="-28575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i="1" dirty="0"/>
              <a:t>"il portiere dell'albergo ci mostrò le camere, indicando con un martello",</a:t>
            </a:r>
          </a:p>
          <a:p>
            <a:pPr marL="285750" indent="-28575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400" i="1" dirty="0"/>
          </a:p>
          <a:p>
            <a:pPr marL="285750" indent="-28575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i="1" dirty="0"/>
              <a:t>"il portiere parò un calcio di rigore che sembrava impossibile”,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6CD50F4-6B6C-7A41-9533-F5DA344C0552}"/>
              </a:ext>
            </a:extLst>
          </p:cNvPr>
          <p:cNvSpPr txBox="1"/>
          <p:nvPr/>
        </p:nvSpPr>
        <p:spPr>
          <a:xfrm>
            <a:off x="8581200" y="1271855"/>
            <a:ext cx="36108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it-IT" sz="1400" i="1" dirty="0"/>
              <a:t>Ramon es un </a:t>
            </a:r>
            <a:r>
              <a:rPr lang="it-IT" sz="1400" i="1" dirty="0" err="1"/>
              <a:t>jugador</a:t>
            </a:r>
            <a:r>
              <a:rPr lang="it-IT" sz="1400" i="1" dirty="0"/>
              <a:t> de </a:t>
            </a:r>
            <a:r>
              <a:rPr lang="it-IT" sz="1400" i="1" dirty="0" err="1"/>
              <a:t>fútbol</a:t>
            </a:r>
            <a:r>
              <a:rPr lang="it-IT" sz="1400" i="1" dirty="0"/>
              <a:t>, es </a:t>
            </a:r>
            <a:r>
              <a:rPr lang="it-IT" sz="1400" i="1" dirty="0" err="1"/>
              <a:t>el</a:t>
            </a:r>
            <a:r>
              <a:rPr lang="it-IT" sz="1400" i="1" dirty="0"/>
              <a:t> </a:t>
            </a:r>
            <a:r>
              <a:rPr lang="it-IT" sz="1400" i="1" dirty="0" err="1"/>
              <a:t>blanco</a:t>
            </a:r>
            <a:r>
              <a:rPr lang="it-IT" sz="1400" i="1" dirty="0"/>
              <a:t> de </a:t>
            </a:r>
            <a:r>
              <a:rPr lang="it-IT" sz="1400" i="1" dirty="0" err="1"/>
              <a:t>todos</a:t>
            </a:r>
            <a:r>
              <a:rPr lang="it-IT" sz="1400" i="1" dirty="0"/>
              <a:t> </a:t>
            </a:r>
            <a:r>
              <a:rPr lang="it-IT" sz="1400" i="1" dirty="0" err="1"/>
              <a:t>los</a:t>
            </a:r>
            <a:r>
              <a:rPr lang="it-IT" sz="1400" i="1" dirty="0"/>
              <a:t> </a:t>
            </a:r>
            <a:r>
              <a:rPr lang="it-IT" sz="1400" i="1" dirty="0" err="1"/>
              <a:t>chistes</a:t>
            </a:r>
            <a:r>
              <a:rPr lang="it-IT" sz="1400" i="1" dirty="0"/>
              <a:t>.",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it-IT" sz="1400" i="1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it-IT" sz="1400" i="1" dirty="0"/>
              <a:t>"la </a:t>
            </a:r>
            <a:r>
              <a:rPr lang="it-IT" sz="1400" i="1" dirty="0" err="1"/>
              <a:t>novia</a:t>
            </a:r>
            <a:r>
              <a:rPr lang="it-IT" sz="1400" i="1" dirty="0"/>
              <a:t> </a:t>
            </a:r>
            <a:r>
              <a:rPr lang="it-IT" sz="1400" i="1" dirty="0" err="1"/>
              <a:t>tenía</a:t>
            </a:r>
            <a:r>
              <a:rPr lang="it-IT" sz="1400" i="1" dirty="0"/>
              <a:t> un </a:t>
            </a:r>
            <a:r>
              <a:rPr lang="it-IT" sz="1400" i="1" dirty="0" err="1"/>
              <a:t>vestido</a:t>
            </a:r>
            <a:r>
              <a:rPr lang="it-IT" sz="1400" i="1" dirty="0"/>
              <a:t> </a:t>
            </a:r>
            <a:r>
              <a:rPr lang="it-IT" sz="1400" i="1" dirty="0" err="1"/>
              <a:t>blanco</a:t>
            </a:r>
            <a:r>
              <a:rPr lang="it-IT" sz="1400" i="1" dirty="0"/>
              <a:t>",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it-IT" sz="1400" i="1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it-IT" sz="1400" i="1" dirty="0"/>
              <a:t>"</a:t>
            </a:r>
            <a:r>
              <a:rPr lang="it-IT" sz="1400" i="1" dirty="0" err="1"/>
              <a:t>El</a:t>
            </a:r>
            <a:r>
              <a:rPr lang="it-IT" sz="1400" i="1" dirty="0"/>
              <a:t> </a:t>
            </a:r>
            <a:r>
              <a:rPr lang="it-IT" sz="1400" i="1" dirty="0" err="1"/>
              <a:t>temporal</a:t>
            </a:r>
            <a:r>
              <a:rPr lang="it-IT" sz="1400" i="1" dirty="0"/>
              <a:t> </a:t>
            </a:r>
            <a:r>
              <a:rPr lang="it-IT" sz="1400" i="1" dirty="0" err="1"/>
              <a:t>causó</a:t>
            </a:r>
            <a:r>
              <a:rPr lang="it-IT" sz="1400" i="1" dirty="0"/>
              <a:t> </a:t>
            </a:r>
            <a:r>
              <a:rPr lang="it-IT" sz="1400" i="1" dirty="0" err="1"/>
              <a:t>varias</a:t>
            </a:r>
            <a:r>
              <a:rPr lang="it-IT" sz="1400" i="1" dirty="0"/>
              <a:t> </a:t>
            </a:r>
            <a:r>
              <a:rPr lang="it-IT" sz="1400" i="1" dirty="0" err="1"/>
              <a:t>muertes</a:t>
            </a:r>
            <a:r>
              <a:rPr lang="it-IT" sz="1400" i="1" dirty="0"/>
              <a:t>.",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it-IT" sz="1400" i="1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it-IT" sz="1400" i="1" dirty="0"/>
              <a:t>"</a:t>
            </a:r>
            <a:r>
              <a:rPr lang="it-IT" sz="1400" i="1" dirty="0" err="1"/>
              <a:t>El</a:t>
            </a:r>
            <a:r>
              <a:rPr lang="it-IT" sz="1400" i="1" dirty="0"/>
              <a:t> </a:t>
            </a:r>
            <a:r>
              <a:rPr lang="it-IT" sz="1400" i="1" dirty="0" err="1"/>
              <a:t>préstamo</a:t>
            </a:r>
            <a:r>
              <a:rPr lang="it-IT" sz="1400" i="1" dirty="0"/>
              <a:t> </a:t>
            </a:r>
            <a:r>
              <a:rPr lang="it-IT" sz="1400" i="1" dirty="0" err="1"/>
              <a:t>fue</a:t>
            </a:r>
            <a:r>
              <a:rPr lang="it-IT" sz="1400" i="1" dirty="0"/>
              <a:t> </a:t>
            </a:r>
            <a:r>
              <a:rPr lang="it-IT" sz="1400" i="1" dirty="0" err="1"/>
              <a:t>temporal</a:t>
            </a:r>
            <a:r>
              <a:rPr lang="it-IT" sz="1400" i="1" dirty="0"/>
              <a:t>, </a:t>
            </a:r>
            <a:r>
              <a:rPr lang="it-IT" sz="1400" i="1" dirty="0" err="1"/>
              <a:t>el</a:t>
            </a:r>
            <a:r>
              <a:rPr lang="it-IT" sz="1400" i="1" dirty="0"/>
              <a:t> banco </a:t>
            </a:r>
            <a:r>
              <a:rPr lang="it-IT" sz="1400" i="1" dirty="0" err="1"/>
              <a:t>fue</a:t>
            </a:r>
            <a:r>
              <a:rPr lang="it-IT" sz="1400" i="1" dirty="0"/>
              <a:t> </a:t>
            </a:r>
            <a:r>
              <a:rPr lang="it-IT" sz="1400" i="1" dirty="0" err="1"/>
              <a:t>muy</a:t>
            </a:r>
            <a:r>
              <a:rPr lang="it-IT" sz="1400" i="1" dirty="0"/>
              <a:t> </a:t>
            </a:r>
            <a:r>
              <a:rPr lang="it-IT" sz="1400" i="1" dirty="0" err="1"/>
              <a:t>claro</a:t>
            </a:r>
            <a:r>
              <a:rPr lang="it-IT" sz="1400" i="1" dirty="0"/>
              <a:t> al </a:t>
            </a:r>
            <a:r>
              <a:rPr lang="it-IT" sz="1400" i="1" dirty="0" err="1"/>
              <a:t>respecto</a:t>
            </a:r>
            <a:r>
              <a:rPr lang="it-IT" sz="1400" i="1" dirty="0"/>
              <a:t>",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it-IT" sz="1400" i="1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it-IT" sz="1400" i="1" dirty="0"/>
              <a:t>"</a:t>
            </a:r>
            <a:r>
              <a:rPr lang="it-IT" sz="1400" i="1" dirty="0" err="1"/>
              <a:t>El</a:t>
            </a:r>
            <a:r>
              <a:rPr lang="it-IT" sz="1400" i="1" dirty="0"/>
              <a:t> Banco de </a:t>
            </a:r>
            <a:r>
              <a:rPr lang="it-IT" sz="1400" i="1" dirty="0" err="1"/>
              <a:t>España</a:t>
            </a:r>
            <a:r>
              <a:rPr lang="it-IT" sz="1400" i="1" dirty="0"/>
              <a:t> </a:t>
            </a:r>
            <a:r>
              <a:rPr lang="it-IT" sz="1400" i="1" dirty="0" err="1"/>
              <a:t>alerta</a:t>
            </a:r>
            <a:r>
              <a:rPr lang="it-IT" sz="1400" i="1" dirty="0"/>
              <a:t> del </a:t>
            </a:r>
            <a:r>
              <a:rPr lang="it-IT" sz="1400" i="1" dirty="0" err="1"/>
              <a:t>riesgo</a:t>
            </a:r>
            <a:r>
              <a:rPr lang="it-IT" sz="1400" i="1" dirty="0"/>
              <a:t> de </a:t>
            </a:r>
            <a:r>
              <a:rPr lang="it-IT" sz="1400" i="1" dirty="0" err="1"/>
              <a:t>exclusión</a:t>
            </a:r>
            <a:r>
              <a:rPr lang="it-IT" sz="1400" i="1" dirty="0"/>
              <a:t> </a:t>
            </a:r>
            <a:r>
              <a:rPr lang="it-IT" sz="1400" i="1" dirty="0" err="1"/>
              <a:t>financiera</a:t>
            </a:r>
            <a:r>
              <a:rPr lang="it-IT" sz="1400" i="1" dirty="0"/>
              <a:t> de </a:t>
            </a:r>
            <a:r>
              <a:rPr lang="it-IT" sz="1400" i="1" dirty="0" err="1"/>
              <a:t>los</a:t>
            </a:r>
            <a:r>
              <a:rPr lang="it-IT" sz="1400" i="1" dirty="0"/>
              <a:t> </a:t>
            </a:r>
            <a:r>
              <a:rPr lang="it-IT" sz="1400" i="1" dirty="0" err="1"/>
              <a:t>mayores</a:t>
            </a:r>
            <a:r>
              <a:rPr lang="it-IT" sz="1400" i="1" dirty="0"/>
              <a:t>",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it-IT" sz="1400" i="1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it-IT" sz="1400" i="1" dirty="0"/>
              <a:t>"al </a:t>
            </a:r>
            <a:r>
              <a:rPr lang="it-IT" sz="1400" i="1" dirty="0" err="1"/>
              <a:t>menos</a:t>
            </a:r>
            <a:r>
              <a:rPr lang="it-IT" sz="1400" i="1" dirty="0"/>
              <a:t> 4 </a:t>
            </a:r>
            <a:r>
              <a:rPr lang="it-IT" sz="1400" i="1" dirty="0" err="1"/>
              <a:t>personas</a:t>
            </a:r>
            <a:r>
              <a:rPr lang="it-IT" sz="1400" i="1" dirty="0"/>
              <a:t> </a:t>
            </a:r>
            <a:r>
              <a:rPr lang="it-IT" sz="1400" i="1" dirty="0" err="1"/>
              <a:t>muertas</a:t>
            </a:r>
            <a:r>
              <a:rPr lang="it-IT" sz="1400" i="1" dirty="0"/>
              <a:t> </a:t>
            </a:r>
            <a:r>
              <a:rPr lang="it-IT" sz="1400" i="1" dirty="0" err="1"/>
              <a:t>deja</a:t>
            </a:r>
            <a:r>
              <a:rPr lang="it-IT" sz="1400" i="1" dirty="0"/>
              <a:t> tormenta Gloria en </a:t>
            </a:r>
            <a:r>
              <a:rPr lang="it-IT" sz="1400" i="1" dirty="0" err="1"/>
              <a:t>España</a:t>
            </a:r>
            <a:r>
              <a:rPr lang="it-IT" sz="1400" i="1" dirty="0"/>
              <a:t>",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it-IT" sz="1400" i="1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it-IT" sz="1400" i="1" dirty="0"/>
              <a:t>"</a:t>
            </a:r>
            <a:r>
              <a:rPr lang="it-IT" sz="1400" i="1" dirty="0" err="1"/>
              <a:t>el</a:t>
            </a:r>
            <a:r>
              <a:rPr lang="it-IT" sz="1400" i="1" dirty="0"/>
              <a:t> matrimonio es un </a:t>
            </a:r>
            <a:r>
              <a:rPr lang="it-IT" sz="1400" i="1" dirty="0" err="1"/>
              <a:t>compromiso</a:t>
            </a:r>
            <a:r>
              <a:rPr lang="it-IT" sz="1400" i="1" dirty="0"/>
              <a:t> importante",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it-IT" sz="1400" i="1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it-IT" sz="1400" i="1" dirty="0"/>
              <a:t>"En </a:t>
            </a:r>
            <a:r>
              <a:rPr lang="it-IT" sz="1400" i="1" dirty="0" err="1"/>
              <a:t>el</a:t>
            </a:r>
            <a:r>
              <a:rPr lang="it-IT" sz="1400" i="1" dirty="0"/>
              <a:t> </a:t>
            </a:r>
            <a:r>
              <a:rPr lang="it-IT" sz="1400" i="1" dirty="0" err="1"/>
              <a:t>fútbol</a:t>
            </a:r>
            <a:r>
              <a:rPr lang="it-IT" sz="1400" i="1" dirty="0"/>
              <a:t>, </a:t>
            </a:r>
            <a:r>
              <a:rPr lang="it-IT" sz="1400" i="1" dirty="0" err="1"/>
              <a:t>el</a:t>
            </a:r>
            <a:r>
              <a:rPr lang="it-IT" sz="1400" i="1" dirty="0"/>
              <a:t> defensor tiene </a:t>
            </a:r>
            <a:r>
              <a:rPr lang="it-IT" sz="1400" i="1" dirty="0" err="1"/>
              <a:t>el</a:t>
            </a:r>
            <a:r>
              <a:rPr lang="it-IT" sz="1400" i="1" dirty="0"/>
              <a:t> </a:t>
            </a:r>
            <a:r>
              <a:rPr lang="it-IT" sz="1400" i="1" dirty="0" err="1"/>
              <a:t>papel</a:t>
            </a:r>
            <a:r>
              <a:rPr lang="it-IT" sz="1400" i="1" dirty="0"/>
              <a:t> de </a:t>
            </a:r>
            <a:r>
              <a:rPr lang="it-IT" sz="1400" i="1" dirty="0" err="1"/>
              <a:t>obstruir</a:t>
            </a:r>
            <a:r>
              <a:rPr lang="it-IT" sz="1400" i="1" dirty="0"/>
              <a:t> a </a:t>
            </a:r>
            <a:r>
              <a:rPr lang="it-IT" sz="1400" i="1" dirty="0" err="1"/>
              <a:t>los</a:t>
            </a:r>
            <a:r>
              <a:rPr lang="it-IT" sz="1400" i="1" dirty="0"/>
              <a:t> </a:t>
            </a:r>
            <a:r>
              <a:rPr lang="it-IT" sz="1400" i="1" dirty="0" err="1"/>
              <a:t>atacantes</a:t>
            </a:r>
            <a:r>
              <a:rPr lang="it-IT" sz="1400" i="1" dirty="0"/>
              <a:t>.",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20685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4635C50D-8A70-8A46-A0F8-B83058C2C297}"/>
              </a:ext>
            </a:extLst>
          </p:cNvPr>
          <p:cNvGraphicFramePr/>
          <p:nvPr>
            <p:extLst/>
          </p:nvPr>
        </p:nvGraphicFramePr>
        <p:xfrm>
          <a:off x="2670048" y="304800"/>
          <a:ext cx="8911872" cy="625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:a16="http://schemas.microsoft.com/office/drawing/2014/main" id="{E389EA6C-AF5A-464B-9BAD-CBB497DF7893}"/>
              </a:ext>
            </a:extLst>
          </p:cNvPr>
          <p:cNvSpPr/>
          <p:nvPr/>
        </p:nvSpPr>
        <p:spPr>
          <a:xfrm>
            <a:off x="3042499" y="0"/>
            <a:ext cx="8166970" cy="450937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0673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AAD943-801D-224A-9A02-E833BDA5F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dirty="0"/>
              <a:t>MISURA DELL’EFFICACIA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D18CFEF-F604-834F-A669-1D620F218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464" y="1308672"/>
            <a:ext cx="5631622" cy="53199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1258F3B3-0C5B-8949-9C97-A038BAB91FDB}"/>
                  </a:ext>
                </a:extLst>
              </p:cNvPr>
              <p:cNvSpPr txBox="1"/>
              <p:nvPr/>
            </p:nvSpPr>
            <p:spPr>
              <a:xfrm>
                <a:off x="1074416" y="4922127"/>
                <a:ext cx="4939686" cy="1126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dirty="0"/>
                  <a:t>Efficacy =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it-IT" sz="280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limLow>
                          <m:limLowPr>
                            <m:ctrlPr>
                              <a:rPr lang="it-IT" sz="28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it-IT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nary>
                          </m:e>
                          <m:lim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lim>
                        </m:limLow>
                      </m:e>
                      <m:lim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𝑁</m:t>
                        </m:r>
                      </m:lim>
                    </m:limUpp>
                    <m:d>
                      <m:dPr>
                        <m:ctrlPr>
                          <a:rPr lang="it-IT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1−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it-IT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sSub>
                              <m:sSubPr>
                                <m:ctrlPr>
                                  <a:rPr lang="it-I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it-IT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sSub>
                              <m:sSubPr>
                                <m:ctrlPr>
                                  <a:rPr lang="it-I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it-IT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it-IT" sz="2800" dirty="0"/>
              </a:p>
              <a:p>
                <a:pPr algn="r"/>
                <a:r>
                  <a:rPr lang="it-IT" sz="1100" dirty="0" err="1"/>
                  <a:t>gx</a:t>
                </a:r>
                <a:r>
                  <a:rPr lang="it-IT" sz="1100" baseline="-25000" dirty="0" err="1"/>
                  <a:t>i</a:t>
                </a:r>
                <a:r>
                  <a:rPr lang="it-IT" sz="1100" dirty="0"/>
                  <a:t> = (0-rosso, 0,5-giallo, 1 verde)</a:t>
                </a: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1258F3B3-0C5B-8949-9C97-A038BAB91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16" y="4922127"/>
                <a:ext cx="4939686" cy="1126655"/>
              </a:xfrm>
              <a:prstGeom prst="rect">
                <a:avLst/>
              </a:prstGeom>
              <a:blipFill>
                <a:blip r:embed="rId3"/>
                <a:stretch>
                  <a:fillRect l="-2564" t="-39326" b="-584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45A0CDE2-9B4F-D141-A293-58BFFDBFAE97}"/>
              </a:ext>
            </a:extLst>
          </p:cNvPr>
          <p:cNvSpPr txBox="1"/>
          <p:nvPr/>
        </p:nvSpPr>
        <p:spPr>
          <a:xfrm>
            <a:off x="5852160" y="1133930"/>
            <a:ext cx="54132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sz="3200" dirty="0"/>
              <a:t>I valori di </a:t>
            </a:r>
            <a:r>
              <a:rPr lang="it-IT" sz="3200" dirty="0" err="1"/>
              <a:t>similarity</a:t>
            </a:r>
            <a:r>
              <a:rPr lang="it-IT" sz="3200" dirty="0"/>
              <a:t> generati da ogni algoritmo sono stati comparati ai valori attesi.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sz="3200" dirty="0"/>
          </a:p>
          <a:p>
            <a:pPr marL="285750" indent="-285750">
              <a:buFont typeface="Wingdings" pitchFamily="2" charset="2"/>
              <a:buChar char="Ø"/>
            </a:pPr>
            <a:r>
              <a:rPr lang="it-IT" sz="3200" dirty="0"/>
              <a:t>L’efficacia della soluzione è stata valutata secondo la formula</a:t>
            </a:r>
          </a:p>
        </p:txBody>
      </p:sp>
      <p:sp>
        <p:nvSpPr>
          <p:cNvPr id="11" name="Freccia a inversione 10">
            <a:extLst>
              <a:ext uri="{FF2B5EF4-FFF2-40B4-BE49-F238E27FC236}">
                <a16:creationId xmlns:a16="http://schemas.microsoft.com/office/drawing/2014/main" id="{6979B217-F752-4841-8288-D66F6171FAAE}"/>
              </a:ext>
            </a:extLst>
          </p:cNvPr>
          <p:cNvSpPr/>
          <p:nvPr/>
        </p:nvSpPr>
        <p:spPr>
          <a:xfrm rot="5400000">
            <a:off x="7962470" y="4659835"/>
            <a:ext cx="780288" cy="1011936"/>
          </a:xfrm>
          <a:prstGeom prst="utur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D9E7D3EE-A65C-7E4E-92AD-94D15FE9B87A}"/>
              </a:ext>
            </a:extLst>
          </p:cNvPr>
          <p:cNvSpPr/>
          <p:nvPr/>
        </p:nvSpPr>
        <p:spPr>
          <a:xfrm>
            <a:off x="10607040" y="4775659"/>
            <a:ext cx="1170432" cy="7802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9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1206ABF-C033-6547-8E53-EF979B7192F3}"/>
              </a:ext>
            </a:extLst>
          </p:cNvPr>
          <p:cNvSpPr/>
          <p:nvPr/>
        </p:nvSpPr>
        <p:spPr>
          <a:xfrm>
            <a:off x="195072" y="148578"/>
            <a:ext cx="54620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buFont typeface="+mj-lt"/>
              <a:buAutoNum type="arabicPeriod"/>
            </a:pPr>
            <a:r>
              <a:rPr lang="en-US" i="1" dirty="0"/>
              <a:t>”forwards are the players on a football team who play nearest to the opposing team's goal “,</a:t>
            </a:r>
            <a:endParaRPr lang="it-IT" i="1" dirty="0"/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lvl="0" indent="-342900" fontAlgn="base">
              <a:buFont typeface="+mj-lt"/>
              <a:buAutoNum type="arabicPeriod"/>
            </a:pPr>
            <a:r>
              <a:rPr lang="en-US" i="1" dirty="0"/>
              <a:t>”in soccer, the traditional role of a striker is to score goals;”,</a:t>
            </a:r>
            <a:endParaRPr lang="it-IT" dirty="0"/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lvl="0" indent="-342900" fontAlgn="base">
              <a:buFont typeface="+mj-lt"/>
              <a:buAutoNum type="arabicPeriod"/>
            </a:pPr>
            <a:r>
              <a:rPr lang="en-US" i="1" dirty="0"/>
              <a:t>"a hockey season that ended far too early “,</a:t>
            </a:r>
            <a:endParaRPr lang="it-IT" dirty="0"/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lvl="0" indent="-342900" fontAlgn="base">
              <a:buFont typeface="+mj-lt"/>
              <a:buAutoNum type="arabicPeriod"/>
            </a:pPr>
            <a:r>
              <a:rPr lang="en-US" i="1" dirty="0"/>
              <a:t>"in baseball, a batter or hitter is a person whose turn it is to face the pitcher.”,</a:t>
            </a:r>
            <a:endParaRPr lang="it-IT" dirty="0"/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lvl="0" indent="-342900" fontAlgn="base">
              <a:buFont typeface="+mj-lt"/>
              <a:buAutoNum type="arabicPeriod"/>
            </a:pPr>
            <a:r>
              <a:rPr lang="en-US" i="1" dirty="0"/>
              <a:t>"the cat is a domestic species of small carnivorous mammal. </a:t>
            </a:r>
            <a:r>
              <a:rPr lang="it-IT" i="1" dirty="0"/>
              <a:t>“,</a:t>
            </a:r>
            <a:endParaRPr lang="it-IT" dirty="0"/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lvl="0" indent="-342900" fontAlgn="base">
              <a:buFont typeface="+mj-lt"/>
              <a:buAutoNum type="arabicPeriod"/>
            </a:pPr>
            <a:r>
              <a:rPr lang="en-US" i="1" dirty="0"/>
              <a:t>"Bass Guitars ranging from exclusive starter packs and affordable basses, to premium instruments from the likes of Fender”,</a:t>
            </a:r>
            <a:endParaRPr lang="it-IT" dirty="0"/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lvl="0" indent="-342900" fontAlgn="base">
              <a:buFont typeface="+mj-lt"/>
              <a:buAutoNum type="arabicPeriod"/>
            </a:pPr>
            <a:r>
              <a:rPr lang="en-US" i="1" dirty="0"/>
              <a:t>"the tiger is the largest species among the Felidae . It is most </a:t>
            </a:r>
            <a:r>
              <a:rPr lang="en-US" i="1" dirty="0" err="1"/>
              <a:t>recognisable</a:t>
            </a:r>
            <a:r>
              <a:rPr lang="en-US" i="1" dirty="0"/>
              <a:t> for its dark vertical stripes.”,</a:t>
            </a:r>
            <a:endParaRPr lang="it-IT" dirty="0"/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lvl="0" indent="-342900" fontAlgn="base">
              <a:buFont typeface="+mj-lt"/>
              <a:buAutoNum type="arabicPeriod"/>
            </a:pPr>
            <a:r>
              <a:rPr lang="en-US" i="1" dirty="0"/>
              <a:t>"Popular wild sea bass is a sustainable and delicious white fish”,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DAF879B-1BAC-8F48-9DC4-D9E6214CF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0" y="477081"/>
            <a:ext cx="6515100" cy="6083300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A4627EC1-D395-4E4C-A41E-D2BBF2B94F81}"/>
              </a:ext>
            </a:extLst>
          </p:cNvPr>
          <p:cNvSpPr/>
          <p:nvPr/>
        </p:nvSpPr>
        <p:spPr>
          <a:xfrm>
            <a:off x="6851904" y="2121408"/>
            <a:ext cx="999744" cy="7680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D443BD0-7986-7B4D-B8F6-5C8108801BDD}"/>
              </a:ext>
            </a:extLst>
          </p:cNvPr>
          <p:cNvSpPr txBox="1"/>
          <p:nvPr/>
        </p:nvSpPr>
        <p:spPr>
          <a:xfrm>
            <a:off x="8022336" y="2320790"/>
            <a:ext cx="1438656" cy="36933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goal - </a:t>
            </a:r>
            <a:r>
              <a:rPr lang="it-IT" dirty="0" err="1">
                <a:solidFill>
                  <a:srgbClr val="FF0000"/>
                </a:solidFill>
              </a:rPr>
              <a:t>goals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8B5ADEF4-F6F5-E242-8BA5-D8A45F5CEE92}"/>
              </a:ext>
            </a:extLst>
          </p:cNvPr>
          <p:cNvSpPr/>
          <p:nvPr/>
        </p:nvSpPr>
        <p:spPr>
          <a:xfrm>
            <a:off x="11192256" y="4492752"/>
            <a:ext cx="999744" cy="7680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748A4CE-EB74-0C46-9403-67F04E62361C}"/>
              </a:ext>
            </a:extLst>
          </p:cNvPr>
          <p:cNvSpPr txBox="1"/>
          <p:nvPr/>
        </p:nvSpPr>
        <p:spPr>
          <a:xfrm>
            <a:off x="9672828" y="4692134"/>
            <a:ext cx="1438656" cy="36933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bass</a:t>
            </a:r>
            <a:r>
              <a:rPr lang="it-IT" dirty="0">
                <a:solidFill>
                  <a:srgbClr val="FF0000"/>
                </a:solidFill>
              </a:rPr>
              <a:t> - </a:t>
            </a:r>
            <a:r>
              <a:rPr lang="it-IT" dirty="0" err="1">
                <a:solidFill>
                  <a:srgbClr val="FF0000"/>
                </a:solidFill>
              </a:rPr>
              <a:t>bass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6D1A45EF-A479-5B4F-B5B9-81FC122C7558}"/>
              </a:ext>
            </a:extLst>
          </p:cNvPr>
          <p:cNvCxnSpPr/>
          <p:nvPr/>
        </p:nvCxnSpPr>
        <p:spPr>
          <a:xfrm>
            <a:off x="5071872" y="536448"/>
            <a:ext cx="1780032" cy="15849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0FC18891-B849-A742-9D3B-1C457118271E}"/>
              </a:ext>
            </a:extLst>
          </p:cNvPr>
          <p:cNvCxnSpPr>
            <a:cxnSpLocks/>
          </p:cNvCxnSpPr>
          <p:nvPr/>
        </p:nvCxnSpPr>
        <p:spPr>
          <a:xfrm>
            <a:off x="5169408" y="1304544"/>
            <a:ext cx="1662684" cy="8168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0E8BC247-007E-2440-833C-7F5CE9854769}"/>
              </a:ext>
            </a:extLst>
          </p:cNvPr>
          <p:cNvCxnSpPr>
            <a:cxnSpLocks/>
          </p:cNvCxnSpPr>
          <p:nvPr/>
        </p:nvCxnSpPr>
        <p:spPr>
          <a:xfrm>
            <a:off x="5071872" y="4268986"/>
            <a:ext cx="4520184" cy="60781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C311B181-8286-ED40-8CB5-0371C756A8BA}"/>
              </a:ext>
            </a:extLst>
          </p:cNvPr>
          <p:cNvCxnSpPr>
            <a:cxnSpLocks/>
          </p:cNvCxnSpPr>
          <p:nvPr/>
        </p:nvCxnSpPr>
        <p:spPr>
          <a:xfrm flipV="1">
            <a:off x="5071872" y="4876801"/>
            <a:ext cx="4520184" cy="142035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7" name="Immagine 46">
            <a:extLst>
              <a:ext uri="{FF2B5EF4-FFF2-40B4-BE49-F238E27FC236}">
                <a16:creationId xmlns:a16="http://schemas.microsoft.com/office/drawing/2014/main" id="{B9FB121C-E53C-634A-8BCF-181E296CB6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39" t="3352" r="10893" b="2123"/>
          <a:stretch/>
        </p:blipFill>
        <p:spPr>
          <a:xfrm>
            <a:off x="5815584" y="477081"/>
            <a:ext cx="6376416" cy="6182429"/>
          </a:xfrm>
          <a:prstGeom prst="rect">
            <a:avLst/>
          </a:prstGeom>
        </p:spPr>
      </p:pic>
      <p:sp>
        <p:nvSpPr>
          <p:cNvPr id="48" name="Ovale 47">
            <a:extLst>
              <a:ext uri="{FF2B5EF4-FFF2-40B4-BE49-F238E27FC236}">
                <a16:creationId xmlns:a16="http://schemas.microsoft.com/office/drawing/2014/main" id="{4F326406-1B05-214A-9EB4-2020661EF298}"/>
              </a:ext>
            </a:extLst>
          </p:cNvPr>
          <p:cNvSpPr/>
          <p:nvPr/>
        </p:nvSpPr>
        <p:spPr>
          <a:xfrm>
            <a:off x="11344656" y="4645152"/>
            <a:ext cx="999744" cy="7680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7149BDA7-4C68-264B-9D56-DF804480C9E4}"/>
              </a:ext>
            </a:extLst>
          </p:cNvPr>
          <p:cNvSpPr txBox="1"/>
          <p:nvPr/>
        </p:nvSpPr>
        <p:spPr>
          <a:xfrm>
            <a:off x="9825228" y="4844534"/>
            <a:ext cx="1438656" cy="36933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bass</a:t>
            </a:r>
            <a:r>
              <a:rPr lang="it-IT" dirty="0">
                <a:solidFill>
                  <a:srgbClr val="FF0000"/>
                </a:solidFill>
              </a:rPr>
              <a:t> - </a:t>
            </a:r>
            <a:r>
              <a:rPr lang="it-IT" dirty="0" err="1">
                <a:solidFill>
                  <a:srgbClr val="FF0000"/>
                </a:solidFill>
              </a:rPr>
              <a:t>bass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3C99D38B-B312-5349-BEBA-B2830D340497}"/>
              </a:ext>
            </a:extLst>
          </p:cNvPr>
          <p:cNvCxnSpPr>
            <a:cxnSpLocks/>
          </p:cNvCxnSpPr>
          <p:nvPr/>
        </p:nvCxnSpPr>
        <p:spPr>
          <a:xfrm>
            <a:off x="5224272" y="4421386"/>
            <a:ext cx="4520184" cy="60781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BAD7FBF0-ADE4-E44C-B765-64369BC93144}"/>
              </a:ext>
            </a:extLst>
          </p:cNvPr>
          <p:cNvCxnSpPr>
            <a:cxnSpLocks/>
          </p:cNvCxnSpPr>
          <p:nvPr/>
        </p:nvCxnSpPr>
        <p:spPr>
          <a:xfrm flipV="1">
            <a:off x="5224272" y="5029201"/>
            <a:ext cx="4520184" cy="142035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Ovale 51">
            <a:extLst>
              <a:ext uri="{FF2B5EF4-FFF2-40B4-BE49-F238E27FC236}">
                <a16:creationId xmlns:a16="http://schemas.microsoft.com/office/drawing/2014/main" id="{22DA6151-34CF-CE48-A788-ABA1B876D23B}"/>
              </a:ext>
            </a:extLst>
          </p:cNvPr>
          <p:cNvSpPr/>
          <p:nvPr/>
        </p:nvSpPr>
        <p:spPr>
          <a:xfrm>
            <a:off x="6894576" y="2261616"/>
            <a:ext cx="999744" cy="7680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2CC9F277-3296-2F42-8AC8-8735000253F4}"/>
              </a:ext>
            </a:extLst>
          </p:cNvPr>
          <p:cNvSpPr txBox="1"/>
          <p:nvPr/>
        </p:nvSpPr>
        <p:spPr>
          <a:xfrm>
            <a:off x="8065008" y="2460998"/>
            <a:ext cx="1438656" cy="36933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goal - </a:t>
            </a:r>
            <a:r>
              <a:rPr lang="it-IT" dirty="0" err="1">
                <a:solidFill>
                  <a:srgbClr val="FF0000"/>
                </a:solidFill>
              </a:rPr>
              <a:t>goals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B7B2125C-9B82-A04F-9C21-293BBA54B536}"/>
              </a:ext>
            </a:extLst>
          </p:cNvPr>
          <p:cNvCxnSpPr/>
          <p:nvPr/>
        </p:nvCxnSpPr>
        <p:spPr>
          <a:xfrm>
            <a:off x="5114544" y="676656"/>
            <a:ext cx="1780032" cy="15849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0D2F15C5-55C2-2841-BB85-886F5608EE60}"/>
              </a:ext>
            </a:extLst>
          </p:cNvPr>
          <p:cNvCxnSpPr>
            <a:cxnSpLocks/>
          </p:cNvCxnSpPr>
          <p:nvPr/>
        </p:nvCxnSpPr>
        <p:spPr>
          <a:xfrm>
            <a:off x="5212080" y="1444752"/>
            <a:ext cx="1662684" cy="8168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90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48" grpId="0" animBg="1"/>
      <p:bldP spid="49" grpId="0" animBg="1"/>
      <p:bldP spid="52" grpId="0" animBg="1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96951B-E406-A54C-9713-223C176F4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98" y="87682"/>
            <a:ext cx="10972440" cy="591682"/>
          </a:xfrm>
        </p:spPr>
        <p:txBody>
          <a:bodyPr/>
          <a:lstStyle/>
          <a:p>
            <a:pPr algn="ctr"/>
            <a:r>
              <a:rPr lang="it-IT" sz="3200" dirty="0"/>
              <a:t>RISULTATI FINALI</a:t>
            </a:r>
          </a:p>
        </p:txBody>
      </p:sp>
      <p:graphicFrame>
        <p:nvGraphicFramePr>
          <p:cNvPr id="4" name="officeArt object">
            <a:extLst>
              <a:ext uri="{FF2B5EF4-FFF2-40B4-BE49-F238E27FC236}">
                <a16:creationId xmlns:a16="http://schemas.microsoft.com/office/drawing/2014/main" id="{4807599A-7256-0A46-846C-440FF39D04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5823213"/>
              </p:ext>
            </p:extLst>
          </p:nvPr>
        </p:nvGraphicFramePr>
        <p:xfrm>
          <a:off x="225468" y="679364"/>
          <a:ext cx="11966531" cy="6178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tella a 5 punte 4">
            <a:extLst>
              <a:ext uri="{FF2B5EF4-FFF2-40B4-BE49-F238E27FC236}">
                <a16:creationId xmlns:a16="http://schemas.microsoft.com/office/drawing/2014/main" id="{869E84B6-7467-C64A-BA72-093307E08763}"/>
              </a:ext>
            </a:extLst>
          </p:cNvPr>
          <p:cNvSpPr/>
          <p:nvPr/>
        </p:nvSpPr>
        <p:spPr>
          <a:xfrm>
            <a:off x="3256768" y="2392472"/>
            <a:ext cx="428843" cy="42884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tella a 5 punte 5">
            <a:extLst>
              <a:ext uri="{FF2B5EF4-FFF2-40B4-BE49-F238E27FC236}">
                <a16:creationId xmlns:a16="http://schemas.microsoft.com/office/drawing/2014/main" id="{4BF2F67A-C033-324D-8688-70B886A44774}"/>
              </a:ext>
            </a:extLst>
          </p:cNvPr>
          <p:cNvSpPr/>
          <p:nvPr/>
        </p:nvSpPr>
        <p:spPr>
          <a:xfrm>
            <a:off x="11279816" y="2606893"/>
            <a:ext cx="428843" cy="42884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tella a 5 punte 6">
            <a:extLst>
              <a:ext uri="{FF2B5EF4-FFF2-40B4-BE49-F238E27FC236}">
                <a16:creationId xmlns:a16="http://schemas.microsoft.com/office/drawing/2014/main" id="{089B407C-1C61-0846-9CC9-69E4C0120572}"/>
              </a:ext>
            </a:extLst>
          </p:cNvPr>
          <p:cNvSpPr/>
          <p:nvPr/>
        </p:nvSpPr>
        <p:spPr>
          <a:xfrm>
            <a:off x="7557371" y="3155516"/>
            <a:ext cx="428843" cy="42884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23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fficeArt object">
            <a:extLst>
              <a:ext uri="{FF2B5EF4-FFF2-40B4-BE49-F238E27FC236}">
                <a16:creationId xmlns:a16="http://schemas.microsoft.com/office/drawing/2014/main" id="{94F53C9E-2717-E044-9E5D-4ACB430B41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7010024"/>
              </p:ext>
            </p:extLst>
          </p:nvPr>
        </p:nvGraphicFramePr>
        <p:xfrm>
          <a:off x="1085278" y="832041"/>
          <a:ext cx="4900994" cy="60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fficeArt object">
            <a:extLst>
              <a:ext uri="{FF2B5EF4-FFF2-40B4-BE49-F238E27FC236}">
                <a16:creationId xmlns:a16="http://schemas.microsoft.com/office/drawing/2014/main" id="{B7FF2A5C-E987-2547-B31B-B85F968CAE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447062"/>
              </p:ext>
            </p:extLst>
          </p:nvPr>
        </p:nvGraphicFramePr>
        <p:xfrm>
          <a:off x="6607965" y="832041"/>
          <a:ext cx="4973955" cy="602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olo 1">
            <a:extLst>
              <a:ext uri="{FF2B5EF4-FFF2-40B4-BE49-F238E27FC236}">
                <a16:creationId xmlns:a16="http://schemas.microsoft.com/office/drawing/2014/main" id="{2BD7756A-453C-994E-A6BF-916DAE76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0"/>
            <a:ext cx="10972440" cy="1144800"/>
          </a:xfrm>
        </p:spPr>
        <p:txBody>
          <a:bodyPr/>
          <a:lstStyle/>
          <a:p>
            <a:pPr algn="ctr"/>
            <a:r>
              <a:rPr lang="it-IT" sz="3200" dirty="0"/>
              <a:t>RISULTATI SPACY</a:t>
            </a:r>
          </a:p>
        </p:txBody>
      </p:sp>
    </p:spTree>
    <p:extLst>
      <p:ext uri="{BB962C8B-B14F-4D97-AF65-F5344CB8AC3E}">
        <p14:creationId xmlns:p14="http://schemas.microsoft.com/office/powerpoint/2010/main" val="113432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4635C50D-8A70-8A46-A0F8-B83058C2C2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4004805"/>
              </p:ext>
            </p:extLst>
          </p:nvPr>
        </p:nvGraphicFramePr>
        <p:xfrm>
          <a:off x="2670048" y="304800"/>
          <a:ext cx="8911872" cy="625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5292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C8CC07-1FB8-5249-926B-FE0C7463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dirty="0"/>
              <a:t>CONCLUSIONI</a:t>
            </a:r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88F1979-B11C-EB49-A979-734F59CB0334}"/>
              </a:ext>
            </a:extLst>
          </p:cNvPr>
          <p:cNvSpPr/>
          <p:nvPr/>
        </p:nvSpPr>
        <p:spPr>
          <a:xfrm>
            <a:off x="2786263" y="2015300"/>
            <a:ext cx="879565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it-IT" sz="3200" dirty="0">
                <a:solidFill>
                  <a:srgbClr val="000000"/>
                </a:solidFill>
                <a:latin typeface="Times Roman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Gli algoritmi implementati hanno svolto tutti la funzione che ci si era prefissati.</a:t>
            </a: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endParaRPr lang="it-IT" sz="3200" dirty="0">
              <a:solidFill>
                <a:srgbClr val="000000"/>
              </a:solidFill>
              <a:latin typeface="Times Roman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</a:pPr>
            <a:endParaRPr lang="it-IT" sz="3600" dirty="0">
              <a:solidFill>
                <a:srgbClr val="000000"/>
              </a:solidFill>
              <a:latin typeface="Times Roman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it-IT" sz="3200" dirty="0">
                <a:solidFill>
                  <a:srgbClr val="000000"/>
                </a:solidFill>
                <a:latin typeface="Times Roman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Nel confronto tra librerie che è </a:t>
            </a:r>
            <a:r>
              <a:rPr lang="it-IT" sz="3200">
                <a:solidFill>
                  <a:srgbClr val="000000"/>
                </a:solidFill>
                <a:latin typeface="Times Roman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stato svolto, </a:t>
            </a:r>
            <a:r>
              <a:rPr lang="it-IT" sz="3200" dirty="0" err="1">
                <a:solidFill>
                  <a:srgbClr val="000000"/>
                </a:solidFill>
                <a:latin typeface="Times Roman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spaCy</a:t>
            </a:r>
            <a:r>
              <a:rPr lang="it-IT" sz="3200" dirty="0">
                <a:solidFill>
                  <a:srgbClr val="000000"/>
                </a:solidFill>
                <a:latin typeface="Times Roman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è risultato nettamente più performante nel confronto semantico tra le frasi </a:t>
            </a:r>
            <a:endParaRPr lang="it-IT" sz="3200" dirty="0">
              <a:solidFill>
                <a:srgbClr val="000000"/>
              </a:solidFill>
              <a:latin typeface="Times Roman" pitchFamily="2" charset="0"/>
              <a:ea typeface="Times Roman" pitchFamily="2" charset="0"/>
              <a:cs typeface="Times Roman" pitchFamily="2" charset="0"/>
            </a:endParaRPr>
          </a:p>
        </p:txBody>
      </p:sp>
      <p:sp>
        <p:nvSpPr>
          <p:cNvPr id="4" name="CasellaDiTesto 3" hidden="1">
            <a:extLst>
              <a:ext uri="{FF2B5EF4-FFF2-40B4-BE49-F238E27FC236}">
                <a16:creationId xmlns:a16="http://schemas.microsoft.com/office/drawing/2014/main" id="{862FD2C4-DC7C-B546-9C93-90D5B1868832}"/>
              </a:ext>
            </a:extLst>
          </p:cNvPr>
          <p:cNvSpPr txBox="1"/>
          <p:nvPr/>
        </p:nvSpPr>
        <p:spPr>
          <a:xfrm>
            <a:off x="2651758" y="1488199"/>
            <a:ext cx="86868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it-IT" sz="2800" dirty="0" err="1"/>
              <a:t>Spacy</a:t>
            </a:r>
            <a:r>
              <a:rPr lang="it-IT" sz="2800" dirty="0"/>
              <a:t> si è rivelata la scelta migliore, ma per l’ambito di studio in esame, ovvero la </a:t>
            </a:r>
            <a:r>
              <a:rPr lang="it-IT" sz="2800" dirty="0" err="1"/>
              <a:t>phrase</a:t>
            </a:r>
            <a:r>
              <a:rPr lang="it-IT" sz="2800" dirty="0"/>
              <a:t> </a:t>
            </a:r>
            <a:r>
              <a:rPr lang="it-IT" sz="2800" dirty="0" err="1"/>
              <a:t>similarity</a:t>
            </a:r>
            <a:r>
              <a:rPr lang="it-IT" sz="2800" dirty="0"/>
              <a:t> si è anche rivelata fortemente carente nel contesto </a:t>
            </a:r>
            <a:r>
              <a:rPr lang="it-IT" sz="2800" dirty="0" err="1"/>
              <a:t>multingua</a:t>
            </a:r>
            <a:r>
              <a:rPr lang="it-IT" sz="2800" dirty="0"/>
              <a:t>, soprattutto per l’assenza dei word </a:t>
            </a:r>
            <a:r>
              <a:rPr lang="it-IT" sz="2800" dirty="0" err="1"/>
              <a:t>vectors</a:t>
            </a:r>
            <a:r>
              <a:rPr lang="it-IT" sz="2800" dirty="0"/>
              <a:t> nei modelli delle lingue diverse dall’inglese.</a:t>
            </a:r>
          </a:p>
          <a:p>
            <a:pPr marL="457200" indent="-457200">
              <a:buFont typeface="Wingdings" pitchFamily="2" charset="2"/>
              <a:buChar char="Ø"/>
            </a:pPr>
            <a:endParaRPr lang="it-IT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it-IT" sz="2800" dirty="0"/>
              <a:t>La generazione di un modello statistico per l’italiano che contenga vettori di parole e sia equivalente a quello inglese potrebbe portare a ottimi risultati anche nel contesto multilingue. </a:t>
            </a:r>
          </a:p>
        </p:txBody>
      </p:sp>
    </p:spTree>
    <p:extLst>
      <p:ext uri="{BB962C8B-B14F-4D97-AF65-F5344CB8AC3E}">
        <p14:creationId xmlns:p14="http://schemas.microsoft.com/office/powerpoint/2010/main" val="1945976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814582-DCCE-5A4A-AA9E-D87D9135C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599"/>
            <a:ext cx="10972440" cy="1569055"/>
          </a:xfrm>
        </p:spPr>
        <p:txBody>
          <a:bodyPr/>
          <a:lstStyle/>
          <a:p>
            <a:pPr algn="ctr"/>
            <a:r>
              <a:rPr lang="it-IT" sz="2800" dirty="0"/>
              <a:t>Natural </a:t>
            </a:r>
            <a:r>
              <a:rPr lang="it-IT" sz="3200" dirty="0"/>
              <a:t>Language</a:t>
            </a:r>
            <a:r>
              <a:rPr lang="it-IT" sz="2800" dirty="0"/>
              <a:t> Processing</a:t>
            </a:r>
            <a:br>
              <a:rPr lang="it-IT" sz="2800" dirty="0"/>
            </a:br>
            <a:r>
              <a:rPr lang="it-IT" sz="2800" dirty="0"/>
              <a:t>Trattamento automatico del linguaggio naturale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E8F1B9D-0E93-3944-9016-373B10176A2D}"/>
              </a:ext>
            </a:extLst>
          </p:cNvPr>
          <p:cNvSpPr txBox="1"/>
          <p:nvPr/>
        </p:nvSpPr>
        <p:spPr>
          <a:xfrm>
            <a:off x="3097093" y="1842654"/>
            <a:ext cx="837868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dirty="0"/>
              <a:t>Nelle applicazioni moderne c’è sempre più necessità di comprensione automatica del testo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D31D33B-A5F7-394A-9301-0473B44992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002" t="-6934" r="2002" b="6934"/>
          <a:stretch/>
        </p:blipFill>
        <p:spPr>
          <a:xfrm>
            <a:off x="1016762" y="2650442"/>
            <a:ext cx="3105430" cy="191158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4052418-6A9C-BC4D-ACEE-32CB4FF63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858" y="2569031"/>
            <a:ext cx="3262442" cy="363177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233F52C-B621-FC4E-84B1-F69F32E29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785" y="3590812"/>
            <a:ext cx="3568602" cy="239643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A57CFC3-0726-8249-90A1-DF34F930A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7724" y="4628593"/>
            <a:ext cx="3018273" cy="22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9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C8CC07-1FB8-5249-926B-FE0C7463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dirty="0"/>
              <a:t>SVILUPPI FUTURI</a:t>
            </a:r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88F1979-B11C-EB49-A979-734F59CB0334}"/>
              </a:ext>
            </a:extLst>
          </p:cNvPr>
          <p:cNvSpPr/>
          <p:nvPr/>
        </p:nvSpPr>
        <p:spPr>
          <a:xfrm>
            <a:off x="2786263" y="2015300"/>
            <a:ext cx="879565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it-IT" sz="3200" dirty="0">
                <a:solidFill>
                  <a:srgbClr val="000000"/>
                </a:solidFill>
                <a:latin typeface="Times Roman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Si potrebbe implementare un </a:t>
            </a:r>
            <a:r>
              <a:rPr lang="it-IT" sz="3200" dirty="0" err="1">
                <a:solidFill>
                  <a:srgbClr val="000000"/>
                </a:solidFill>
                <a:latin typeface="Times Roman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lemmatizer</a:t>
            </a:r>
            <a:r>
              <a:rPr lang="it-IT" sz="3200" dirty="0">
                <a:solidFill>
                  <a:srgbClr val="000000"/>
                </a:solidFill>
                <a:latin typeface="Times Roman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per la lingua italiana e spagnola per poter utilizzare il database lessicale </a:t>
            </a:r>
            <a:r>
              <a:rPr lang="it-IT" sz="3200" dirty="0" err="1">
                <a:solidFill>
                  <a:srgbClr val="000000"/>
                </a:solidFill>
                <a:latin typeface="Times Roman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MultiWordnet</a:t>
            </a:r>
            <a:r>
              <a:rPr lang="it-IT" sz="3200" dirty="0">
                <a:solidFill>
                  <a:srgbClr val="000000"/>
                </a:solidFill>
                <a:latin typeface="Times Roman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sugli algoritmi che ora utilizzano Google </a:t>
            </a:r>
            <a:r>
              <a:rPr lang="it-IT" sz="3200" dirty="0" err="1">
                <a:solidFill>
                  <a:srgbClr val="000000"/>
                </a:solidFill>
                <a:latin typeface="Times Roman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Translator</a:t>
            </a:r>
            <a:r>
              <a:rPr lang="it-IT" sz="3200" dirty="0">
                <a:solidFill>
                  <a:srgbClr val="000000"/>
                </a:solidFill>
                <a:latin typeface="Times Roman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endParaRPr lang="it-IT" sz="3200" dirty="0">
              <a:solidFill>
                <a:srgbClr val="000000"/>
              </a:solidFill>
              <a:latin typeface="Times Roman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</a:pPr>
            <a:endParaRPr lang="it-IT" sz="3600" dirty="0">
              <a:solidFill>
                <a:srgbClr val="000000"/>
              </a:solidFill>
              <a:latin typeface="Times Roman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it-IT" sz="3200" dirty="0">
                <a:solidFill>
                  <a:srgbClr val="000000"/>
                </a:solidFill>
                <a:latin typeface="Times Roman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Si potrebbe implementare una funzione di </a:t>
            </a:r>
            <a:r>
              <a:rPr lang="it-IT" sz="3200" dirty="0" err="1">
                <a:solidFill>
                  <a:srgbClr val="000000"/>
                </a:solidFill>
                <a:latin typeface="Times Roman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disambiguation</a:t>
            </a:r>
            <a:r>
              <a:rPr lang="it-IT" sz="3200" dirty="0">
                <a:solidFill>
                  <a:srgbClr val="000000"/>
                </a:solidFill>
                <a:latin typeface="Times Roman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più articolata rispetto all’algoritmo di </a:t>
            </a:r>
            <a:r>
              <a:rPr lang="it-IT" sz="3200" dirty="0" err="1">
                <a:solidFill>
                  <a:srgbClr val="000000"/>
                </a:solidFill>
                <a:latin typeface="Times Roman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Lesk</a:t>
            </a:r>
            <a:r>
              <a:rPr lang="it-IT" sz="3200" dirty="0">
                <a:solidFill>
                  <a:srgbClr val="000000"/>
                </a:solidFill>
                <a:latin typeface="Times Roman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it-IT" sz="3200" dirty="0">
              <a:solidFill>
                <a:srgbClr val="000000"/>
              </a:solidFill>
              <a:latin typeface="Times Roman" pitchFamily="2" charset="0"/>
              <a:ea typeface="Times Roman" pitchFamily="2" charset="0"/>
              <a:cs typeface="Times Roman" pitchFamily="2" charset="0"/>
            </a:endParaRPr>
          </a:p>
        </p:txBody>
      </p:sp>
      <p:sp>
        <p:nvSpPr>
          <p:cNvPr id="4" name="CasellaDiTesto 3" hidden="1">
            <a:extLst>
              <a:ext uri="{FF2B5EF4-FFF2-40B4-BE49-F238E27FC236}">
                <a16:creationId xmlns:a16="http://schemas.microsoft.com/office/drawing/2014/main" id="{862FD2C4-DC7C-B546-9C93-90D5B1868832}"/>
              </a:ext>
            </a:extLst>
          </p:cNvPr>
          <p:cNvSpPr txBox="1"/>
          <p:nvPr/>
        </p:nvSpPr>
        <p:spPr>
          <a:xfrm>
            <a:off x="2651758" y="1488199"/>
            <a:ext cx="86868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it-IT" sz="2800" dirty="0" err="1"/>
              <a:t>Spacy</a:t>
            </a:r>
            <a:r>
              <a:rPr lang="it-IT" sz="2800" dirty="0"/>
              <a:t> si è rivelata la scelta migliore, ma per l’ambito di studio in esame, ovvero la </a:t>
            </a:r>
            <a:r>
              <a:rPr lang="it-IT" sz="2800" dirty="0" err="1"/>
              <a:t>phrase</a:t>
            </a:r>
            <a:r>
              <a:rPr lang="it-IT" sz="2800" dirty="0"/>
              <a:t> </a:t>
            </a:r>
            <a:r>
              <a:rPr lang="it-IT" sz="2800" dirty="0" err="1"/>
              <a:t>similarity</a:t>
            </a:r>
            <a:r>
              <a:rPr lang="it-IT" sz="2800" dirty="0"/>
              <a:t> si è anche rivelata fortemente carente nel contesto </a:t>
            </a:r>
            <a:r>
              <a:rPr lang="it-IT" sz="2800" dirty="0" err="1"/>
              <a:t>multingua</a:t>
            </a:r>
            <a:r>
              <a:rPr lang="it-IT" sz="2800" dirty="0"/>
              <a:t>, soprattutto per l’assenza dei word </a:t>
            </a:r>
            <a:r>
              <a:rPr lang="it-IT" sz="2800" dirty="0" err="1"/>
              <a:t>vectors</a:t>
            </a:r>
            <a:r>
              <a:rPr lang="it-IT" sz="2800" dirty="0"/>
              <a:t> nei modelli delle lingue diverse dall’inglese.</a:t>
            </a:r>
          </a:p>
          <a:p>
            <a:pPr marL="457200" indent="-457200">
              <a:buFont typeface="Wingdings" pitchFamily="2" charset="2"/>
              <a:buChar char="Ø"/>
            </a:pPr>
            <a:endParaRPr lang="it-IT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it-IT" sz="2800" dirty="0"/>
              <a:t>La generazione di un modello statistico per l’italiano che contenga vettori di parole e sia equivalente a quello inglese potrebbe portare a ottimi risultati anche nel contesto multilingue. </a:t>
            </a:r>
          </a:p>
        </p:txBody>
      </p:sp>
    </p:spTree>
    <p:extLst>
      <p:ext uri="{BB962C8B-B14F-4D97-AF65-F5344CB8AC3E}">
        <p14:creationId xmlns:p14="http://schemas.microsoft.com/office/powerpoint/2010/main" val="3928671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4206B0-A9DC-2B4F-A1EF-F479FA131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it-IT" sz="6000" dirty="0">
                <a:ea typeface="Brush Script MT" panose="03060802040406070304" pitchFamily="66" charset="-122"/>
                <a:cs typeface="Brush Script MT" panose="03060802040406070304" pitchFamily="66" charset="-122"/>
              </a:rPr>
              <a:t>GRAZIE PER L’ATTENZIONE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6D79FA-DB62-AE49-8E89-56336AD1F88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09480" y="3175826"/>
            <a:ext cx="10972440" cy="1144800"/>
          </a:xfrm>
        </p:spPr>
        <p:txBody>
          <a:bodyPr/>
          <a:lstStyle/>
          <a:p>
            <a:pPr marL="0" indent="0" algn="ctr">
              <a:buNone/>
            </a:pPr>
            <a:endParaRPr lang="it-IT" sz="4000" dirty="0">
              <a:ea typeface="Brush Script MT" panose="03060802040406070304" pitchFamily="66" charset="-122"/>
              <a:cs typeface="Brush Script MT" panose="03060802040406070304" pitchFamily="66" charset="-122"/>
            </a:endParaRPr>
          </a:p>
          <a:p>
            <a:pPr marL="0" indent="0" algn="ctr">
              <a:buNone/>
            </a:pPr>
            <a:endParaRPr lang="it-IT" sz="4000" dirty="0">
              <a:ea typeface="Brush Script MT" panose="03060802040406070304" pitchFamily="66" charset="-122"/>
              <a:cs typeface="Brush Script MT" panose="03060802040406070304" pitchFamily="66" charset="-122"/>
            </a:endParaRPr>
          </a:p>
          <a:p>
            <a:pPr marL="0" indent="0" algn="ctr">
              <a:buNone/>
            </a:pPr>
            <a:r>
              <a:rPr lang="it-IT" sz="4400" dirty="0">
                <a:latin typeface="Edwardian Script ITC" panose="030303020407070D0804" pitchFamily="66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       Il computer è la bicicletta della nostra mente</a:t>
            </a:r>
          </a:p>
          <a:p>
            <a:pPr marL="0" indent="0" algn="ctr">
              <a:buNone/>
            </a:pPr>
            <a:r>
              <a:rPr lang="it-IT" sz="4400" dirty="0">
                <a:latin typeface="Edwardian Script ITC" panose="030303020407070D0804" pitchFamily="66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                                        </a:t>
            </a:r>
          </a:p>
          <a:p>
            <a:pPr marL="0" indent="0" algn="ctr">
              <a:buNone/>
            </a:pPr>
            <a:r>
              <a:rPr lang="it-IT" sz="4400" dirty="0">
                <a:latin typeface="Edwardian Script ITC" panose="030303020407070D0804" pitchFamily="66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                                                         Steve Jobs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338418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FDD79EFD-E4DF-FD4F-A8A3-85FB087B024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609088" y="1604520"/>
            <a:ext cx="8973132" cy="3977280"/>
          </a:xfrm>
        </p:spPr>
        <p:txBody>
          <a:bodyPr/>
          <a:lstStyle/>
          <a:p>
            <a:pPr marL="571500" indent="-571500">
              <a:buFont typeface="Wingdings" pitchFamily="2" charset="2"/>
              <a:buChar char="Ø"/>
            </a:pPr>
            <a:r>
              <a:rPr lang="it-IT" sz="2400" dirty="0"/>
              <a:t>Analisi di </a:t>
            </a:r>
            <a:r>
              <a:rPr lang="it-IT" sz="2400" dirty="0">
                <a:solidFill>
                  <a:srgbClr val="FF0000"/>
                </a:solidFill>
              </a:rPr>
              <a:t>due differenti librerie</a:t>
            </a:r>
            <a:r>
              <a:rPr lang="it-IT" sz="2400" dirty="0"/>
              <a:t> che operano nel campo del Natural Language Processing (NLP) e loro funzionalità</a:t>
            </a:r>
          </a:p>
          <a:p>
            <a:pPr marL="571500" indent="-571500">
              <a:buFont typeface="Wingdings" pitchFamily="2" charset="2"/>
              <a:buChar char="Ø"/>
            </a:pPr>
            <a:endParaRPr lang="it-IT" sz="2400" dirty="0"/>
          </a:p>
          <a:p>
            <a:pPr marL="571500" indent="-571500">
              <a:buFont typeface="Wingdings" pitchFamily="2" charset="2"/>
              <a:buChar char="Ø"/>
            </a:pPr>
            <a:endParaRPr lang="it-IT" sz="2400" dirty="0"/>
          </a:p>
          <a:p>
            <a:pPr marL="571500" indent="-571500">
              <a:buFont typeface="Wingdings" pitchFamily="2" charset="2"/>
              <a:buChar char="Ø"/>
            </a:pPr>
            <a:endParaRPr lang="it-IT" sz="2400" dirty="0"/>
          </a:p>
          <a:p>
            <a:pPr marL="571500" indent="-571500">
              <a:buFont typeface="Wingdings" pitchFamily="2" charset="2"/>
              <a:buChar char="Ø"/>
            </a:pPr>
            <a:endParaRPr lang="it-IT" sz="2400" dirty="0"/>
          </a:p>
          <a:p>
            <a:pPr marL="571500" indent="-571500">
              <a:buFont typeface="Wingdings" pitchFamily="2" charset="2"/>
              <a:buChar char="Ø"/>
            </a:pPr>
            <a:r>
              <a:rPr lang="it-IT" sz="2400" dirty="0"/>
              <a:t>Analisi della </a:t>
            </a:r>
            <a:r>
              <a:rPr lang="it-IT" sz="2400" dirty="0">
                <a:solidFill>
                  <a:srgbClr val="FF0000"/>
                </a:solidFill>
              </a:rPr>
              <a:t>similarità semantica tra coppie di frasi </a:t>
            </a:r>
            <a:r>
              <a:rPr lang="it-IT" sz="2400" dirty="0"/>
              <a:t>utilizzando tali librerie </a:t>
            </a:r>
          </a:p>
          <a:p>
            <a:pPr marL="457200" indent="-457200">
              <a:buFont typeface="Wingdings" pitchFamily="2" charset="2"/>
              <a:buChar char="Ø"/>
            </a:pPr>
            <a:endParaRPr lang="it-IT" sz="24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3B1BC16-CD8A-1644-AD3C-3CFD43D7006F}"/>
              </a:ext>
            </a:extLst>
          </p:cNvPr>
          <p:cNvSpPr txBox="1"/>
          <p:nvPr/>
        </p:nvSpPr>
        <p:spPr>
          <a:xfrm>
            <a:off x="2747628" y="40466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accent1">
                    <a:lumMod val="50000"/>
                  </a:schemeClr>
                </a:solidFill>
              </a:rPr>
              <a:t>OBIETTIVI DELLA TESI</a:t>
            </a:r>
          </a:p>
        </p:txBody>
      </p:sp>
    </p:spTree>
    <p:extLst>
      <p:ext uri="{BB962C8B-B14F-4D97-AF65-F5344CB8AC3E}">
        <p14:creationId xmlns:p14="http://schemas.microsoft.com/office/powerpoint/2010/main" val="191651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4635C50D-8A70-8A46-A0F8-B83058C2C2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1627911"/>
              </p:ext>
            </p:extLst>
          </p:nvPr>
        </p:nvGraphicFramePr>
        <p:xfrm>
          <a:off x="2670048" y="304800"/>
          <a:ext cx="8911872" cy="625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E9F0DEBE-09C0-DF43-A177-59E3A503B87C}"/>
              </a:ext>
            </a:extLst>
          </p:cNvPr>
          <p:cNvSpPr/>
          <p:nvPr/>
        </p:nvSpPr>
        <p:spPr>
          <a:xfrm>
            <a:off x="3056351" y="2192055"/>
            <a:ext cx="8166970" cy="450937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289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297A0C-561F-DE4E-8407-D5DF4828C01D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09480" y="1892516"/>
            <a:ext cx="5354280" cy="3689284"/>
          </a:xfrm>
        </p:spPr>
        <p:txBody>
          <a:bodyPr>
            <a:normAutofit fontScale="70000" lnSpcReduction="20000"/>
          </a:bodyPr>
          <a:lstStyle/>
          <a:p>
            <a:pPr algn="ctr"/>
            <a:endParaRPr lang="it-IT" sz="2600" dirty="0">
              <a:hlinkClick r:id="rId2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it-IT" sz="3100" dirty="0"/>
              <a:t>Suite di librerie open-source e programmi per NLP sviluppata nel 2001 dai ricercatori Steven </a:t>
            </a:r>
            <a:r>
              <a:rPr lang="it-IT" sz="3100" dirty="0" err="1"/>
              <a:t>Bird</a:t>
            </a:r>
            <a:r>
              <a:rPr lang="it-IT" sz="3100" dirty="0"/>
              <a:t> ed Edward </a:t>
            </a:r>
            <a:r>
              <a:rPr lang="it-IT" sz="3100" dirty="0" err="1"/>
              <a:t>Loper</a:t>
            </a:r>
            <a:r>
              <a:rPr lang="it-IT" sz="3100" dirty="0"/>
              <a:t> al </a:t>
            </a:r>
            <a:r>
              <a:rPr lang="it-IT" sz="3100" dirty="0" err="1"/>
              <a:t>Department</a:t>
            </a:r>
            <a:r>
              <a:rPr lang="it-IT" sz="3100" dirty="0"/>
              <a:t> of Computer and Information Science dell'Università della Pennsylvania</a:t>
            </a:r>
            <a:r>
              <a:rPr lang="it-IT" sz="2600" dirty="0"/>
              <a:t>.</a:t>
            </a:r>
            <a:endParaRPr lang="it-IT" sz="2600" i="1" dirty="0"/>
          </a:p>
          <a:p>
            <a:pPr algn="ctr"/>
            <a:endParaRPr lang="it-IT" dirty="0">
              <a:hlinkClick r:id="rId2"/>
            </a:endParaRPr>
          </a:p>
          <a:p>
            <a:pPr algn="ctr"/>
            <a:endParaRPr lang="it-IT" dirty="0">
              <a:hlinkClick r:id="rId2"/>
            </a:endParaRPr>
          </a:p>
          <a:p>
            <a:pPr algn="ctr"/>
            <a:endParaRPr lang="it-IT" dirty="0">
              <a:hlinkClick r:id="rId2"/>
            </a:endParaRPr>
          </a:p>
          <a:p>
            <a:pPr algn="ctr"/>
            <a:r>
              <a:rPr lang="it-IT" sz="3700" dirty="0">
                <a:hlinkClick r:id="rId2"/>
              </a:rPr>
              <a:t>http://www.nltk.org/</a:t>
            </a:r>
            <a:endParaRPr lang="it-IT" sz="370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2DEB288-CEE4-2842-A943-E573ABE11BA7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231960" y="1892516"/>
            <a:ext cx="5354280" cy="368928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it-IT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it-IT" sz="8800" dirty="0"/>
              <a:t>Libreria open-source sviluppata da Matthew </a:t>
            </a:r>
            <a:r>
              <a:rPr lang="it-IT" sz="8800" dirty="0" err="1"/>
              <a:t>Honnibal</a:t>
            </a:r>
            <a:r>
              <a:rPr lang="it-IT" sz="8800" dirty="0"/>
              <a:t> e Ines Montani nel 2014 contestualmente alla fondazione della software company </a:t>
            </a:r>
            <a:r>
              <a:rPr lang="it-IT" sz="8800" dirty="0" err="1"/>
              <a:t>Explosion</a:t>
            </a:r>
            <a:r>
              <a:rPr lang="it-IT" sz="8800" dirty="0"/>
              <a:t>.</a:t>
            </a:r>
          </a:p>
          <a:p>
            <a:pPr algn="ctr"/>
            <a:endParaRPr lang="it-IT" sz="9600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sz="10400" dirty="0">
              <a:hlinkClick r:id="rId3"/>
            </a:endParaRPr>
          </a:p>
          <a:p>
            <a:pPr algn="ctr"/>
            <a:r>
              <a:rPr lang="it-IT" sz="10400" dirty="0">
                <a:hlinkClick r:id="rId3"/>
              </a:rPr>
              <a:t>https://spacy.io/</a:t>
            </a:r>
            <a:endParaRPr lang="it-IT" sz="104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75E64FA-42CC-1C48-9C1B-9F943AB83B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2" t="7747" r="24501" b="23582"/>
          <a:stretch/>
        </p:blipFill>
        <p:spPr>
          <a:xfrm>
            <a:off x="1769547" y="378912"/>
            <a:ext cx="3034146" cy="151360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127D06C-E149-B049-94E1-3190382240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572" y="508149"/>
            <a:ext cx="3519055" cy="125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66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4635C50D-8A70-8A46-A0F8-B83058C2C297}"/>
              </a:ext>
            </a:extLst>
          </p:cNvPr>
          <p:cNvGraphicFramePr/>
          <p:nvPr>
            <p:extLst/>
          </p:nvPr>
        </p:nvGraphicFramePr>
        <p:xfrm>
          <a:off x="2670048" y="304800"/>
          <a:ext cx="8911872" cy="625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:a16="http://schemas.microsoft.com/office/drawing/2014/main" id="{18665EF9-77C0-4B48-9F59-DA848D575948}"/>
              </a:ext>
            </a:extLst>
          </p:cNvPr>
          <p:cNvSpPr/>
          <p:nvPr/>
        </p:nvSpPr>
        <p:spPr>
          <a:xfrm>
            <a:off x="3056351" y="4609577"/>
            <a:ext cx="8166970" cy="209184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08662FF-9606-B24F-B67F-C8528C168535}"/>
              </a:ext>
            </a:extLst>
          </p:cNvPr>
          <p:cNvSpPr/>
          <p:nvPr/>
        </p:nvSpPr>
        <p:spPr>
          <a:xfrm>
            <a:off x="3056351" y="100207"/>
            <a:ext cx="8166970" cy="2066796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299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6A08C3-69C4-8944-9B2C-50F425885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30912"/>
            <a:ext cx="10972440" cy="848618"/>
          </a:xfrm>
        </p:spPr>
        <p:txBody>
          <a:bodyPr/>
          <a:lstStyle/>
          <a:p>
            <a:pPr algn="ctr"/>
            <a:r>
              <a:rPr lang="it-IT" sz="3200" dirty="0"/>
              <a:t>FASI DELL’ELABORAZIONE</a:t>
            </a:r>
          </a:p>
        </p:txBody>
      </p:sp>
      <p:pic>
        <p:nvPicPr>
          <p:cNvPr id="9" name="officeArt object">
            <a:extLst>
              <a:ext uri="{FF2B5EF4-FFF2-40B4-BE49-F238E27FC236}">
                <a16:creationId xmlns:a16="http://schemas.microsoft.com/office/drawing/2014/main" id="{4FE21ED7-C775-1544-B967-6DE6779DA3D9}"/>
              </a:ext>
            </a:extLst>
          </p:cNvPr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301" y="836715"/>
            <a:ext cx="11989699" cy="401116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F4D9323F-0467-424B-97F2-5FE78773FD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0001608"/>
              </p:ext>
            </p:extLst>
          </p:nvPr>
        </p:nvGraphicFramePr>
        <p:xfrm>
          <a:off x="674837" y="273726"/>
          <a:ext cx="10841726" cy="5991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ACC3B5D2-EAE3-924B-B801-EE0F51D5A77A}"/>
              </a:ext>
            </a:extLst>
          </p:cNvPr>
          <p:cNvSpPr txBox="1"/>
          <p:nvPr/>
        </p:nvSpPr>
        <p:spPr>
          <a:xfrm>
            <a:off x="1800179" y="5895335"/>
            <a:ext cx="4193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/>
              <a:t>Natural </a:t>
            </a:r>
            <a:r>
              <a:rPr lang="it-IT" sz="2400" dirty="0" err="1"/>
              <a:t>language</a:t>
            </a:r>
            <a:r>
              <a:rPr lang="it-IT" sz="2400" dirty="0"/>
              <a:t> processing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CBFD17CB-B628-E544-8FA0-38B03CD04E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1504" y="5592766"/>
            <a:ext cx="4391977" cy="1299035"/>
          </a:xfrm>
          <a:prstGeom prst="rect">
            <a:avLst/>
          </a:prstGeom>
        </p:spPr>
      </p:pic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EC24CC3C-D59F-014B-9442-8789E8C2F646}"/>
              </a:ext>
            </a:extLst>
          </p:cNvPr>
          <p:cNvCxnSpPr>
            <a:cxnSpLocks/>
          </p:cNvCxnSpPr>
          <p:nvPr/>
        </p:nvCxnSpPr>
        <p:spPr>
          <a:xfrm>
            <a:off x="5822576" y="6148817"/>
            <a:ext cx="83892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20B3859-CCD0-8642-ABB8-37FCBD007974}"/>
              </a:ext>
            </a:extLst>
          </p:cNvPr>
          <p:cNvSpPr txBox="1"/>
          <p:nvPr/>
        </p:nvSpPr>
        <p:spPr>
          <a:xfrm>
            <a:off x="1247151" y="5876433"/>
            <a:ext cx="5299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/>
              <a:t>I </a:t>
            </a:r>
            <a:r>
              <a:rPr lang="it-IT" sz="2400" dirty="0" err="1"/>
              <a:t>am</a:t>
            </a:r>
            <a:r>
              <a:rPr lang="it-IT" sz="2400" dirty="0"/>
              <a:t> </a:t>
            </a:r>
            <a:r>
              <a:rPr lang="it-IT" sz="2400" dirty="0" err="1"/>
              <a:t>going</a:t>
            </a:r>
            <a:r>
              <a:rPr lang="it-IT" sz="2400" dirty="0"/>
              <a:t> to go to the </a:t>
            </a:r>
            <a:r>
              <a:rPr lang="it-IT" sz="2400" dirty="0" err="1"/>
              <a:t>store</a:t>
            </a:r>
            <a:r>
              <a:rPr lang="it-IT" sz="2400" dirty="0"/>
              <a:t> and park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7360F7FB-129A-AA42-AE2A-C299D9BA0062}"/>
              </a:ext>
            </a:extLst>
          </p:cNvPr>
          <p:cNvCxnSpPr>
            <a:cxnSpLocks/>
          </p:cNvCxnSpPr>
          <p:nvPr/>
        </p:nvCxnSpPr>
        <p:spPr>
          <a:xfrm>
            <a:off x="6547000" y="6107266"/>
            <a:ext cx="83892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9289635-7504-8144-8DCB-8D9E1C856C54}"/>
              </a:ext>
            </a:extLst>
          </p:cNvPr>
          <p:cNvSpPr txBox="1"/>
          <p:nvPr/>
        </p:nvSpPr>
        <p:spPr>
          <a:xfrm>
            <a:off x="7804779" y="5880966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err="1"/>
              <a:t>going</a:t>
            </a:r>
            <a:r>
              <a:rPr lang="it-IT" sz="2400" dirty="0"/>
              <a:t> go </a:t>
            </a:r>
            <a:r>
              <a:rPr lang="it-IT" sz="2400" dirty="0" err="1"/>
              <a:t>store</a:t>
            </a:r>
            <a:r>
              <a:rPr lang="it-IT" sz="2400" dirty="0"/>
              <a:t> park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F89E26A-5E5A-3C48-ACA9-FCE782C535B5}"/>
              </a:ext>
            </a:extLst>
          </p:cNvPr>
          <p:cNvSpPr txBox="1"/>
          <p:nvPr/>
        </p:nvSpPr>
        <p:spPr>
          <a:xfrm>
            <a:off x="1982133" y="5876433"/>
            <a:ext cx="3829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/>
              <a:t>I </a:t>
            </a:r>
            <a:r>
              <a:rPr lang="it-IT" sz="2400" dirty="0" err="1"/>
              <a:t>had</a:t>
            </a:r>
            <a:r>
              <a:rPr lang="it-IT" sz="2400" dirty="0"/>
              <a:t> </a:t>
            </a:r>
            <a:r>
              <a:rPr lang="it-IT" sz="2400" dirty="0" err="1"/>
              <a:t>two</a:t>
            </a:r>
            <a:r>
              <a:rPr lang="it-IT" sz="2400" dirty="0"/>
              <a:t> </a:t>
            </a:r>
            <a:r>
              <a:rPr lang="it-IT" sz="2400" dirty="0" err="1"/>
              <a:t>very</a:t>
            </a:r>
            <a:r>
              <a:rPr lang="it-IT" sz="2400" dirty="0"/>
              <a:t> </a:t>
            </a:r>
            <a:r>
              <a:rPr lang="it-IT" sz="2400" dirty="0" err="1"/>
              <a:t>good</a:t>
            </a:r>
            <a:r>
              <a:rPr lang="it-IT" sz="2400" dirty="0"/>
              <a:t> </a:t>
            </a:r>
            <a:r>
              <a:rPr lang="it-IT" sz="2400" dirty="0" err="1"/>
              <a:t>pizzas</a:t>
            </a:r>
            <a:endParaRPr lang="it-IT" sz="2400" dirty="0"/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46DF5D6A-9A06-C043-A99E-650D5183666E}"/>
              </a:ext>
            </a:extLst>
          </p:cNvPr>
          <p:cNvCxnSpPr>
            <a:cxnSpLocks/>
          </p:cNvCxnSpPr>
          <p:nvPr/>
        </p:nvCxnSpPr>
        <p:spPr>
          <a:xfrm>
            <a:off x="6547000" y="6107266"/>
            <a:ext cx="83892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352FB88-4562-EE4C-84BD-D44915B3772E}"/>
              </a:ext>
            </a:extLst>
          </p:cNvPr>
          <p:cNvSpPr txBox="1"/>
          <p:nvPr/>
        </p:nvSpPr>
        <p:spPr>
          <a:xfrm>
            <a:off x="7623371" y="5876433"/>
            <a:ext cx="3829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/>
              <a:t>I </a:t>
            </a:r>
            <a:r>
              <a:rPr lang="it-IT" sz="2400" dirty="0" err="1">
                <a:solidFill>
                  <a:srgbClr val="FF0000"/>
                </a:solidFill>
              </a:rPr>
              <a:t>have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/>
              <a:t>two</a:t>
            </a:r>
            <a:r>
              <a:rPr lang="it-IT" sz="2400" dirty="0"/>
              <a:t> </a:t>
            </a:r>
            <a:r>
              <a:rPr lang="it-IT" sz="2400" dirty="0" err="1"/>
              <a:t>very</a:t>
            </a:r>
            <a:r>
              <a:rPr lang="it-IT" sz="2400" dirty="0"/>
              <a:t> </a:t>
            </a:r>
            <a:r>
              <a:rPr lang="it-IT" sz="2400" dirty="0" err="1"/>
              <a:t>good</a:t>
            </a:r>
            <a:r>
              <a:rPr lang="it-IT" sz="2400" dirty="0"/>
              <a:t> </a:t>
            </a:r>
            <a:r>
              <a:rPr lang="it-IT" sz="2400" dirty="0">
                <a:solidFill>
                  <a:srgbClr val="FF0000"/>
                </a:solidFill>
              </a:rPr>
              <a:t>pizza</a:t>
            </a:r>
            <a:endParaRPr lang="it-IT" sz="2400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C7E2B52-6893-1745-8602-8ACC191135F8}"/>
              </a:ext>
            </a:extLst>
          </p:cNvPr>
          <p:cNvSpPr txBox="1"/>
          <p:nvPr/>
        </p:nvSpPr>
        <p:spPr>
          <a:xfrm>
            <a:off x="1922021" y="5876433"/>
            <a:ext cx="3950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Bass</a:t>
            </a:r>
            <a:r>
              <a:rPr lang="en-US" sz="2400" i="1" dirty="0"/>
              <a:t> Guitars are expensive</a:t>
            </a:r>
            <a:endParaRPr lang="it-IT" sz="2400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D7A7C74-0618-0D4D-B069-71C66E1B73AE}"/>
              </a:ext>
            </a:extLst>
          </p:cNvPr>
          <p:cNvSpPr txBox="1"/>
          <p:nvPr/>
        </p:nvSpPr>
        <p:spPr>
          <a:xfrm>
            <a:off x="7198047" y="5880966"/>
            <a:ext cx="4035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/>
              <a:t>Wild </a:t>
            </a:r>
            <a:r>
              <a:rPr lang="it-IT" sz="2400" dirty="0" err="1"/>
              <a:t>sea</a:t>
            </a:r>
            <a:r>
              <a:rPr lang="it-IT" sz="2400" dirty="0"/>
              <a:t> </a:t>
            </a:r>
            <a:r>
              <a:rPr lang="it-IT" sz="2400" dirty="0" err="1">
                <a:solidFill>
                  <a:srgbClr val="FF0000"/>
                </a:solidFill>
              </a:rPr>
              <a:t>bass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a </a:t>
            </a:r>
            <a:r>
              <a:rPr lang="it-IT" sz="2400" dirty="0" err="1"/>
              <a:t>white</a:t>
            </a:r>
            <a:r>
              <a:rPr lang="it-IT" sz="2400" dirty="0"/>
              <a:t> </a:t>
            </a:r>
            <a:r>
              <a:rPr lang="it-IT" sz="2400" dirty="0" err="1"/>
              <a:t>fish</a:t>
            </a:r>
            <a:endParaRPr lang="it-IT" sz="2400" dirty="0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B05B9962-E859-624D-928B-E8EA15124338}"/>
              </a:ext>
            </a:extLst>
          </p:cNvPr>
          <p:cNvSpPr/>
          <p:nvPr/>
        </p:nvSpPr>
        <p:spPr>
          <a:xfrm>
            <a:off x="1371600" y="5486400"/>
            <a:ext cx="10192871" cy="1196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ABD7212-9CEC-674D-A337-6B869BC698A0}"/>
              </a:ext>
            </a:extLst>
          </p:cNvPr>
          <p:cNvSpPr txBox="1"/>
          <p:nvPr/>
        </p:nvSpPr>
        <p:spPr>
          <a:xfrm>
            <a:off x="5246771" y="5090663"/>
            <a:ext cx="2442528" cy="419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SIMILARITY = 0</a:t>
            </a:r>
          </a:p>
        </p:txBody>
      </p:sp>
    </p:spTree>
    <p:extLst>
      <p:ext uri="{BB962C8B-B14F-4D97-AF65-F5344CB8AC3E}">
        <p14:creationId xmlns:p14="http://schemas.microsoft.com/office/powerpoint/2010/main" val="284098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3" grpId="0"/>
      <p:bldP spid="16" grpId="0"/>
      <p:bldP spid="18" grpId="0"/>
      <p:bldP spid="19" grpId="0"/>
      <p:bldP spid="21" grpId="0"/>
      <p:bldP spid="22" grpId="0"/>
      <p:bldP spid="24" grpId="0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8C756E-DC7C-6744-BA1A-7AC429E94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dirty="0"/>
              <a:t>SIMILARITY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95F3E4B-903A-0B4C-9DCC-C8A62D760A9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734839" y="3537325"/>
            <a:ext cx="6615831" cy="752028"/>
          </a:xfrm>
        </p:spPr>
        <p:txBody>
          <a:bodyPr>
            <a:normAutofit/>
          </a:bodyPr>
          <a:lstStyle/>
          <a:p>
            <a:r>
              <a:rPr lang="it-IT" sz="1400" dirty="0"/>
              <a:t>(*) </a:t>
            </a:r>
            <a:r>
              <a:rPr lang="it-IT" sz="1400" dirty="0" err="1"/>
              <a:t>R</a:t>
            </a:r>
            <a:r>
              <a:rPr lang="it-IT" sz="1400" dirty="0"/>
              <a:t>. </a:t>
            </a:r>
            <a:r>
              <a:rPr lang="it-IT" sz="1400" dirty="0" err="1"/>
              <a:t>Martoglia</a:t>
            </a:r>
            <a:r>
              <a:rPr lang="it-IT" sz="1400" dirty="0"/>
              <a:t>. Facilitate IT-</a:t>
            </a:r>
            <a:r>
              <a:rPr lang="it-IT" sz="1400" dirty="0" err="1"/>
              <a:t>Providing</a:t>
            </a:r>
            <a:r>
              <a:rPr lang="it-IT" sz="1400" dirty="0"/>
              <a:t> </a:t>
            </a:r>
            <a:r>
              <a:rPr lang="it-IT" sz="1400" dirty="0" err="1"/>
              <a:t>SMEs</a:t>
            </a:r>
            <a:r>
              <a:rPr lang="it-IT" sz="1400" dirty="0"/>
              <a:t> in Software Development: a </a:t>
            </a:r>
            <a:r>
              <a:rPr lang="it-IT" sz="1400" dirty="0" err="1"/>
              <a:t>Semantic</a:t>
            </a:r>
            <a:r>
              <a:rPr lang="it-IT" sz="1400" dirty="0"/>
              <a:t> </a:t>
            </a:r>
            <a:r>
              <a:rPr lang="it-IT" sz="1400" dirty="0" err="1"/>
              <a:t>Helper</a:t>
            </a:r>
            <a:r>
              <a:rPr lang="it-IT" sz="1400" dirty="0"/>
              <a:t> for </a:t>
            </a:r>
            <a:r>
              <a:rPr lang="it-IT" sz="1400" dirty="0" err="1"/>
              <a:t>Filtering</a:t>
            </a:r>
            <a:r>
              <a:rPr lang="it-IT" sz="1400" dirty="0"/>
              <a:t> and </a:t>
            </a:r>
            <a:r>
              <a:rPr lang="it-IT" sz="1400" dirty="0" err="1"/>
              <a:t>Searching</a:t>
            </a:r>
            <a:r>
              <a:rPr lang="it-IT" sz="1400" dirty="0"/>
              <a:t> Knowledge. In </a:t>
            </a:r>
            <a:r>
              <a:rPr lang="it-IT" sz="1400" i="1" dirty="0"/>
              <a:t>SEKE</a:t>
            </a:r>
            <a:r>
              <a:rPr lang="it-IT" sz="1400" dirty="0"/>
              <a:t>, </a:t>
            </a:r>
            <a:r>
              <a:rPr lang="it-IT" sz="1400" dirty="0" err="1"/>
              <a:t>pages</a:t>
            </a:r>
            <a:r>
              <a:rPr lang="it-IT" sz="1400" dirty="0"/>
              <a:t> 130–136, 2011. </a:t>
            </a:r>
            <a:endParaRPr lang="it-IT" sz="500" dirty="0">
              <a:latin typeface="+mn-ea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053FF82-7992-0044-99EA-EFC73A2EF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20" r="19176" b="86893"/>
          <a:stretch/>
        </p:blipFill>
        <p:spPr>
          <a:xfrm>
            <a:off x="609479" y="1604520"/>
            <a:ext cx="5290935" cy="100780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A0A9593-5C98-A746-AE6B-B1D60EF631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15" t="74943" r="28580"/>
          <a:stretch/>
        </p:blipFill>
        <p:spPr>
          <a:xfrm>
            <a:off x="6095700" y="1418400"/>
            <a:ext cx="5290936" cy="1591272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16CB3F73-1D73-4D41-8D72-2C4BC757869E}"/>
              </a:ext>
            </a:extLst>
          </p:cNvPr>
          <p:cNvSpPr/>
          <p:nvPr/>
        </p:nvSpPr>
        <p:spPr>
          <a:xfrm>
            <a:off x="609479" y="1553695"/>
            <a:ext cx="10972441" cy="14559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F8AEF0C-F9D5-0847-98CA-5B132FADB294}"/>
              </a:ext>
            </a:extLst>
          </p:cNvPr>
          <p:cNvSpPr txBox="1"/>
          <p:nvPr/>
        </p:nvSpPr>
        <p:spPr>
          <a:xfrm>
            <a:off x="4734839" y="3167993"/>
            <a:ext cx="6400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Formula della similarità di base utilizzata con la libreria NLTK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45AE28C-AB78-A345-965B-1462A9C25612}"/>
              </a:ext>
            </a:extLst>
          </p:cNvPr>
          <p:cNvSpPr/>
          <p:nvPr/>
        </p:nvSpPr>
        <p:spPr>
          <a:xfrm>
            <a:off x="201706" y="1210235"/>
            <a:ext cx="11990295" cy="5647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3C3F5AD-B05C-D246-B777-41290D6325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897" t="29612" r="17360" b="19088"/>
          <a:stretch/>
        </p:blipFill>
        <p:spPr>
          <a:xfrm>
            <a:off x="1874185" y="1397631"/>
            <a:ext cx="8443029" cy="5262898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B4E6DBEF-8615-2645-A6B9-BDD0655905D5}"/>
              </a:ext>
            </a:extLst>
          </p:cNvPr>
          <p:cNvSpPr/>
          <p:nvPr/>
        </p:nvSpPr>
        <p:spPr>
          <a:xfrm>
            <a:off x="2528585" y="2315436"/>
            <a:ext cx="1021439" cy="745061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4726C3ED-416B-3B48-9A1F-DDEB5ABA99F0}"/>
              </a:ext>
            </a:extLst>
          </p:cNvPr>
          <p:cNvSpPr/>
          <p:nvPr/>
        </p:nvSpPr>
        <p:spPr>
          <a:xfrm>
            <a:off x="7516906" y="5325035"/>
            <a:ext cx="1089212" cy="8215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66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5AD31C-1626-F34D-8987-831DC3911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dirty="0"/>
              <a:t>GOOGLE TRANSLATOR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C867F2E-434F-1243-B729-E3CC1480B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202" y="3138278"/>
            <a:ext cx="2354046" cy="131826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3E7C617-5627-5244-9B3D-144D5AD91DB2}"/>
              </a:ext>
            </a:extLst>
          </p:cNvPr>
          <p:cNvSpPr txBox="1"/>
          <p:nvPr/>
        </p:nvSpPr>
        <p:spPr>
          <a:xfrm>
            <a:off x="289650" y="1322153"/>
            <a:ext cx="3610800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it-IT" sz="2800" b="1" i="1" dirty="0"/>
              <a:t>ITA</a:t>
            </a:r>
          </a:p>
          <a:p>
            <a:pPr marL="285750" indent="-28575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400" i="1" dirty="0"/>
          </a:p>
          <a:p>
            <a:pPr marL="285750" indent="-28575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i="1" dirty="0"/>
              <a:t>"il rombo del razzo era assordante",</a:t>
            </a:r>
          </a:p>
          <a:p>
            <a:pPr marL="285750" indent="-28575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400" i="1" dirty="0"/>
          </a:p>
          <a:p>
            <a:pPr marL="285750" indent="-28575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i="1" dirty="0"/>
              <a:t>"il rombo è un pesce che vive nei mari profondi",</a:t>
            </a:r>
          </a:p>
          <a:p>
            <a:pPr marL="285750" indent="-28575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400" i="1" dirty="0"/>
          </a:p>
          <a:p>
            <a:pPr marL="285750" indent="-28575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i="1" dirty="0"/>
              <a:t>…</a:t>
            </a:r>
            <a:endParaRPr lang="it-IT" sz="1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88D89E7-2AAD-FC4C-8172-F04451293692}"/>
              </a:ext>
            </a:extLst>
          </p:cNvPr>
          <p:cNvSpPr txBox="1"/>
          <p:nvPr/>
        </p:nvSpPr>
        <p:spPr>
          <a:xfrm>
            <a:off x="289650" y="4402031"/>
            <a:ext cx="3610800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 fontAlgn="base"/>
            <a:r>
              <a:rPr lang="it-IT" sz="2800" b="1" i="1" dirty="0"/>
              <a:t>SPA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it-IT" sz="1400" i="1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it-IT" sz="1400" i="1" dirty="0"/>
              <a:t>Ramon es un </a:t>
            </a:r>
            <a:r>
              <a:rPr lang="it-IT" sz="1400" i="1" dirty="0" err="1"/>
              <a:t>jugador</a:t>
            </a:r>
            <a:r>
              <a:rPr lang="it-IT" sz="1400" i="1" dirty="0"/>
              <a:t> de </a:t>
            </a:r>
            <a:r>
              <a:rPr lang="it-IT" sz="1400" i="1" dirty="0" err="1"/>
              <a:t>fútbol</a:t>
            </a:r>
            <a:r>
              <a:rPr lang="it-IT" sz="1400" i="1" dirty="0"/>
              <a:t>, es </a:t>
            </a:r>
            <a:r>
              <a:rPr lang="it-IT" sz="1400" i="1" dirty="0" err="1"/>
              <a:t>el</a:t>
            </a:r>
            <a:r>
              <a:rPr lang="it-IT" sz="1400" i="1" dirty="0"/>
              <a:t> </a:t>
            </a:r>
            <a:r>
              <a:rPr lang="it-IT" sz="1400" i="1" dirty="0" err="1"/>
              <a:t>blanco</a:t>
            </a:r>
            <a:r>
              <a:rPr lang="it-IT" sz="1400" i="1" dirty="0"/>
              <a:t> de </a:t>
            </a:r>
            <a:r>
              <a:rPr lang="it-IT" sz="1400" i="1" dirty="0" err="1"/>
              <a:t>todos</a:t>
            </a:r>
            <a:r>
              <a:rPr lang="it-IT" sz="1400" i="1" dirty="0"/>
              <a:t> </a:t>
            </a:r>
            <a:r>
              <a:rPr lang="it-IT" sz="1400" i="1" dirty="0" err="1"/>
              <a:t>los</a:t>
            </a:r>
            <a:r>
              <a:rPr lang="it-IT" sz="1400" i="1" dirty="0"/>
              <a:t> </a:t>
            </a:r>
            <a:r>
              <a:rPr lang="it-IT" sz="1400" i="1" dirty="0" err="1"/>
              <a:t>chistes</a:t>
            </a:r>
            <a:r>
              <a:rPr lang="it-IT" sz="1400" i="1" dirty="0"/>
              <a:t>.",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it-IT" sz="1400" i="1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it-IT" sz="1400" i="1" dirty="0"/>
              <a:t>"la </a:t>
            </a:r>
            <a:r>
              <a:rPr lang="it-IT" sz="1400" i="1" dirty="0" err="1"/>
              <a:t>novia</a:t>
            </a:r>
            <a:r>
              <a:rPr lang="it-IT" sz="1400" i="1" dirty="0"/>
              <a:t> </a:t>
            </a:r>
            <a:r>
              <a:rPr lang="it-IT" sz="1400" i="1" dirty="0" err="1"/>
              <a:t>tenía</a:t>
            </a:r>
            <a:r>
              <a:rPr lang="it-IT" sz="1400" i="1" dirty="0"/>
              <a:t> un </a:t>
            </a:r>
            <a:r>
              <a:rPr lang="it-IT" sz="1400" i="1" dirty="0" err="1"/>
              <a:t>vestido</a:t>
            </a:r>
            <a:r>
              <a:rPr lang="it-IT" sz="1400" i="1" dirty="0"/>
              <a:t> </a:t>
            </a:r>
            <a:r>
              <a:rPr lang="it-IT" sz="1400" i="1" dirty="0" err="1"/>
              <a:t>blanco</a:t>
            </a:r>
            <a:r>
              <a:rPr lang="it-IT" sz="1400" i="1" dirty="0"/>
              <a:t>",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it-IT" sz="1400" i="1" dirty="0"/>
          </a:p>
          <a:p>
            <a:endParaRPr lang="it-IT" sz="1400" dirty="0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54130F0-2ACC-C544-8350-C561BA1C7258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3900450" y="2337816"/>
            <a:ext cx="682752" cy="14595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BDA9E05B-4E48-2844-9F02-8531A4316344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 flipV="1">
            <a:off x="3900450" y="3797411"/>
            <a:ext cx="682752" cy="16202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fficeArt object">
            <a:extLst>
              <a:ext uri="{FF2B5EF4-FFF2-40B4-BE49-F238E27FC236}">
                <a16:creationId xmlns:a16="http://schemas.microsoft.com/office/drawing/2014/main" id="{5352BDF7-2BAD-544B-8C03-AC1F39AD0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96193" y="1424322"/>
            <a:ext cx="4076712" cy="14400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1" name="officeArt object">
            <a:extLst>
              <a:ext uri="{FF2B5EF4-FFF2-40B4-BE49-F238E27FC236}">
                <a16:creationId xmlns:a16="http://schemas.microsoft.com/office/drawing/2014/main" id="{4760C7E9-D673-9248-BCEB-807151C6F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66056" y="3067613"/>
            <a:ext cx="4536986" cy="14400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D9D7D711-393A-4641-ACAE-C5442B70B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5764" y="4716826"/>
            <a:ext cx="2968258" cy="1440000"/>
          </a:xfrm>
          <a:prstGeom prst="rect">
            <a:avLst/>
          </a:prstGeom>
        </p:spPr>
      </p:pic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B22D7D6C-E917-A74D-B977-4174D6645B5F}"/>
              </a:ext>
            </a:extLst>
          </p:cNvPr>
          <p:cNvCxnSpPr>
            <a:cxnSpLocks/>
            <a:stCxn id="5" idx="3"/>
            <a:endCxn id="21" idx="1"/>
          </p:cNvCxnSpPr>
          <p:nvPr/>
        </p:nvCxnSpPr>
        <p:spPr>
          <a:xfrm flipV="1">
            <a:off x="6937248" y="3787613"/>
            <a:ext cx="228808" cy="97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E1829BBD-19B5-A249-B7D1-F0C76B304E85}"/>
              </a:ext>
            </a:extLst>
          </p:cNvPr>
          <p:cNvCxnSpPr>
            <a:cxnSpLocks/>
            <a:stCxn id="5" idx="3"/>
            <a:endCxn id="20" idx="1"/>
          </p:cNvCxnSpPr>
          <p:nvPr/>
        </p:nvCxnSpPr>
        <p:spPr>
          <a:xfrm flipV="1">
            <a:off x="6937248" y="2144322"/>
            <a:ext cx="458945" cy="16530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A7549BC4-15DD-FC4D-B007-6E23388E9723}"/>
              </a:ext>
            </a:extLst>
          </p:cNvPr>
          <p:cNvCxnSpPr>
            <a:cxnSpLocks/>
            <a:stCxn id="5" idx="3"/>
            <a:endCxn id="23" idx="1"/>
          </p:cNvCxnSpPr>
          <p:nvPr/>
        </p:nvCxnSpPr>
        <p:spPr>
          <a:xfrm>
            <a:off x="6937248" y="3797411"/>
            <a:ext cx="1098516" cy="16394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4A74C40-047C-3348-9766-766D55F6AAB6}"/>
              </a:ext>
            </a:extLst>
          </p:cNvPr>
          <p:cNvSpPr txBox="1"/>
          <p:nvPr/>
        </p:nvSpPr>
        <p:spPr>
          <a:xfrm>
            <a:off x="5360696" y="4345942"/>
            <a:ext cx="1413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Traduzione in lingua inglese</a:t>
            </a:r>
          </a:p>
        </p:txBody>
      </p:sp>
    </p:spTree>
    <p:extLst>
      <p:ext uri="{BB962C8B-B14F-4D97-AF65-F5344CB8AC3E}">
        <p14:creationId xmlns:p14="http://schemas.microsoft.com/office/powerpoint/2010/main" val="282042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</p:bldLst>
  </p:timing>
</p:sld>
</file>

<file path=ppt/theme/theme1.xml><?xml version="1.0" encoding="utf-8"?>
<a:theme xmlns:a="http://schemas.openxmlformats.org/drawingml/2006/main" name="tema fulvo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fulvo" id="{2602A265-3B6E-0E4A-8AD1-10E3F4BB86CA}" vid="{2BFA1290-2AD2-3D47-A548-CB4330BE1BA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fulvo</Template>
  <TotalTime>2578</TotalTime>
  <Words>1484</Words>
  <Application>Microsoft Macintosh PowerPoint</Application>
  <PresentationFormat>Widescreen</PresentationFormat>
  <Paragraphs>413</Paragraphs>
  <Slides>21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21</vt:i4>
      </vt:variant>
    </vt:vector>
  </HeadingPairs>
  <TitlesOfParts>
    <vt:vector size="36" baseType="lpstr">
      <vt:lpstr>Arial Unicode MS</vt:lpstr>
      <vt:lpstr>Brush Script MT</vt:lpstr>
      <vt:lpstr>Arial</vt:lpstr>
      <vt:lpstr>Cambria Math</vt:lpstr>
      <vt:lpstr>DejaVu Sans</vt:lpstr>
      <vt:lpstr>Edwardian Script ITC</vt:lpstr>
      <vt:lpstr>Helvetica Neue</vt:lpstr>
      <vt:lpstr>Symbol</vt:lpstr>
      <vt:lpstr>Times New Roman</vt:lpstr>
      <vt:lpstr>Times Roman</vt:lpstr>
      <vt:lpstr>Wingdings</vt:lpstr>
      <vt:lpstr>tema fulvo</vt:lpstr>
      <vt:lpstr>Tema di Office</vt:lpstr>
      <vt:lpstr>1_Tema di Office</vt:lpstr>
      <vt:lpstr>2_Tema di Office</vt:lpstr>
      <vt:lpstr>Presentazione standard di PowerPoint</vt:lpstr>
      <vt:lpstr>Natural Language Processing Trattamento automatico del linguaggio naturale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FASI DELL’ELABORAZIONE</vt:lpstr>
      <vt:lpstr>SIMILARITY</vt:lpstr>
      <vt:lpstr>GOOGLE TRANSLATOR</vt:lpstr>
      <vt:lpstr>Presentazione standard di PowerPoint</vt:lpstr>
      <vt:lpstr>Presentazione standard di PowerPoint</vt:lpstr>
      <vt:lpstr>EXPERIMENTAL SETTING</vt:lpstr>
      <vt:lpstr>Presentazione standard di PowerPoint</vt:lpstr>
      <vt:lpstr>MISURA DELL’EFFICACIA</vt:lpstr>
      <vt:lpstr>Presentazione standard di PowerPoint</vt:lpstr>
      <vt:lpstr>RISULTATI FINALI</vt:lpstr>
      <vt:lpstr>RISULTATI SPACY</vt:lpstr>
      <vt:lpstr>Presentazione standard di PowerPoint</vt:lpstr>
      <vt:lpstr>CONCLUSIONI</vt:lpstr>
      <vt:lpstr>SVILUPPI FUTURI</vt:lpstr>
      <vt:lpstr>GRAZIE PER L’ATTENZIONE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108</cp:revision>
  <dcterms:created xsi:type="dcterms:W3CDTF">2020-04-02T17:09:32Z</dcterms:created>
  <dcterms:modified xsi:type="dcterms:W3CDTF">2020-04-06T20:38:44Z</dcterms:modified>
</cp:coreProperties>
</file>