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56" r:id="rId5"/>
    <p:sldId id="275" r:id="rId6"/>
    <p:sldId id="257" r:id="rId7"/>
    <p:sldId id="258" r:id="rId8"/>
    <p:sldId id="259" r:id="rId9"/>
    <p:sldId id="260" r:id="rId10"/>
    <p:sldId id="261" r:id="rId11"/>
    <p:sldId id="262" r:id="rId12"/>
    <p:sldId id="266" r:id="rId13"/>
    <p:sldId id="267" r:id="rId14"/>
    <p:sldId id="265" r:id="rId15"/>
    <p:sldId id="268" r:id="rId16"/>
    <p:sldId id="274" r:id="rId17"/>
    <p:sldId id="272" r:id="rId18"/>
    <p:sldId id="273" r:id="rId19"/>
    <p:sldId id="270" r:id="rId20"/>
    <p:sldId id="27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BC8F00"/>
  </p:clrMru>
</p:presentationPr>
</file>

<file path=ppt/tableStyles.xml><?xml version="1.0" encoding="utf-8"?>
<a:tblStyleLst xmlns:a="http://schemas.openxmlformats.org/drawingml/2006/main" def="{0FF1CE12-B100-0000-0000-000000000002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/>
    <p:restoredTop sz="84407" autoAdjust="0"/>
  </p:normalViewPr>
  <p:slideViewPr>
    <p:cSldViewPr>
      <p:cViewPr varScale="1">
        <p:scale>
          <a:sx n="61" d="100"/>
          <a:sy n="61" d="100"/>
        </p:scale>
        <p:origin x="-1050" y="-84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A849C5AD-4428-4E9C-9C84-11B72C9365FB}" type="datetimeFigureOut">
              <a:rPr lang="en-US" smtClean="0"/>
              <a:pPr/>
              <a:t>11/2/2011</a:t>
            </a:fld>
            <a:endParaRPr lang="en-US" smtClean="0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C596567-A38F-4CEF-B37F-9B9D120D62CE}" type="slidenum">
              <a:rPr lang="en-US" smtClean="0"/>
              <a:pPr/>
              <a:t>‹N›</a:t>
            </a:fld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D7547E60-4BE7-4E4E-9AAA-5EE35AEC995C}" type="datetimeFigureOut">
              <a:rPr lang="en-US" smtClean="0"/>
              <a:pPr/>
              <a:t>11/2/2011</a:t>
            </a:fld>
            <a:endParaRPr lang="en-US" smtClean="0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A077768-21C8-4125-A345-258E48D2EED0}" type="slidenum">
              <a:rPr lang="en-US" smtClean="0"/>
              <a:pPr/>
              <a:t>‹N›</a:t>
            </a:fld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3F56D-3426-41F5-94EE-00F71210BC1C}" type="datetime1">
              <a:rPr lang="en-US" smtClean="0"/>
              <a:pPr/>
              <a:t>11/2/2011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‹N›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E2CB-291C-473D-BB18-20AC0B941B06}" type="datetime1">
              <a:rPr lang="en-US" smtClean="0"/>
              <a:pPr/>
              <a:t>11/2/2011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‹N›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8F4F5-CF7C-4A3B-BEF5-48EA49E81E42}" type="datetime1">
              <a:rPr lang="en-US" smtClean="0"/>
              <a:pPr/>
              <a:t>11/2/2011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‹N›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28267-93CD-46CD-A04B-404052E51B84}" type="datetime1">
              <a:rPr lang="en-US" smtClean="0"/>
              <a:pPr/>
              <a:t>11/2/2011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‹N›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testo su due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0995-76F2-4F67-A351-2B7B4A1E9C9A}" type="datetime1">
              <a:rPr lang="en-US" smtClean="0"/>
              <a:pPr/>
              <a:t>11/2/2011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‹N›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75371-3A5A-4F0A-9EFD-56A6490CEBE1}" type="datetime1">
              <a:rPr lang="en-US" smtClean="0"/>
              <a:pPr/>
              <a:t>11/2/2011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‹N›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2E9B9-AC53-41B5-B998-D0F4728977CC}" type="datetime1">
              <a:rPr lang="en-US" smtClean="0"/>
              <a:pPr/>
              <a:t>11/2/2011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‹N›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7277E31C-3986-41C2-8D3E-EA9F5C752121}" type="datetime1">
              <a:rPr lang="en-US" smtClean="0"/>
              <a:pPr/>
              <a:t>11/2/2011</a:t>
            </a:fld>
            <a:endParaRPr lang="en-US" sz="1000" dirty="0" smtClean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pPr algn="ctr"/>
            <a:endParaRPr lang="en-US" sz="1000" smtClean="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‹N›</a:t>
            </a:fld>
            <a:endParaRPr lang="en-US" sz="10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>
    <p:wipe/>
  </p:transition>
  <p:hf hdr="0" ftr="0" dt="0"/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88641"/>
            <a:ext cx="9144000" cy="1800200"/>
          </a:xfrm>
        </p:spPr>
        <p:txBody>
          <a:bodyPr>
            <a:noAutofit/>
          </a:bodyPr>
          <a:lstStyle/>
          <a:p>
            <a:pPr algn="ctr"/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UNIVERSITÀ DEGLI STUDI </a:t>
            </a:r>
            <a:r>
              <a:rPr lang="it-IT" sz="2800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MODENA E REGGIO EMILIA</a:t>
            </a:r>
            <a:br>
              <a:rPr lang="it-IT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Facoltà di Ingegneria “Enzo Ferrari” – Sede di Modena</a:t>
            </a:r>
            <a:br>
              <a:rPr lang="it-IT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Corso di Laurea Specialistica in Ingegneria Informatica</a:t>
            </a:r>
            <a:endParaRPr lang="it-IT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26" name="AutoShape 2"/>
          <p:cNvCxnSpPr>
            <a:cxnSpLocks noChangeShapeType="1"/>
          </p:cNvCxnSpPr>
          <p:nvPr/>
        </p:nvCxnSpPr>
        <p:spPr bwMode="auto">
          <a:xfrm>
            <a:off x="611560" y="1556792"/>
            <a:ext cx="792088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2636912"/>
            <a:ext cx="6984776" cy="1368152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Progettazione e Sviluppo dell’Applicazione Web Share Mobile per Dispositivi Mobili Multipiattaforma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07504" y="4581128"/>
            <a:ext cx="4104828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t-IT" b="1" dirty="0">
                <a:latin typeface="Times New Roman" pitchFamily="18" charset="0"/>
                <a:cs typeface="Times New Roman" pitchFamily="18" charset="0"/>
              </a:rPr>
              <a:t>Relatore:		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Chiar.mo Prof. Sonia Bergamaschi</a:t>
            </a:r>
          </a:p>
          <a:p>
            <a:pPr>
              <a:spcAft>
                <a:spcPts val="600"/>
              </a:spcAft>
            </a:pP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Correlatore: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Prof. Riccardo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Martoglia</a:t>
            </a:r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Correlatore Esterno:</a:t>
            </a:r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Ing. Andrea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Prandini</a:t>
            </a:r>
            <a:r>
              <a:rPr lang="it-IT" dirty="0">
                <a:latin typeface="Arial" charset="0"/>
              </a:rPr>
              <a:t>	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372200" y="4581128"/>
            <a:ext cx="2649122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it-IT" b="1" dirty="0">
                <a:latin typeface="Arial" charset="0"/>
              </a:rPr>
              <a:t>  </a:t>
            </a:r>
            <a:r>
              <a:rPr lang="it-IT" b="1" dirty="0">
                <a:latin typeface="Times New Roman" pitchFamily="18" charset="0"/>
                <a:cs typeface="Times New Roman" pitchFamily="18" charset="0"/>
              </a:rPr>
              <a:t>Elaborato di Laurea di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r">
              <a:spcAft>
                <a:spcPts val="600"/>
              </a:spcAft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Marco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Stanzani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z="1600" smtClean="0">
                <a:latin typeface="Times New Roman" pitchFamily="18" charset="0"/>
                <a:cs typeface="Times New Roman" pitchFamily="18" charset="0"/>
              </a:rPr>
              <a:pPr algn="r"/>
              <a:t>1</a:t>
            </a:fld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/17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Struttura dell’APP – Finestra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Document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Detail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187624" y="1484784"/>
            <a:ext cx="66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i="1" dirty="0" err="1" smtClean="0">
                <a:latin typeface="Times New Roman" pitchFamily="18" charset="0"/>
                <a:cs typeface="Times New Roman" pitchFamily="18" charset="0"/>
              </a:rPr>
              <a:t>iOS</a:t>
            </a:r>
            <a:endParaRPr lang="it-IT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707904" y="1484784"/>
            <a:ext cx="1181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i="1" dirty="0" err="1" smtClean="0">
                <a:latin typeface="Times New Roman" pitchFamily="18" charset="0"/>
                <a:cs typeface="Times New Roman" pitchFamily="18" charset="0"/>
              </a:rPr>
              <a:t>Android</a:t>
            </a:r>
            <a:endParaRPr lang="it-IT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Immagine 7" descr="screen_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1988840"/>
            <a:ext cx="2376264" cy="3960440"/>
          </a:xfrm>
          <a:prstGeom prst="rect">
            <a:avLst/>
          </a:prstGeom>
        </p:spPr>
      </p:pic>
      <p:pic>
        <p:nvPicPr>
          <p:cNvPr id="9" name="Immagine 8" descr="screen_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988841"/>
            <a:ext cx="2664296" cy="3996444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5724128" y="2924944"/>
            <a:ext cx="345638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5738" indent="-185738">
              <a:spcAft>
                <a:spcPts val="1200"/>
              </a:spcAft>
              <a:buFont typeface="Arial" pitchFamily="34" charset="0"/>
              <a:buChar char="•"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Mostra tutte le informazioni riguardanti a un documento </a:t>
            </a:r>
          </a:p>
          <a:p>
            <a:pPr marL="185738" indent="-185738">
              <a:spcAft>
                <a:spcPts val="1200"/>
              </a:spcAft>
              <a:buFont typeface="Arial" pitchFamily="34" charset="0"/>
              <a:buChar char="•"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Permette il download del documento scaricato</a:t>
            </a:r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z="1600" smtClean="0">
                <a:latin typeface="Times New Roman" pitchFamily="18" charset="0"/>
                <a:cs typeface="Times New Roman" pitchFamily="18" charset="0"/>
              </a:rPr>
              <a:pPr algn="r"/>
              <a:t>10</a:t>
            </a:fld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/17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idx="1"/>
          </p:nvPr>
        </p:nvSpPr>
        <p:spPr>
          <a:xfrm>
            <a:off x="5724128" y="2287413"/>
            <a:ext cx="2962672" cy="33018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All’interno di questa pagina vengono inseriti:</a:t>
            </a:r>
          </a:p>
          <a:p>
            <a:pPr>
              <a:lnSpc>
                <a:spcPct val="150000"/>
              </a:lnSpc>
            </a:pP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Nome utente</a:t>
            </a:r>
          </a:p>
          <a:p>
            <a:pPr>
              <a:lnSpc>
                <a:spcPct val="150000"/>
              </a:lnSpc>
            </a:pP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Password</a:t>
            </a:r>
          </a:p>
          <a:p>
            <a:pPr>
              <a:lnSpc>
                <a:spcPct val="150000"/>
              </a:lnSpc>
            </a:pP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URL del Server</a:t>
            </a:r>
          </a:p>
          <a:p>
            <a:pPr>
              <a:lnSpc>
                <a:spcPct val="150000"/>
              </a:lnSpc>
            </a:pP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Numero di documenti</a:t>
            </a:r>
          </a:p>
          <a:p>
            <a:pPr>
              <a:spcAft>
                <a:spcPts val="1200"/>
              </a:spcAft>
            </a:pP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Se si desidera salvare la password</a:t>
            </a:r>
            <a:endParaRPr lang="it-IT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Struttura dell’APP – Pagina delle Preferenze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187624" y="1484784"/>
            <a:ext cx="66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i="1" dirty="0" err="1" smtClean="0">
                <a:latin typeface="Times New Roman" pitchFamily="18" charset="0"/>
                <a:cs typeface="Times New Roman" pitchFamily="18" charset="0"/>
              </a:rPr>
              <a:t>iOS</a:t>
            </a:r>
            <a:endParaRPr lang="it-IT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707904" y="1484784"/>
            <a:ext cx="1181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i="1" dirty="0" err="1" smtClean="0">
                <a:latin typeface="Times New Roman" pitchFamily="18" charset="0"/>
                <a:cs typeface="Times New Roman" pitchFamily="18" charset="0"/>
              </a:rPr>
              <a:t>Android</a:t>
            </a:r>
            <a:endParaRPr lang="it-IT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Immagine 7" descr="fot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9551" y="1979954"/>
            <a:ext cx="2758273" cy="3969326"/>
          </a:xfrm>
          <a:prstGeom prst="rect">
            <a:avLst/>
          </a:prstGeom>
        </p:spPr>
      </p:pic>
      <p:pic>
        <p:nvPicPr>
          <p:cNvPr id="7" name="Immagine 6" descr="Preferen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1988840"/>
            <a:ext cx="2376264" cy="3960440"/>
          </a:xfrm>
          <a:prstGeom prst="rect">
            <a:avLst/>
          </a:prstGeom>
        </p:spPr>
      </p:pic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z="1600" smtClean="0">
                <a:latin typeface="Times New Roman" pitchFamily="18" charset="0"/>
                <a:cs typeface="Times New Roman" pitchFamily="18" charset="0"/>
              </a:rPr>
              <a:pPr algn="r"/>
              <a:t>11</a:t>
            </a:fld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/17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Componenti Grafici</a:t>
            </a:r>
            <a:endParaRPr lang="it-IT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51520" y="1484784"/>
            <a:ext cx="2736304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i="1" dirty="0" err="1" smtClean="0">
                <a:latin typeface="Times New Roman" pitchFamily="18" charset="0"/>
                <a:cs typeface="Times New Roman" pitchFamily="18" charset="0"/>
              </a:rPr>
              <a:t>iOS</a:t>
            </a:r>
            <a:endParaRPr lang="it-IT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156176" y="1484784"/>
            <a:ext cx="2448272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i="1" dirty="0" err="1" smtClean="0">
                <a:latin typeface="Times New Roman" pitchFamily="18" charset="0"/>
                <a:cs typeface="Times New Roman" pitchFamily="18" charset="0"/>
              </a:rPr>
              <a:t>Android</a:t>
            </a:r>
            <a:endParaRPr lang="it-IT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Immagine 9" descr="screen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2241715"/>
            <a:ext cx="2483768" cy="4139613"/>
          </a:xfrm>
          <a:prstGeom prst="rect">
            <a:avLst/>
          </a:prstGeom>
        </p:spPr>
      </p:pic>
      <p:pic>
        <p:nvPicPr>
          <p:cNvPr id="11" name="Immagine 10" descr="screen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276872"/>
            <a:ext cx="2736303" cy="4104456"/>
          </a:xfrm>
          <a:prstGeom prst="rect">
            <a:avLst/>
          </a:prstGeom>
        </p:spPr>
      </p:pic>
      <p:sp>
        <p:nvSpPr>
          <p:cNvPr id="13" name="Ovale 12"/>
          <p:cNvSpPr/>
          <p:nvPr/>
        </p:nvSpPr>
        <p:spPr>
          <a:xfrm>
            <a:off x="72008" y="2060848"/>
            <a:ext cx="3203848" cy="79208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/>
          <p:cNvSpPr/>
          <p:nvPr/>
        </p:nvSpPr>
        <p:spPr>
          <a:xfrm>
            <a:off x="72008" y="5805264"/>
            <a:ext cx="3203848" cy="79208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/>
          <p:cNvSpPr/>
          <p:nvPr/>
        </p:nvSpPr>
        <p:spPr>
          <a:xfrm>
            <a:off x="5868144" y="5805264"/>
            <a:ext cx="2987824" cy="72008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15"/>
          <p:cNvSpPr/>
          <p:nvPr/>
        </p:nvSpPr>
        <p:spPr>
          <a:xfrm>
            <a:off x="5868144" y="2060848"/>
            <a:ext cx="2987824" cy="72008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8" name="Connettore 2 17"/>
          <p:cNvCxnSpPr>
            <a:stCxn id="13" idx="6"/>
            <a:endCxn id="19" idx="1"/>
          </p:cNvCxnSpPr>
          <p:nvPr/>
        </p:nvCxnSpPr>
        <p:spPr>
          <a:xfrm flipV="1">
            <a:off x="3275856" y="2086109"/>
            <a:ext cx="720080" cy="37078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3995936" y="1916832"/>
            <a:ext cx="13420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Naviation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Bar</a:t>
            </a:r>
            <a:endParaRPr lang="it-IT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Connettore 2 21"/>
          <p:cNvCxnSpPr>
            <a:stCxn id="16" idx="2"/>
            <a:endCxn id="19" idx="3"/>
          </p:cNvCxnSpPr>
          <p:nvPr/>
        </p:nvCxnSpPr>
        <p:spPr>
          <a:xfrm flipH="1" flipV="1">
            <a:off x="5337970" y="2086109"/>
            <a:ext cx="530174" cy="33477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/>
          <p:cNvSpPr txBox="1"/>
          <p:nvPr/>
        </p:nvSpPr>
        <p:spPr>
          <a:xfrm>
            <a:off x="4067944" y="6309320"/>
            <a:ext cx="9061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Tool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Bar</a:t>
            </a:r>
            <a:endParaRPr lang="it-IT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Connettore 2 25"/>
          <p:cNvCxnSpPr>
            <a:stCxn id="14" idx="6"/>
            <a:endCxn id="25" idx="1"/>
          </p:cNvCxnSpPr>
          <p:nvPr/>
        </p:nvCxnSpPr>
        <p:spPr>
          <a:xfrm>
            <a:off x="3275856" y="6201308"/>
            <a:ext cx="792088" cy="27728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/>
          <p:cNvCxnSpPr>
            <a:stCxn id="15" idx="2"/>
            <a:endCxn id="25" idx="3"/>
          </p:cNvCxnSpPr>
          <p:nvPr/>
        </p:nvCxnSpPr>
        <p:spPr>
          <a:xfrm flipH="1">
            <a:off x="4974089" y="6165304"/>
            <a:ext cx="894055" cy="31329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2 32"/>
          <p:cNvCxnSpPr>
            <a:endCxn id="36" idx="1"/>
          </p:cNvCxnSpPr>
          <p:nvPr/>
        </p:nvCxnSpPr>
        <p:spPr>
          <a:xfrm>
            <a:off x="2843808" y="2492896"/>
            <a:ext cx="1152128" cy="313293"/>
          </a:xfrm>
          <a:prstGeom prst="straightConnector1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sellaDiTesto 35"/>
          <p:cNvSpPr txBox="1"/>
          <p:nvPr/>
        </p:nvSpPr>
        <p:spPr>
          <a:xfrm>
            <a:off x="3995936" y="2636912"/>
            <a:ext cx="8819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Pulsante</a:t>
            </a:r>
            <a:endParaRPr lang="it-IT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8" name="Connettore 2 37"/>
          <p:cNvCxnSpPr/>
          <p:nvPr/>
        </p:nvCxnSpPr>
        <p:spPr>
          <a:xfrm>
            <a:off x="755576" y="2492896"/>
            <a:ext cx="3168352" cy="720080"/>
          </a:xfrm>
          <a:prstGeom prst="straightConnector1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39"/>
          <p:cNvCxnSpPr>
            <a:endCxn id="36" idx="3"/>
          </p:cNvCxnSpPr>
          <p:nvPr/>
        </p:nvCxnSpPr>
        <p:spPr>
          <a:xfrm flipH="1">
            <a:off x="4877909" y="2420888"/>
            <a:ext cx="3294491" cy="385301"/>
          </a:xfrm>
          <a:prstGeom prst="straightConnector1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asellaDiTesto 42"/>
          <p:cNvSpPr txBox="1"/>
          <p:nvPr/>
        </p:nvSpPr>
        <p:spPr>
          <a:xfrm>
            <a:off x="3995936" y="3068960"/>
            <a:ext cx="1217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Back Button</a:t>
            </a:r>
            <a:endParaRPr lang="it-IT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CasellaDiTesto 54"/>
          <p:cNvSpPr txBox="1"/>
          <p:nvPr/>
        </p:nvSpPr>
        <p:spPr>
          <a:xfrm>
            <a:off x="6300192" y="2204864"/>
            <a:ext cx="3642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X</a:t>
            </a:r>
            <a:endParaRPr lang="it-IT" sz="2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6" name="Parentesi graffa chiusa 55"/>
          <p:cNvSpPr/>
          <p:nvPr/>
        </p:nvSpPr>
        <p:spPr>
          <a:xfrm>
            <a:off x="2987824" y="2996952"/>
            <a:ext cx="504056" cy="2952328"/>
          </a:xfrm>
          <a:prstGeom prst="rightBrac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7" name="Parentesi graffa chiusa 56"/>
          <p:cNvSpPr/>
          <p:nvPr/>
        </p:nvSpPr>
        <p:spPr>
          <a:xfrm flipH="1">
            <a:off x="5652120" y="2636912"/>
            <a:ext cx="504056" cy="2952328"/>
          </a:xfrm>
          <a:prstGeom prst="rightBrac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CasellaDiTesto 57"/>
          <p:cNvSpPr txBox="1"/>
          <p:nvPr/>
        </p:nvSpPr>
        <p:spPr>
          <a:xfrm>
            <a:off x="3995936" y="400506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Tabella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1"/>
          </p:nvPr>
        </p:nvSpPr>
        <p:spPr>
          <a:xfrm>
            <a:off x="6758880" y="6409134"/>
            <a:ext cx="2133600" cy="476250"/>
          </a:xfrm>
        </p:spPr>
        <p:txBody>
          <a:bodyPr/>
          <a:lstStyle/>
          <a:p>
            <a:pPr algn="r"/>
            <a:fld id="{D4C49B74-5DB2-4B03-B1D2-7F6A3C51C318}" type="slidenum">
              <a:rPr lang="en-US" sz="1600" smtClean="0">
                <a:latin typeface="Times New Roman" pitchFamily="18" charset="0"/>
                <a:cs typeface="Times New Roman" pitchFamily="18" charset="0"/>
              </a:rPr>
              <a:pPr algn="r"/>
              <a:t>12</a:t>
            </a:fld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//17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 animBg="1"/>
      <p:bldP spid="16" grpId="0" animBg="1"/>
      <p:bldP spid="19" grpId="0"/>
      <p:bldP spid="36" grpId="0"/>
      <p:bldP spid="43" grpId="0"/>
      <p:bldP spid="55" grpId="0"/>
      <p:bldP spid="56" grpId="0" animBg="1"/>
      <p:bldP spid="5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/>
          </a:bodyPr>
          <a:lstStyle/>
          <a:p>
            <a:pPr marL="714375" lvl="0">
              <a:spcAft>
                <a:spcPts val="1200"/>
              </a:spcAft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Non esistono </a:t>
            </a:r>
            <a:r>
              <a:rPr lang="it-IT" i="1" dirty="0" err="1" smtClean="0">
                <a:latin typeface="Times New Roman" pitchFamily="18" charset="0"/>
                <a:cs typeface="Times New Roman" pitchFamily="18" charset="0"/>
              </a:rPr>
              <a:t>Navigation</a:t>
            </a:r>
            <a:r>
              <a:rPr lang="it-IT" i="1" dirty="0" smtClean="0">
                <a:latin typeface="Times New Roman" pitchFamily="18" charset="0"/>
                <a:cs typeface="Times New Roman" pitchFamily="18" charset="0"/>
              </a:rPr>
              <a:t> Bar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it-IT" i="1" dirty="0" err="1" smtClean="0">
                <a:latin typeface="Times New Roman" pitchFamily="18" charset="0"/>
                <a:cs typeface="Times New Roman" pitchFamily="18" charset="0"/>
              </a:rPr>
              <a:t>Tool</a:t>
            </a:r>
            <a:r>
              <a:rPr lang="it-IT" i="1" dirty="0" smtClean="0">
                <a:latin typeface="Times New Roman" pitchFamily="18" charset="0"/>
                <a:cs typeface="Times New Roman" pitchFamily="18" charset="0"/>
              </a:rPr>
              <a:t> Bar</a:t>
            </a:r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 marL="714375" lvl="0">
              <a:spcAft>
                <a:spcPts val="1200"/>
              </a:spcAft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I pulsanti non hanno una bella grafica e si è dovuto creare un immagine da inserire nei bottoni</a:t>
            </a:r>
          </a:p>
          <a:p>
            <a:pPr marL="714375" lvl="0">
              <a:spcAft>
                <a:spcPts val="1200"/>
              </a:spcAft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Difficoltà nel creare una tabella con dimensioni variabile</a:t>
            </a:r>
          </a:p>
          <a:p>
            <a:pPr marL="714375" lvl="0">
              <a:spcAft>
                <a:spcPts val="1200"/>
              </a:spcAft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Mancanza di diversi effetti grafici rispetto dispositivi con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iOS</a:t>
            </a:r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 marL="714375">
              <a:spcAft>
                <a:spcPts val="1200"/>
              </a:spcAft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Ci sono sei tipi di risoluzioni grafiche diverse;</a:t>
            </a:r>
          </a:p>
          <a:p>
            <a:pPr marL="714375">
              <a:spcAft>
                <a:spcPts val="1200"/>
              </a:spcAft>
            </a:pPr>
            <a:endParaRPr lang="it-IT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 smtClean="0">
                <a:latin typeface="Times New Roman" pitchFamily="18" charset="0"/>
                <a:cs typeface="Times New Roman" pitchFamily="18" charset="0"/>
              </a:rPr>
              <a:t>Problematiche nello sviluppo della GUI con </a:t>
            </a:r>
            <a:r>
              <a:rPr lang="it-IT" sz="3200" b="1" dirty="0" err="1" smtClean="0">
                <a:latin typeface="Times New Roman" pitchFamily="18" charset="0"/>
                <a:cs typeface="Times New Roman" pitchFamily="18" charset="0"/>
              </a:rPr>
              <a:t>Android</a:t>
            </a:r>
            <a:endParaRPr lang="it-IT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z="1600" smtClean="0">
                <a:latin typeface="Times New Roman" pitchFamily="18" charset="0"/>
                <a:cs typeface="Times New Roman" pitchFamily="18" charset="0"/>
              </a:rPr>
              <a:pPr algn="r"/>
              <a:t>13</a:t>
            </a:fld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/17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idx="1"/>
          </p:nvPr>
        </p:nvSpPr>
        <p:spPr>
          <a:xfrm>
            <a:off x="4139952" y="1600200"/>
            <a:ext cx="4546848" cy="1252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Visualizzazione di qualsiasi tipo di file mediante il componente     </a:t>
            </a:r>
            <a:r>
              <a:rPr lang="it-IT" sz="2400" b="1" u="sng" dirty="0" smtClean="0">
                <a:latin typeface="Times New Roman" pitchFamily="18" charset="0"/>
                <a:cs typeface="Times New Roman" pitchFamily="18" charset="0"/>
              </a:rPr>
              <a:t>Web </a:t>
            </a:r>
            <a:r>
              <a:rPr lang="it-IT" sz="2400" b="1" u="sng" dirty="0" err="1" smtClean="0">
                <a:latin typeface="Times New Roman" pitchFamily="18" charset="0"/>
                <a:cs typeface="Times New Roman" pitchFamily="18" charset="0"/>
              </a:rPr>
              <a:t>View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it-IT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it-IT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Visualizzazione di un Documento -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iOS</a:t>
            </a:r>
            <a:endParaRPr lang="it-IT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Immagine 4" descr="esemp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484784"/>
            <a:ext cx="3456384" cy="5011757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283968" y="2924944"/>
            <a:ext cx="3816424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66"/>
                </a:solidFill>
              </a:rPr>
              <a:t>var</a:t>
            </a:r>
            <a:r>
              <a:rPr lang="en-US" dirty="0" smtClean="0"/>
              <a:t> </a:t>
            </a:r>
            <a:r>
              <a:rPr lang="en-US" dirty="0" err="1" smtClean="0"/>
              <a:t>wv</a:t>
            </a:r>
            <a:r>
              <a:rPr lang="en-US" dirty="0" smtClean="0"/>
              <a:t> = </a:t>
            </a:r>
            <a:r>
              <a:rPr lang="en-US" dirty="0" err="1" smtClean="0"/>
              <a:t>Ti.UI.createWebView</a:t>
            </a:r>
            <a:r>
              <a:rPr lang="en-US" dirty="0" smtClean="0"/>
              <a:t>({</a:t>
            </a:r>
            <a:endParaRPr lang="it-IT" dirty="0" smtClean="0"/>
          </a:p>
          <a:p>
            <a:r>
              <a:rPr lang="en-US" dirty="0" smtClean="0"/>
              <a:t>	</a:t>
            </a:r>
            <a:r>
              <a:rPr lang="en-US" dirty="0" err="1" smtClean="0"/>
              <a:t>url</a:t>
            </a:r>
            <a:r>
              <a:rPr lang="en-US" dirty="0" smtClean="0"/>
              <a:t>: </a:t>
            </a:r>
            <a:r>
              <a:rPr lang="en-US" dirty="0" err="1" smtClean="0"/>
              <a:t>win.file.nativePath</a:t>
            </a:r>
            <a:endParaRPr lang="it-IT" dirty="0" smtClean="0"/>
          </a:p>
          <a:p>
            <a:r>
              <a:rPr lang="en-US" dirty="0" smtClean="0"/>
              <a:t>});</a:t>
            </a:r>
            <a:endParaRPr lang="it-IT" dirty="0" smtClean="0"/>
          </a:p>
          <a:p>
            <a:r>
              <a:rPr lang="en-US" dirty="0" err="1" smtClean="0"/>
              <a:t>win.add</a:t>
            </a:r>
            <a:r>
              <a:rPr lang="en-US" dirty="0" smtClean="0"/>
              <a:t>(</a:t>
            </a:r>
            <a:r>
              <a:rPr lang="en-US" dirty="0" err="1" smtClean="0"/>
              <a:t>wv</a:t>
            </a:r>
            <a:r>
              <a:rPr lang="en-US" dirty="0" smtClean="0"/>
              <a:t>);</a:t>
            </a:r>
            <a:endParaRPr lang="it-IT" dirty="0" smtClean="0"/>
          </a:p>
        </p:txBody>
      </p:sp>
      <p:sp>
        <p:nvSpPr>
          <p:cNvPr id="8" name="Segnaposto testo 1"/>
          <p:cNvSpPr txBox="1">
            <a:spLocks/>
          </p:cNvSpPr>
          <p:nvPr/>
        </p:nvSpPr>
        <p:spPr>
          <a:xfrm>
            <a:off x="4201616" y="4365104"/>
            <a:ext cx="4546848" cy="223224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Permette di visualizzare anche:</a:t>
            </a:r>
          </a:p>
          <a:p>
            <a:pPr marL="806450" lvl="1" indent="-349250">
              <a:spcAft>
                <a:spcPts val="1200"/>
              </a:spcAft>
              <a:buFont typeface="Arial" pitchFamily="34" charset="0"/>
              <a:buChar char="•"/>
            </a:pPr>
            <a:r>
              <a:rPr lang="it-IT" sz="22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Pagine HTML locali o remote</a:t>
            </a:r>
          </a:p>
          <a:p>
            <a:pPr marL="806450" lvl="1" indent="-349250">
              <a:spcAft>
                <a:spcPts val="1200"/>
              </a:spcAft>
              <a:buFont typeface="Arial" pitchFamily="34" charset="0"/>
              <a:buChar char="•"/>
            </a:pPr>
            <a:r>
              <a:rPr lang="it-IT" sz="22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Vere e proprie Web </a:t>
            </a:r>
            <a:r>
              <a:rPr lang="it-IT" sz="2200" kern="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App</a:t>
            </a:r>
            <a:endParaRPr lang="it-IT" sz="2200" kern="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>
              <a:spcAft>
                <a:spcPts val="1200"/>
              </a:spcAft>
            </a:pPr>
            <a:r>
              <a:rPr lang="it-IT" sz="22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Indicando solamente l’URL della pagina</a:t>
            </a:r>
          </a:p>
          <a:p>
            <a:pPr marL="806450" lvl="1" indent="-349250">
              <a:buFont typeface="Arial" pitchFamily="34" charset="0"/>
              <a:buChar char="•"/>
            </a:pPr>
            <a:endParaRPr kumimoji="0" lang="it-IT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1" i="0" u="sng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1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z="1600" smtClean="0">
                <a:latin typeface="Times New Roman" pitchFamily="18" charset="0"/>
                <a:cs typeface="Times New Roman" pitchFamily="18" charset="0"/>
              </a:rPr>
              <a:pPr algn="r"/>
              <a:t>14</a:t>
            </a:fld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/17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6" grpId="1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idx="1"/>
          </p:nvPr>
        </p:nvSpPr>
        <p:spPr>
          <a:xfrm>
            <a:off x="4211960" y="1628800"/>
            <a:ext cx="4104456" cy="4608512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Sviluppato un modulo Java che permette l’apertura delle varie tipologie di documenti tramite un’</a:t>
            </a:r>
            <a:r>
              <a:rPr lang="it-IT" sz="2000" dirty="0" err="1" smtClean="0">
                <a:latin typeface="Times New Roman" pitchFamily="18" charset="0"/>
                <a:cs typeface="Times New Roman" pitchFamily="18" charset="0"/>
              </a:rPr>
              <a:t>App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esterna.</a:t>
            </a:r>
          </a:p>
          <a:p>
            <a:pPr marL="0" indent="0">
              <a:buNone/>
            </a:pPr>
            <a:r>
              <a:rPr lang="it-IT" sz="2200" b="1" dirty="0" smtClean="0">
                <a:latin typeface="Times New Roman" pitchFamily="18" charset="0"/>
                <a:cs typeface="Times New Roman" pitchFamily="18" charset="0"/>
              </a:rPr>
              <a:t>Problematica:</a:t>
            </a:r>
          </a:p>
          <a:p>
            <a:pPr marL="0" indent="0">
              <a:buNone/>
            </a:pPr>
            <a:r>
              <a:rPr lang="it-IT" sz="1800" dirty="0" smtClean="0">
                <a:latin typeface="Times New Roman" pitchFamily="18" charset="0"/>
                <a:cs typeface="Times New Roman" pitchFamily="18" charset="0"/>
              </a:rPr>
              <a:t>Modulo inserito all’interno del codice sorgente del </a:t>
            </a:r>
            <a:r>
              <a:rPr lang="it-IT" sz="1800" dirty="0" err="1" smtClean="0">
                <a:latin typeface="Times New Roman" pitchFamily="18" charset="0"/>
                <a:cs typeface="Times New Roman" pitchFamily="18" charset="0"/>
              </a:rPr>
              <a:t>framework</a:t>
            </a:r>
            <a:endParaRPr lang="it-IT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49263" indent="-263525">
              <a:buNone/>
            </a:pPr>
            <a:r>
              <a:rPr lang="it-IT" sz="1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personalizzazione del SDK di </a:t>
            </a:r>
            <a:r>
              <a:rPr lang="it-IT" sz="18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Titanium</a:t>
            </a:r>
            <a:endParaRPr lang="it-IT" sz="18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449263" indent="-263525">
              <a:buNone/>
            </a:pPr>
            <a:r>
              <a:rPr lang="it-IT" sz="1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ricompilazione del SDK di </a:t>
            </a:r>
            <a:r>
              <a:rPr lang="it-IT" sz="18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Titanium</a:t>
            </a:r>
            <a:r>
              <a:rPr lang="it-IT" sz="1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a ogni suo aggiornamento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it-IT" sz="2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Soluzione :</a:t>
            </a:r>
          </a:p>
          <a:p>
            <a:pPr marL="0" indent="0">
              <a:buNone/>
            </a:pPr>
            <a:r>
              <a:rPr lang="it-IT" sz="1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 Ottobre </a:t>
            </a:r>
            <a:r>
              <a:rPr lang="it-IT" sz="18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Appcelerator</a:t>
            </a:r>
            <a:r>
              <a:rPr lang="it-IT" sz="1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a risolto questo problema con l’aggiunta di alcuni moduli che permettono di sviluppare il modulo all’interno del codice dell’App.</a:t>
            </a:r>
            <a:endParaRPr lang="it-IT" sz="22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Visualizzazione di un Documento -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Android</a:t>
            </a:r>
            <a:endParaRPr lang="it-IT" dirty="0"/>
          </a:p>
        </p:txBody>
      </p:sp>
      <p:pic>
        <p:nvPicPr>
          <p:cNvPr id="4" name="Immagine 3" descr="pd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484784"/>
            <a:ext cx="3384376" cy="5076564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z="1600" smtClean="0">
                <a:latin typeface="Times New Roman" pitchFamily="18" charset="0"/>
                <a:cs typeface="Times New Roman" pitchFamily="18" charset="0"/>
              </a:rPr>
              <a:pPr algn="r"/>
              <a:t>15</a:t>
            </a:fld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/17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Anche se la mia applicazione ha risposto a tutti i requisiti richiesti può essere ulteriormente migliorata aggiungendo:</a:t>
            </a:r>
          </a:p>
          <a:p>
            <a:pPr lvl="0">
              <a:spcAft>
                <a:spcPts val="1200"/>
              </a:spcAft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Gestire i documenti di più utenti che utilizzano lo stesso dispositivo</a:t>
            </a:r>
          </a:p>
          <a:p>
            <a:pPr lvl="0">
              <a:spcAft>
                <a:spcPts val="1200"/>
              </a:spcAft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Implementare una gestione documentale più avanzata permettendo la cancellazione di singoli elementi scelti dall’utente</a:t>
            </a:r>
          </a:p>
          <a:p>
            <a:pPr lvl="0">
              <a:spcAft>
                <a:spcPts val="1200"/>
              </a:spcAft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Gestire, oltre che i documenti, anche gli archivi</a:t>
            </a:r>
          </a:p>
          <a:p>
            <a:pPr lvl="0">
              <a:spcAft>
                <a:spcPts val="1200"/>
              </a:spcAft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Creare un modulo che permette di caricare i documenti sul Server</a:t>
            </a:r>
          </a:p>
          <a:p>
            <a:pPr lvl="0">
              <a:spcAft>
                <a:spcPts val="1200"/>
              </a:spcAft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Scaricare le informazioni sui nuovi documenti in modalità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push</a:t>
            </a:r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Implementare l’applicativo Web Share Mobile anche per dispositivi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Blackberry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Sviluppi Futuri</a:t>
            </a:r>
            <a:endParaRPr lang="it-IT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z="1600" smtClean="0">
                <a:latin typeface="Times New Roman" pitchFamily="18" charset="0"/>
                <a:cs typeface="Times New Roman" pitchFamily="18" charset="0"/>
              </a:rPr>
              <a:pPr algn="r"/>
              <a:t>16</a:t>
            </a:fld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/17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idx="1"/>
          </p:nvPr>
        </p:nvSpPr>
        <p:spPr>
          <a:xfrm>
            <a:off x="395536" y="1628800"/>
            <a:ext cx="8229600" cy="1224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Al termine del periodo di lavoro l’applicativo è scaricabile da:</a:t>
            </a:r>
          </a:p>
          <a:p>
            <a:pPr marL="806450" indent="-263525"/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Apple </a:t>
            </a:r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Store</a:t>
            </a:r>
            <a:endParaRPr lang="it-IT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806450" indent="-263525"/>
            <a:r>
              <a:rPr lang="it-IT" sz="2400" b="1" i="1" dirty="0" err="1" smtClean="0">
                <a:latin typeface="Times New Roman" pitchFamily="18" charset="0"/>
                <a:cs typeface="Times New Roman" pitchFamily="18" charset="0"/>
              </a:rPr>
              <a:t>Android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Market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Conclusioni</a:t>
            </a:r>
            <a:endParaRPr lang="it-IT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egnaposto testo 1"/>
          <p:cNvSpPr txBox="1">
            <a:spLocks/>
          </p:cNvSpPr>
          <p:nvPr/>
        </p:nvSpPr>
        <p:spPr>
          <a:xfrm>
            <a:off x="251520" y="3068960"/>
            <a:ext cx="6192688" cy="57606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6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Valutazioni su </a:t>
            </a:r>
            <a:r>
              <a:rPr lang="it-IT" sz="2600" b="1" kern="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Appcelerator</a:t>
            </a:r>
            <a:r>
              <a:rPr lang="it-IT" sz="26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600" b="1" kern="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Titanium</a:t>
            </a:r>
            <a:r>
              <a:rPr kumimoji="0" lang="it-IT" sz="2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Segnaposto testo 1"/>
          <p:cNvSpPr txBox="1">
            <a:spLocks/>
          </p:cNvSpPr>
          <p:nvPr/>
        </p:nvSpPr>
        <p:spPr>
          <a:xfrm>
            <a:off x="683568" y="4077072"/>
            <a:ext cx="7848872" cy="21602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Sviluppo in parallelo su</a:t>
            </a:r>
            <a:r>
              <a:rPr kumimoji="0" lang="it-IT" sz="22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più piattaforme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lang="it-IT" sz="22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Prodotto in rapida crescita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lang="it-IT" sz="22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Ottimo supporto alla programmazione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t-IT" sz="22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Da pochi mesi è possibile sviluppare anche per </a:t>
            </a:r>
            <a:r>
              <a:rPr lang="it-IT" sz="2200" kern="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Blackberry</a:t>
            </a:r>
            <a:endParaRPr lang="it-IT" sz="2200" kern="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2800" kern="0" dirty="0" smtClean="0">
              <a:solidFill>
                <a:sysClr val="windowText" lastClr="000000"/>
              </a:solidFill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it-IT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z="1600" smtClean="0">
                <a:latin typeface="Times New Roman" pitchFamily="18" charset="0"/>
                <a:cs typeface="Times New Roman" pitchFamily="18" charset="0"/>
              </a:rPr>
              <a:pPr algn="r"/>
              <a:t>17</a:t>
            </a:fld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/17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Segnaposto testo 1"/>
          <p:cNvSpPr txBox="1">
            <a:spLocks/>
          </p:cNvSpPr>
          <p:nvPr/>
        </p:nvSpPr>
        <p:spPr>
          <a:xfrm>
            <a:off x="251520" y="3645024"/>
            <a:ext cx="8424936" cy="57606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200" kern="0" noProof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Ritengo che il </a:t>
            </a:r>
            <a:r>
              <a:rPr lang="it-IT" sz="2200" kern="0" noProof="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Framework</a:t>
            </a:r>
            <a:r>
              <a:rPr lang="it-IT" sz="2200" kern="0" noProof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sia un ottimo prodotto per i seguenti motivi:</a:t>
            </a:r>
            <a:endParaRPr kumimoji="0" lang="it-IT" sz="22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Presenza di due Web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Application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808038">
              <a:spcAft>
                <a:spcPts val="1200"/>
              </a:spcAft>
            </a:pPr>
            <a:r>
              <a:rPr lang="it-IT" sz="2400" u="sng" dirty="0" smtClean="0">
                <a:latin typeface="Times New Roman" pitchFamily="18" charset="0"/>
                <a:cs typeface="Times New Roman" pitchFamily="18" charset="0"/>
              </a:rPr>
              <a:t>Web Share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distribuzione e catalogazione di documenti</a:t>
            </a:r>
          </a:p>
          <a:p>
            <a:pPr marL="808038"/>
            <a:r>
              <a:rPr lang="it-IT" sz="2400" u="sng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PUMA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 gestione utenti</a:t>
            </a:r>
          </a:p>
          <a:p>
            <a:pPr marL="808038">
              <a:buNone/>
            </a:pPr>
            <a:r>
              <a:rPr lang="it-IT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               gestione autenticazione</a:t>
            </a:r>
          </a:p>
          <a:p>
            <a:pPr marL="808038">
              <a:buNone/>
            </a:pPr>
            <a:r>
              <a:rPr lang="it-IT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               gestione autorizzazioni utente</a:t>
            </a:r>
          </a:p>
          <a:p>
            <a:pPr marL="808038">
              <a:buNone/>
            </a:pPr>
            <a:endParaRPr lang="it-IT" sz="24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808038">
              <a:buNone/>
            </a:pPr>
            <a:endParaRPr lang="it-IT" sz="8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0" indent="0">
              <a:buNone/>
            </a:pPr>
            <a:r>
              <a:rPr lang="it-IT" b="1" dirty="0" smtClean="0">
                <a:solidFill>
                  <a:schemeClr val="tx1"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Obiettivo</a:t>
            </a:r>
          </a:p>
          <a:p>
            <a:pPr marL="0" indent="0">
              <a:buNone/>
            </a:pPr>
            <a:r>
              <a:rPr lang="it-IT" sz="2200" dirty="0" smtClean="0">
                <a:solidFill>
                  <a:schemeClr val="tx1"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Creazione dell’APP di Web Share per dispositivi </a:t>
            </a:r>
            <a:r>
              <a:rPr lang="it-IT" sz="2200" b="1" dirty="0" smtClean="0">
                <a:solidFill>
                  <a:schemeClr val="tx1"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Apple</a:t>
            </a:r>
            <a:r>
              <a:rPr lang="it-IT" sz="2200" dirty="0" smtClean="0">
                <a:solidFill>
                  <a:schemeClr val="tx1"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e </a:t>
            </a:r>
            <a:r>
              <a:rPr lang="it-IT" sz="2200" b="1" dirty="0" err="1" smtClean="0">
                <a:solidFill>
                  <a:schemeClr val="tx1"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Android</a:t>
            </a:r>
            <a:r>
              <a:rPr lang="it-IT" sz="2200" b="1" dirty="0" smtClean="0">
                <a:solidFill>
                  <a:schemeClr val="tx1"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</a:p>
          <a:p>
            <a:pPr marL="806450" indent="-357188">
              <a:spcAft>
                <a:spcPts val="1200"/>
              </a:spcAft>
            </a:pPr>
            <a:r>
              <a:rPr lang="it-IT" sz="2200" dirty="0" smtClean="0">
                <a:solidFill>
                  <a:schemeClr val="tx1"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Download dei documenti </a:t>
            </a:r>
          </a:p>
          <a:p>
            <a:pPr marL="806450" indent="-357188">
              <a:spcAft>
                <a:spcPts val="1200"/>
              </a:spcAft>
            </a:pPr>
            <a:r>
              <a:rPr lang="it-IT" sz="2200" dirty="0" smtClean="0">
                <a:solidFill>
                  <a:schemeClr val="tx1"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Visualizzazione dei documenti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Situazione Iniziale</a:t>
            </a:r>
            <a:endParaRPr lang="it-IT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z="1600" smtClean="0">
                <a:latin typeface="Times New Roman" pitchFamily="18" charset="0"/>
                <a:cs typeface="Times New Roman" pitchFamily="18" charset="0"/>
              </a:rPr>
              <a:pPr algn="r"/>
              <a:t>2</a:t>
            </a:fld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/17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idx="1"/>
          </p:nvPr>
        </p:nvSpPr>
        <p:spPr>
          <a:xfrm>
            <a:off x="611560" y="4653136"/>
            <a:ext cx="8363272" cy="1872208"/>
          </a:xfrm>
        </p:spPr>
        <p:txBody>
          <a:bodyPr>
            <a:normAutofit/>
          </a:bodyPr>
          <a:lstStyle/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Comunicazione tra utente e dispositivo limitata</a:t>
            </a:r>
          </a:p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Potenzialità HW ridotte rispetto i PC</a:t>
            </a:r>
          </a:p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Grande eterogeneità hardware e software fra i vai dispositivi mobili 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I Dispositivi Mobili</a:t>
            </a:r>
            <a:endParaRPr lang="it-IT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Immagine 4" descr="Melablog_sencha_touch_iphoneipa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412776"/>
            <a:ext cx="5919813" cy="3101335"/>
          </a:xfrm>
          <a:prstGeom prst="rect">
            <a:avLst/>
          </a:prstGeom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z="1600" smtClean="0">
                <a:latin typeface="Times New Roman" pitchFamily="18" charset="0"/>
                <a:cs typeface="Times New Roman" pitchFamily="18" charset="0"/>
              </a:rPr>
              <a:pPr algn="r"/>
              <a:t>3</a:t>
            </a:fld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/17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748679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it-IT" sz="2000" dirty="0" err="1" smtClean="0">
                <a:latin typeface="Times New Roman" pitchFamily="18" charset="0"/>
                <a:cs typeface="Times New Roman" pitchFamily="18" charset="0"/>
              </a:rPr>
              <a:t>Framework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permette di creare applicazioni native sia per dispositivi mobili che per applicazioni desktop, partendo da un codice comune scritto in Java Script.</a:t>
            </a:r>
          </a:p>
          <a:p>
            <a:pPr marL="0" indent="0" algn="l">
              <a:buNone/>
            </a:pPr>
            <a:endParaRPr lang="it-IT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Appcelerator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Titanium</a:t>
            </a:r>
            <a:endParaRPr lang="it-IT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Immagine 5" descr="mobi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99595" y="3068960"/>
            <a:ext cx="2752725" cy="3409950"/>
          </a:xfrm>
          <a:prstGeom prst="rect">
            <a:avLst/>
          </a:prstGeom>
          <a:ln>
            <a:noFill/>
          </a:ln>
        </p:spPr>
      </p:pic>
      <p:sp>
        <p:nvSpPr>
          <p:cNvPr id="7" name="CasellaDiTesto 6"/>
          <p:cNvSpPr txBox="1"/>
          <p:nvPr/>
        </p:nvSpPr>
        <p:spPr>
          <a:xfrm>
            <a:off x="1459235" y="2492896"/>
            <a:ext cx="2916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La struttura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App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è composta da 4 parti:</a:t>
            </a:r>
          </a:p>
          <a:p>
            <a:endParaRPr lang="it-IT" dirty="0"/>
          </a:p>
        </p:txBody>
      </p:sp>
      <p:sp>
        <p:nvSpPr>
          <p:cNvPr id="8" name="Parentesi graffa aperta 7"/>
          <p:cNvSpPr/>
          <p:nvPr/>
        </p:nvSpPr>
        <p:spPr>
          <a:xfrm>
            <a:off x="4123531" y="3068960"/>
            <a:ext cx="504056" cy="208823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" name="Connettore 2 9"/>
          <p:cNvCxnSpPr/>
          <p:nvPr/>
        </p:nvCxnSpPr>
        <p:spPr>
          <a:xfrm flipH="1">
            <a:off x="3187427" y="5373216"/>
            <a:ext cx="158417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 flipH="1">
            <a:off x="3187427" y="5589240"/>
            <a:ext cx="158417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arentesi graffa aperta 14"/>
          <p:cNvSpPr/>
          <p:nvPr/>
        </p:nvSpPr>
        <p:spPr>
          <a:xfrm>
            <a:off x="4267547" y="5661248"/>
            <a:ext cx="360040" cy="72008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1387227" y="392376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Codice html/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css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/javascript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1459235" y="514790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API di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Titainium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2403723" y="5373216"/>
            <a:ext cx="855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Bridge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3259435" y="580526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Packager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z="1600" smtClean="0">
                <a:latin typeface="Times New Roman" pitchFamily="18" charset="0"/>
                <a:cs typeface="Times New Roman" pitchFamily="18" charset="0"/>
              </a:rPr>
              <a:pPr algn="r"/>
              <a:t>4</a:t>
            </a:fld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/17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8" grpId="1" animBg="1"/>
      <p:bldP spid="15" grpId="0" animBg="1"/>
      <p:bldP spid="16" grpId="0"/>
      <p:bldP spid="16" grpId="1"/>
      <p:bldP spid="17" grpId="0"/>
      <p:bldP spid="17" grpId="1"/>
      <p:bldP spid="18" grpId="0"/>
      <p:bldP spid="18" grpId="1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60466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In particolare, il bridge e il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packager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, sfruttano tre funzionalità principali:</a:t>
            </a:r>
          </a:p>
          <a:p>
            <a:pPr marL="0" indent="0">
              <a:buNone/>
            </a:pPr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Bridge -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Packager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936104" y="2348881"/>
            <a:ext cx="8172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/>
            <a:r>
              <a:rPr lang="it-IT" sz="2200" dirty="0" smtClean="0">
                <a:latin typeface="Times New Roman" pitchFamily="18" charset="0"/>
                <a:cs typeface="Times New Roman" pitchFamily="18" charset="0"/>
              </a:rPr>
              <a:t>1.   </a:t>
            </a:r>
            <a:r>
              <a:rPr lang="it-IT" sz="2200" dirty="0" err="1" smtClean="0">
                <a:latin typeface="Times New Roman" pitchFamily="18" charset="0"/>
                <a:cs typeface="Times New Roman" pitchFamily="18" charset="0"/>
              </a:rPr>
              <a:t>Pre-compiler</a:t>
            </a:r>
            <a:r>
              <a:rPr lang="it-IT" sz="2200" dirty="0" smtClean="0">
                <a:latin typeface="Times New Roman" pitchFamily="18" charset="0"/>
                <a:cs typeface="Times New Roman" pitchFamily="18" charset="0"/>
              </a:rPr>
              <a:t>: il suo ruolo è quello di prendere il codice </a:t>
            </a:r>
            <a:r>
              <a:rPr lang="it-IT" sz="2200" dirty="0" err="1" smtClean="0">
                <a:latin typeface="Times New Roman" pitchFamily="18" charset="0"/>
                <a:cs typeface="Times New Roman" pitchFamily="18" charset="0"/>
              </a:rPr>
              <a:t>JavaScript</a:t>
            </a:r>
            <a:r>
              <a:rPr lang="it-IT" sz="2200" dirty="0" smtClean="0">
                <a:latin typeface="Times New Roman" pitchFamily="18" charset="0"/>
                <a:cs typeface="Times New Roman" pitchFamily="18" charset="0"/>
              </a:rPr>
              <a:t> dell'applicazione e ottimizzarlo e di creare una gerarchia di dipendenza di tutte le API di </a:t>
            </a:r>
            <a:r>
              <a:rPr lang="it-IT" sz="2200" dirty="0" err="1" smtClean="0">
                <a:latin typeface="Times New Roman" pitchFamily="18" charset="0"/>
                <a:cs typeface="Times New Roman" pitchFamily="18" charset="0"/>
              </a:rPr>
              <a:t>Titanium</a:t>
            </a:r>
            <a:r>
              <a:rPr lang="it-IT" sz="2200" dirty="0" smtClean="0">
                <a:latin typeface="Times New Roman" pitchFamily="18" charset="0"/>
                <a:cs typeface="Times New Roman" pitchFamily="18" charset="0"/>
              </a:rPr>
              <a:t> utilizzate dall'applicazione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971600" y="3955703"/>
            <a:ext cx="817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/>
            <a:r>
              <a:rPr lang="it-IT" sz="2200" dirty="0" smtClean="0">
                <a:latin typeface="Times New Roman" pitchFamily="18" charset="0"/>
                <a:cs typeface="Times New Roman" pitchFamily="18" charset="0"/>
              </a:rPr>
              <a:t>2.   </a:t>
            </a:r>
            <a:r>
              <a:rPr lang="it-IT" sz="2200" dirty="0" err="1" smtClean="0">
                <a:latin typeface="Times New Roman" pitchFamily="18" charset="0"/>
                <a:cs typeface="Times New Roman" pitchFamily="18" charset="0"/>
              </a:rPr>
              <a:t>Front-end</a:t>
            </a:r>
            <a:r>
              <a:rPr lang="it-IT" sz="2200" dirty="0" smtClean="0">
                <a:latin typeface="Times New Roman" pitchFamily="18" charset="0"/>
                <a:cs typeface="Times New Roman" pitchFamily="18" charset="0"/>
              </a:rPr>
              <a:t> compiler: Il suo compito è quello di generare il codice specifico per la piattaforma nativa,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971599" y="5313402"/>
            <a:ext cx="81724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lvl="0" indent="-357188"/>
            <a:r>
              <a:rPr lang="it-IT" sz="2200" dirty="0" smtClean="0">
                <a:latin typeface="Times New Roman" pitchFamily="18" charset="0"/>
                <a:cs typeface="Times New Roman" pitchFamily="18" charset="0"/>
              </a:rPr>
              <a:t>3.   </a:t>
            </a:r>
            <a:r>
              <a:rPr lang="it-IT" sz="2200" dirty="0" err="1" smtClean="0">
                <a:latin typeface="Times New Roman" pitchFamily="18" charset="0"/>
                <a:cs typeface="Times New Roman" pitchFamily="18" charset="0"/>
              </a:rPr>
              <a:t>Platform</a:t>
            </a:r>
            <a:r>
              <a:rPr lang="it-IT" sz="2200" dirty="0" smtClean="0">
                <a:latin typeface="Times New Roman" pitchFamily="18" charset="0"/>
                <a:cs typeface="Times New Roman" pitchFamily="18" charset="0"/>
              </a:rPr>
              <a:t> compiler &amp; </a:t>
            </a:r>
            <a:r>
              <a:rPr lang="it-IT" sz="2200" dirty="0" err="1" smtClean="0">
                <a:latin typeface="Times New Roman" pitchFamily="18" charset="0"/>
                <a:cs typeface="Times New Roman" pitchFamily="18" charset="0"/>
              </a:rPr>
              <a:t>packager</a:t>
            </a:r>
            <a:r>
              <a:rPr lang="it-IT" sz="2200" dirty="0" smtClean="0">
                <a:latin typeface="Times New Roman" pitchFamily="18" charset="0"/>
                <a:cs typeface="Times New Roman" pitchFamily="18" charset="0"/>
              </a:rPr>
              <a:t>: Funzionalità che crea il pacchetto da somministrare ai enti di giudizio gestiti da Apple e Google. 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z="1600" smtClean="0">
                <a:latin typeface="Times New Roman" pitchFamily="18" charset="0"/>
                <a:cs typeface="Times New Roman" pitchFamily="18" charset="0"/>
              </a:rPr>
              <a:pPr algn="r"/>
              <a:t>5</a:t>
            </a:fld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/17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idx="1"/>
          </p:nvPr>
        </p:nvSpPr>
        <p:spPr>
          <a:xfrm>
            <a:off x="251520" y="1600200"/>
            <a:ext cx="3960440" cy="49971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2600" i="1" u="sng" dirty="0" smtClean="0">
                <a:latin typeface="Times New Roman" pitchFamily="18" charset="0"/>
                <a:cs typeface="Times New Roman" pitchFamily="18" charset="0"/>
              </a:rPr>
              <a:t>Client:</a:t>
            </a:r>
          </a:p>
          <a:p>
            <a:pPr>
              <a:spcAft>
                <a:spcPts val="1200"/>
              </a:spcAft>
            </a:pPr>
            <a:r>
              <a:rPr lang="it-IT" sz="2200" dirty="0" smtClean="0">
                <a:latin typeface="Times New Roman" pitchFamily="18" charset="0"/>
                <a:cs typeface="Times New Roman" pitchFamily="18" charset="0"/>
              </a:rPr>
              <a:t>Scaricare le informazioni dei documenti più recenti</a:t>
            </a:r>
          </a:p>
          <a:p>
            <a:pPr>
              <a:spcAft>
                <a:spcPts val="1200"/>
              </a:spcAft>
            </a:pPr>
            <a:r>
              <a:rPr lang="it-IT" sz="2200" dirty="0" smtClean="0">
                <a:latin typeface="Times New Roman" pitchFamily="18" charset="0"/>
                <a:cs typeface="Times New Roman" pitchFamily="18" charset="0"/>
              </a:rPr>
              <a:t>Scaricare e visualizzare i documenti di interesse</a:t>
            </a:r>
          </a:p>
          <a:p>
            <a:pPr>
              <a:spcAft>
                <a:spcPts val="1200"/>
              </a:spcAft>
            </a:pPr>
            <a:r>
              <a:rPr lang="it-IT" sz="2200" dirty="0" smtClean="0">
                <a:latin typeface="Times New Roman" pitchFamily="18" charset="0"/>
                <a:cs typeface="Times New Roman" pitchFamily="18" charset="0"/>
              </a:rPr>
              <a:t>Inviare i documenti come allegati di una </a:t>
            </a:r>
            <a:r>
              <a:rPr lang="it-IT" sz="2200" dirty="0" err="1" smtClean="0">
                <a:latin typeface="Times New Roman" pitchFamily="18" charset="0"/>
                <a:cs typeface="Times New Roman" pitchFamily="18" charset="0"/>
              </a:rPr>
              <a:t>email</a:t>
            </a:r>
            <a:endParaRPr lang="it-IT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</a:pPr>
            <a:r>
              <a:rPr lang="it-IT" sz="2200" dirty="0" smtClean="0">
                <a:latin typeface="Times New Roman" pitchFamily="18" charset="0"/>
                <a:cs typeface="Times New Roman" pitchFamily="18" charset="0"/>
              </a:rPr>
              <a:t>Creare una pagina delle preferenze esterna all’</a:t>
            </a:r>
            <a:r>
              <a:rPr lang="it-IT" sz="2200" dirty="0" err="1" smtClean="0">
                <a:latin typeface="Times New Roman" pitchFamily="18" charset="0"/>
                <a:cs typeface="Times New Roman" pitchFamily="18" charset="0"/>
              </a:rPr>
              <a:t>App</a:t>
            </a:r>
            <a:endParaRPr lang="it-IT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</a:pPr>
            <a:r>
              <a:rPr lang="it-IT" sz="2200" dirty="0" smtClean="0">
                <a:latin typeface="Times New Roman" pitchFamily="18" charset="0"/>
                <a:cs typeface="Times New Roman" pitchFamily="18" charset="0"/>
              </a:rPr>
              <a:t>Cancellazione automatica delle informazioni e dei rispettivi file (se esistono)</a:t>
            </a:r>
            <a:endParaRPr lang="it-IT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    Web Share Mobile</a:t>
            </a:r>
            <a:endParaRPr lang="it-IT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magine 3" descr="iconaws5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916" y="116632"/>
            <a:ext cx="1235716" cy="1235716"/>
          </a:xfrm>
          <a:prstGeom prst="rect">
            <a:avLst/>
          </a:prstGeom>
        </p:spPr>
      </p:pic>
      <p:sp>
        <p:nvSpPr>
          <p:cNvPr id="5" name="Segnaposto testo 1"/>
          <p:cNvSpPr txBox="1">
            <a:spLocks/>
          </p:cNvSpPr>
          <p:nvPr/>
        </p:nvSpPr>
        <p:spPr>
          <a:xfrm>
            <a:off x="4849688" y="1556792"/>
            <a:ext cx="4042792" cy="4997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600" b="0" i="1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Server:</a:t>
            </a:r>
          </a:p>
          <a:p>
            <a:pPr marL="342900" indent="-342900">
              <a:spcAft>
                <a:spcPts val="1200"/>
              </a:spcAft>
              <a:buChar char="•"/>
            </a:pPr>
            <a:r>
              <a:rPr lang="it-IT" sz="2200" dirty="0" smtClean="0">
                <a:latin typeface="Times New Roman" pitchFamily="18" charset="0"/>
                <a:cs typeface="Times New Roman" pitchFamily="18" charset="0"/>
              </a:rPr>
              <a:t>Filtro che gestisce l’autenticazione dell’utente</a:t>
            </a:r>
          </a:p>
          <a:p>
            <a:pPr marL="342900" indent="-342900">
              <a:spcAft>
                <a:spcPts val="1200"/>
              </a:spcAft>
              <a:buChar char="•"/>
            </a:pPr>
            <a:r>
              <a:rPr lang="it-IT" sz="2200" dirty="0" smtClean="0">
                <a:latin typeface="Times New Roman" pitchFamily="18" charset="0"/>
                <a:cs typeface="Times New Roman" pitchFamily="18" charset="0"/>
              </a:rPr>
              <a:t>Creazione e invio di un oggetto JSON, che contiene le informazioni dei documenti </a:t>
            </a:r>
          </a:p>
          <a:p>
            <a:pPr marL="342900" indent="-342900">
              <a:spcAft>
                <a:spcPts val="1200"/>
              </a:spcAft>
              <a:buChar char="•"/>
            </a:pPr>
            <a:r>
              <a:rPr lang="it-IT" sz="2200" dirty="0" smtClean="0">
                <a:latin typeface="Times New Roman" pitchFamily="18" charset="0"/>
                <a:cs typeface="Times New Roman" pitchFamily="18" charset="0"/>
              </a:rPr>
              <a:t>Invio del file richiesto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600" b="0" i="1" u="sng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600" b="0" i="1" u="sng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Connettore 1 6"/>
          <p:cNvCxnSpPr/>
          <p:nvPr/>
        </p:nvCxnSpPr>
        <p:spPr>
          <a:xfrm>
            <a:off x="4427984" y="1484784"/>
            <a:ext cx="0" cy="511256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z="1600" smtClean="0">
                <a:latin typeface="Times New Roman" pitchFamily="18" charset="0"/>
                <a:cs typeface="Times New Roman" pitchFamily="18" charset="0"/>
              </a:rPr>
              <a:pPr algn="r"/>
              <a:t>6</a:t>
            </a:fld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/17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Funzionamento dell’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App</a:t>
            </a:r>
            <a:endParaRPr lang="it-IT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magine 3" descr="1319190923_mobile_devic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1628800"/>
            <a:ext cx="1152128" cy="1152128"/>
          </a:xfrm>
          <a:prstGeom prst="rect">
            <a:avLst/>
          </a:prstGeom>
        </p:spPr>
      </p:pic>
      <p:pic>
        <p:nvPicPr>
          <p:cNvPr id="5" name="Immagine 4" descr="1319191153_dedicated_serv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1412776"/>
            <a:ext cx="1400944" cy="1400944"/>
          </a:xfrm>
          <a:prstGeom prst="rect">
            <a:avLst/>
          </a:prstGeom>
        </p:spPr>
      </p:pic>
      <p:cxnSp>
        <p:nvCxnSpPr>
          <p:cNvPr id="7" name="Connettore 1 6"/>
          <p:cNvCxnSpPr/>
          <p:nvPr/>
        </p:nvCxnSpPr>
        <p:spPr>
          <a:xfrm>
            <a:off x="2195736" y="2852936"/>
            <a:ext cx="0" cy="35283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6660232" y="2852936"/>
            <a:ext cx="0" cy="35283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>
            <a:off x="2267744" y="2996952"/>
            <a:ext cx="4392488" cy="720080"/>
          </a:xfrm>
          <a:prstGeom prst="straightConnector1">
            <a:avLst/>
          </a:prstGeom>
          <a:ln w="25400" cap="rnd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 flipH="1">
            <a:off x="2267744" y="3933056"/>
            <a:ext cx="4320480" cy="432048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>
            <a:off x="2267744" y="5013176"/>
            <a:ext cx="4392488" cy="720080"/>
          </a:xfrm>
          <a:prstGeom prst="straightConnector1">
            <a:avLst/>
          </a:prstGeom>
          <a:ln w="25400" cap="rnd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 flipH="1">
            <a:off x="2267744" y="5949280"/>
            <a:ext cx="4320480" cy="432048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 rot="529498">
            <a:off x="3186387" y="2956893"/>
            <a:ext cx="2307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Richiesta informazioni</a:t>
            </a:r>
            <a:endParaRPr lang="it-IT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 rot="529498">
            <a:off x="3138628" y="4982954"/>
            <a:ext cx="2178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Richiesta Documento</a:t>
            </a:r>
            <a:endParaRPr lang="it-IT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 rot="21299324">
            <a:off x="3503496" y="3788862"/>
            <a:ext cx="16594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rgbClr val="BC8F00"/>
                </a:solidFill>
                <a:latin typeface="Times New Roman" pitchFamily="18" charset="0"/>
                <a:cs typeface="Times New Roman" pitchFamily="18" charset="0"/>
              </a:rPr>
              <a:t>OK – Invio JSON</a:t>
            </a:r>
            <a:endParaRPr lang="it-IT" sz="1600" dirty="0">
              <a:solidFill>
                <a:srgbClr val="BC8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 rot="21265326">
            <a:off x="3244458" y="4186522"/>
            <a:ext cx="22685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KO – Invio </a:t>
            </a:r>
            <a:r>
              <a:rPr lang="it-IT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msg</a:t>
            </a:r>
            <a:r>
              <a:rPr lang="it-IT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di errore</a:t>
            </a:r>
            <a:endParaRPr lang="it-IT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 rot="21265326">
            <a:off x="3286939" y="6149348"/>
            <a:ext cx="22685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KO – Invio </a:t>
            </a:r>
            <a:r>
              <a:rPr lang="it-IT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msg</a:t>
            </a:r>
            <a:r>
              <a:rPr lang="it-IT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di errore</a:t>
            </a:r>
            <a:endParaRPr lang="it-IT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CasellaDiTesto 26"/>
          <p:cNvSpPr txBox="1"/>
          <p:nvPr/>
        </p:nvSpPr>
        <p:spPr>
          <a:xfrm rot="21299324">
            <a:off x="3236569" y="5805086"/>
            <a:ext cx="21403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rgbClr val="BC8F00"/>
                </a:solidFill>
                <a:latin typeface="Times New Roman" pitchFamily="18" charset="0"/>
                <a:cs typeface="Times New Roman" pitchFamily="18" charset="0"/>
              </a:rPr>
              <a:t>OK – Invio </a:t>
            </a:r>
            <a:r>
              <a:rPr lang="it-IT" sz="1600" dirty="0" err="1" smtClean="0">
                <a:solidFill>
                  <a:srgbClr val="BC8F00"/>
                </a:solidFill>
                <a:latin typeface="Times New Roman" pitchFamily="18" charset="0"/>
                <a:cs typeface="Times New Roman" pitchFamily="18" charset="0"/>
              </a:rPr>
              <a:t>Dodumento</a:t>
            </a:r>
            <a:endParaRPr lang="it-IT" sz="1600" dirty="0">
              <a:solidFill>
                <a:srgbClr val="BC8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619672" y="4365104"/>
            <a:ext cx="569387" cy="65017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it-IT" sz="2500" b="1" dirty="0" smtClean="0"/>
              <a:t>......</a:t>
            </a:r>
            <a:endParaRPr lang="it-IT" sz="2500" b="1" dirty="0"/>
          </a:p>
        </p:txBody>
      </p:sp>
      <p:sp>
        <p:nvSpPr>
          <p:cNvPr id="19" name="Segnaposto numero diapositiva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z="1600" smtClean="0">
                <a:latin typeface="Times New Roman" pitchFamily="18" charset="0"/>
                <a:cs typeface="Times New Roman" pitchFamily="18" charset="0"/>
              </a:rPr>
              <a:pPr algn="r"/>
              <a:t>7</a:t>
            </a:fld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/17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Struttura dell’APP – Finestra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Archive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List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magine 3" descr="screen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988840"/>
            <a:ext cx="2643306" cy="3964960"/>
          </a:xfrm>
          <a:prstGeom prst="rect">
            <a:avLst/>
          </a:prstGeom>
        </p:spPr>
      </p:pic>
      <p:pic>
        <p:nvPicPr>
          <p:cNvPr id="5" name="Immagine 4" descr="screen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1988840"/>
            <a:ext cx="2376264" cy="396044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187624" y="1484784"/>
            <a:ext cx="66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i="1" dirty="0" err="1" smtClean="0">
                <a:latin typeface="Times New Roman" pitchFamily="18" charset="0"/>
                <a:cs typeface="Times New Roman" pitchFamily="18" charset="0"/>
              </a:rPr>
              <a:t>iOS</a:t>
            </a:r>
            <a:endParaRPr lang="it-IT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707904" y="1484784"/>
            <a:ext cx="1181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i="1" dirty="0" err="1" smtClean="0">
                <a:latin typeface="Times New Roman" pitchFamily="18" charset="0"/>
                <a:cs typeface="Times New Roman" pitchFamily="18" charset="0"/>
              </a:rPr>
              <a:t>Android</a:t>
            </a:r>
            <a:endParaRPr lang="it-IT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508104" y="2816929"/>
            <a:ext cx="345638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5738" indent="-185738">
              <a:spcAft>
                <a:spcPts val="1200"/>
              </a:spcAft>
              <a:buFont typeface="Arial" pitchFamily="34" charset="0"/>
              <a:buChar char="•"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Visualizza la lista dei archivi alla quale appartiene almeno un documento</a:t>
            </a:r>
          </a:p>
          <a:p>
            <a:pPr marL="185738" indent="-185738">
              <a:buFont typeface="Arial" pitchFamily="34" charset="0"/>
              <a:buChar char="•"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Permette il download delle informazioni dei documenti</a:t>
            </a:r>
          </a:p>
          <a:p>
            <a:pPr marL="185738" indent="-185738">
              <a:buFont typeface="Arial" pitchFamily="34" charset="0"/>
              <a:buChar char="•"/>
            </a:pP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z="1600" smtClean="0">
                <a:latin typeface="Times New Roman" pitchFamily="18" charset="0"/>
                <a:cs typeface="Times New Roman" pitchFamily="18" charset="0"/>
              </a:rPr>
              <a:pPr algn="r"/>
              <a:t>8</a:t>
            </a:fld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/17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Struttura dell’APP – Finestra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Document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List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187624" y="1484784"/>
            <a:ext cx="66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i="1" dirty="0" err="1" smtClean="0">
                <a:latin typeface="Times New Roman" pitchFamily="18" charset="0"/>
                <a:cs typeface="Times New Roman" pitchFamily="18" charset="0"/>
              </a:rPr>
              <a:t>iOS</a:t>
            </a:r>
            <a:endParaRPr lang="it-IT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707904" y="1484784"/>
            <a:ext cx="1181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i="1" dirty="0" err="1" smtClean="0">
                <a:latin typeface="Times New Roman" pitchFamily="18" charset="0"/>
                <a:cs typeface="Times New Roman" pitchFamily="18" charset="0"/>
              </a:rPr>
              <a:t>Android</a:t>
            </a:r>
            <a:endParaRPr lang="it-IT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Immagine 7" descr="screen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1988840"/>
            <a:ext cx="2483768" cy="4139613"/>
          </a:xfrm>
          <a:prstGeom prst="rect">
            <a:avLst/>
          </a:prstGeom>
        </p:spPr>
      </p:pic>
      <p:pic>
        <p:nvPicPr>
          <p:cNvPr id="9" name="Immagine 8" descr="screen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3515" y="1988840"/>
            <a:ext cx="2736303" cy="4104456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5508104" y="2899970"/>
            <a:ext cx="345638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5738" indent="-185738">
              <a:spcAft>
                <a:spcPts val="1200"/>
              </a:spcAft>
              <a:buFont typeface="Arial" pitchFamily="34" charset="0"/>
              <a:buChar char="•"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Mostra tutti i documenti oppure tutti quelli appartenenti a un archivio</a:t>
            </a:r>
          </a:p>
          <a:p>
            <a:pPr marL="185738" indent="-185738">
              <a:buFont typeface="Arial" pitchFamily="34" charset="0"/>
              <a:buChar char="•"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Permette il download di tutti i documenti visualizzati all’interno della lista</a:t>
            </a:r>
          </a:p>
          <a:p>
            <a:pPr marL="185738" indent="-185738">
              <a:buFont typeface="Arial" pitchFamily="34" charset="0"/>
              <a:buChar char="•"/>
            </a:pP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z="1600" smtClean="0">
                <a:latin typeface="Times New Roman" pitchFamily="18" charset="0"/>
                <a:cs typeface="Times New Roman" pitchFamily="18" charset="0"/>
              </a:rPr>
              <a:pPr algn="r"/>
              <a:t>9</a:t>
            </a:fld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/17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Design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>
    <a:lnDef>
      <a:spPr>
        <a:ln w="25400">
          <a:solidFill>
            <a:schemeClr val="tx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FB888328A8731147A9E2416CA6C7A65B0400DC6FA6ECFB23F54F9F45EE586A6D0A65" ma:contentTypeVersion="29" ma:contentTypeDescription="Create a new document." ma:contentTypeScope="" ma:versionID="ea6e8c56229ba99622fa8ee664b9b522"/>
</file>

<file path=customXml/itemProps1.xml><?xml version="1.0" encoding="utf-8"?>
<ds:datastoreItem xmlns:ds="http://schemas.openxmlformats.org/officeDocument/2006/customXml" ds:itemID="{ABA21E05-2E42-4A31-BD09-9B079467A39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824B64D-DCD6-401C-B5F4-5E582A7E54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23D1222-D3B2-4AFD-A6FA-8E5FB43DFCF0}">
  <ds:schemaRefs>
    <ds:schemaRef ds:uri="http://schemas.microsoft.com/office/2006/metadata/contentType"/>
    <ds:schemaRef ds:uri="http://schemas.microsoft.com/office/2006/metadata/properties/metaAttribut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DesignTemplate</Template>
  <TotalTime>0</TotalTime>
  <Words>789</Words>
  <Application>Microsoft Office PowerPoint</Application>
  <PresentationFormat>Presentazione su schermo (4:3)</PresentationFormat>
  <Paragraphs>152</Paragraphs>
  <Slides>17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DesignTemplate</vt:lpstr>
      <vt:lpstr>UNIVERSITÀ DEGLI STUDI DI MODENA E REGGIO EMILIA Facoltà di Ingegneria “Enzo Ferrari” – Sede di Modena Corso di Laurea Specialistica in Ingegneria Informatica</vt:lpstr>
      <vt:lpstr>Situazione Iniziale</vt:lpstr>
      <vt:lpstr>I Dispositivi Mobili</vt:lpstr>
      <vt:lpstr>Appcelerator Titanium</vt:lpstr>
      <vt:lpstr>Bridge - Packager</vt:lpstr>
      <vt:lpstr>     Web Share Mobile</vt:lpstr>
      <vt:lpstr>Funzionamento dell’App</vt:lpstr>
      <vt:lpstr>Struttura dell’APP – Finestra Archive List</vt:lpstr>
      <vt:lpstr>Struttura dell’APP – Finestra Document List</vt:lpstr>
      <vt:lpstr>Struttura dell’APP – Finestra Document Detail</vt:lpstr>
      <vt:lpstr>Struttura dell’APP – Pagina delle Preferenze</vt:lpstr>
      <vt:lpstr>Componenti Grafici</vt:lpstr>
      <vt:lpstr>Problematiche nello sviluppo della GUI con Android</vt:lpstr>
      <vt:lpstr>Visualizzazione di un Documento - iOS</vt:lpstr>
      <vt:lpstr>Visualizzazione di un Documento - Android</vt:lpstr>
      <vt:lpstr>Sviluppi Futuri</vt:lpstr>
      <vt:lpstr>Conclusioni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2011-10-20T18:42:02Z</dcterms:created>
  <dcterms:modified xsi:type="dcterms:W3CDTF">2011-11-02T09:42:58Z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TC100738469990</vt:lpwstr>
  </property>
</Properties>
</file>