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289" r:id="rId3"/>
    <p:sldId id="290" r:id="rId4"/>
    <p:sldId id="307" r:id="rId5"/>
    <p:sldId id="261" r:id="rId6"/>
    <p:sldId id="264" r:id="rId7"/>
    <p:sldId id="288" r:id="rId8"/>
    <p:sldId id="287" r:id="rId9"/>
    <p:sldId id="272" r:id="rId10"/>
    <p:sldId id="301" r:id="rId11"/>
    <p:sldId id="269" r:id="rId12"/>
    <p:sldId id="308" r:id="rId13"/>
    <p:sldId id="292" r:id="rId14"/>
    <p:sldId id="304" r:id="rId15"/>
    <p:sldId id="283" r:id="rId16"/>
    <p:sldId id="306" r:id="rId17"/>
    <p:sldId id="266" r:id="rId18"/>
    <p:sldId id="305" r:id="rId19"/>
    <p:sldId id="294" r:id="rId20"/>
    <p:sldId id="295" r:id="rId21"/>
    <p:sldId id="296" r:id="rId22"/>
    <p:sldId id="271" r:id="rId23"/>
  </p:sldIdLst>
  <p:sldSz cx="9144000" cy="6858000" type="screen4x3"/>
  <p:notesSz cx="685800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3165"/>
    <a:srgbClr val="65458F"/>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068" autoAdjust="0"/>
  </p:normalViewPr>
  <p:slideViewPr>
    <p:cSldViewPr>
      <p:cViewPr>
        <p:scale>
          <a:sx n="60" d="100"/>
          <a:sy n="60" d="100"/>
        </p:scale>
        <p:origin x="-1572" y="-10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934" y="-108"/>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160A0C4C-0710-45C0-8DDE-E0283D14D21D}" type="datetimeFigureOut">
              <a:rPr lang="it-IT" smtClean="0"/>
              <a:pPr/>
              <a:t>18/04/2017</a:t>
            </a:fld>
            <a:endParaRPr lang="it-IT"/>
          </a:p>
        </p:txBody>
      </p:sp>
      <p:sp>
        <p:nvSpPr>
          <p:cNvPr id="4" name="Segnaposto piè di pagina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8E0DB428-59F3-4D4C-A8C3-26935A29F65C}"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9B9B2A1F-765A-4432-AA4C-A149B2574415}" type="datetimeFigureOut">
              <a:rPr lang="it-IT" smtClean="0"/>
              <a:pPr/>
              <a:t>18/04/2017</a:t>
            </a:fld>
            <a:endParaRPr lang="it-IT"/>
          </a:p>
        </p:txBody>
      </p:sp>
      <p:sp>
        <p:nvSpPr>
          <p:cNvPr id="4" name="Segnaposto immagine diapositiva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76A0149-7488-46E1-8D57-55A4B1EF658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t>Salve a tutti sono</a:t>
            </a:r>
            <a:r>
              <a:rPr lang="it-IT" sz="2000" baseline="0" dirty="0" smtClean="0"/>
              <a:t> …</a:t>
            </a:r>
            <a:endParaRPr lang="it-IT" sz="2000" dirty="0" smtClean="0"/>
          </a:p>
          <a:p>
            <a:r>
              <a:rPr lang="it-IT" sz="2000" dirty="0" smtClean="0"/>
              <a:t>Vi presento la mia tesi di laurea intitolata </a:t>
            </a:r>
            <a:r>
              <a:rPr lang="it-IT" sz="2000" b="1" dirty="0" smtClean="0"/>
              <a:t>Progetto e Sviluppo di un sistema gestionale per la migrazione dei </a:t>
            </a:r>
            <a:r>
              <a:rPr lang="it-IT" sz="2000" b="1" dirty="0" smtClean="0"/>
              <a:t>documenti</a:t>
            </a:r>
            <a:endParaRPr lang="it-IT" sz="2000" b="1" dirty="0" smtClean="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20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t>Per il processo</a:t>
            </a:r>
            <a:r>
              <a:rPr lang="it-IT" sz="2000" baseline="0" dirty="0" smtClean="0"/>
              <a:t> dell’inserimento nel db si chiede per prima di individuare i file.</a:t>
            </a:r>
          </a:p>
          <a:p>
            <a:endParaRPr lang="it-IT" sz="2000" b="0" kern="1200" dirty="0" smtClean="0">
              <a:solidFill>
                <a:schemeClr val="tx1"/>
              </a:solidFill>
              <a:latin typeface="+mn-lt"/>
              <a:ea typeface="+mn-ea"/>
              <a:cs typeface="+mn-cs"/>
            </a:endParaRPr>
          </a:p>
          <a:p>
            <a:r>
              <a:rPr lang="it-IT" sz="2000" b="0" kern="1200" dirty="0" smtClean="0">
                <a:solidFill>
                  <a:schemeClr val="tx1"/>
                </a:solidFill>
                <a:latin typeface="+mn-lt"/>
                <a:ea typeface="+mn-ea"/>
                <a:cs typeface="+mn-cs"/>
              </a:rPr>
              <a:t>Una volta determinato il documento procediamo con l’estrazione delle sue proprietà.  </a:t>
            </a:r>
          </a:p>
          <a:p>
            <a:r>
              <a:rPr lang="it-IT" sz="2000" b="0" kern="1200" dirty="0" smtClean="0">
                <a:solidFill>
                  <a:schemeClr val="tx1"/>
                </a:solidFill>
                <a:latin typeface="+mn-lt"/>
                <a:ea typeface="+mn-ea"/>
                <a:cs typeface="+mn-cs"/>
              </a:rPr>
              <a:t>L’estrazione delle proprietà significa che sfruttando classi di Java possiamo ottenere le proprietà di sistema di un documento. </a:t>
            </a:r>
          </a:p>
          <a:p>
            <a:r>
              <a:rPr lang="it-IT" sz="2000" b="0" kern="1200" dirty="0" smtClean="0">
                <a:solidFill>
                  <a:schemeClr val="tx1"/>
                </a:solidFill>
                <a:latin typeface="+mn-lt"/>
                <a:ea typeface="+mn-ea"/>
                <a:cs typeface="+mn-cs"/>
              </a:rPr>
              <a:t>(Come illustrato nell’immagine) abbiamo ottenuto una seria di dati che caratterizzano un file system. </a:t>
            </a:r>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t>Alla</a:t>
            </a:r>
            <a:r>
              <a:rPr lang="it-IT" sz="2000" baseline="0" dirty="0" smtClean="0"/>
              <a:t> creazione di un DB si debba analizzare i requisiti necessari del progetto.  Riportandolo sul slide si nota in rosso come abbiamo individuato i concetti fondamentali. Essi sono </a:t>
            </a:r>
            <a:r>
              <a:rPr lang="it-IT" sz="2000" baseline="0" dirty="0" err="1" smtClean="0"/>
              <a:t>FILE_daTrasferire</a:t>
            </a:r>
            <a:r>
              <a:rPr lang="it-IT" sz="2000" baseline="0" dirty="0" smtClean="0"/>
              <a:t> e DIRECTORY e rappresentano le entità di base del nostro schema.  </a:t>
            </a:r>
          </a:p>
          <a:p>
            <a:endParaRPr lang="it-IT"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000" b="0" kern="1200" dirty="0" smtClean="0">
                <a:solidFill>
                  <a:schemeClr val="tx1"/>
                </a:solidFill>
                <a:latin typeface="+mn-lt"/>
                <a:ea typeface="+mn-ea"/>
                <a:cs typeface="+mn-cs"/>
              </a:rPr>
              <a:t>Essi sono in effetti</a:t>
            </a:r>
            <a:r>
              <a:rPr lang="it-IT" sz="2000" b="0" kern="1200" baseline="0" dirty="0" smtClean="0">
                <a:solidFill>
                  <a:schemeClr val="tx1"/>
                </a:solidFill>
                <a:latin typeface="+mn-lt"/>
                <a:ea typeface="+mn-ea"/>
                <a:cs typeface="+mn-cs"/>
              </a:rPr>
              <a:t> i campi della nostra tabella del DB.  </a:t>
            </a:r>
            <a:endParaRPr lang="it-IT" sz="2000" b="0" kern="1200" dirty="0" smtClean="0">
              <a:solidFill>
                <a:schemeClr val="tx1"/>
              </a:solidFill>
              <a:latin typeface="+mn-lt"/>
              <a:ea typeface="+mn-ea"/>
              <a:cs typeface="+mn-cs"/>
            </a:endParaRPr>
          </a:p>
          <a:p>
            <a:endParaRPr lang="it-IT" sz="2000" baseline="0" dirty="0" smtClean="0"/>
          </a:p>
          <a:p>
            <a:r>
              <a:rPr lang="it-IT" sz="2000" baseline="0" dirty="0" smtClean="0"/>
              <a:t>Lo schema spiega il meccanismo che </a:t>
            </a:r>
            <a:r>
              <a:rPr lang="it-IT" sz="1200" kern="1200" baseline="0" dirty="0" smtClean="0">
                <a:solidFill>
                  <a:schemeClr val="tx1"/>
                </a:solidFill>
                <a:latin typeface="+mn-lt"/>
                <a:ea typeface="+mn-ea"/>
                <a:cs typeface="+mn-cs"/>
              </a:rPr>
              <a:t>u</a:t>
            </a:r>
            <a:r>
              <a:rPr lang="it-IT" sz="1200" kern="1200" dirty="0" smtClean="0">
                <a:solidFill>
                  <a:schemeClr val="tx1"/>
                </a:solidFill>
                <a:latin typeface="+mn-lt"/>
                <a:ea typeface="+mn-ea"/>
                <a:cs typeface="+mn-cs"/>
              </a:rPr>
              <a:t>n </a:t>
            </a:r>
            <a:r>
              <a:rPr lang="it-IT" sz="1200" b="1" baseline="0" dirty="0" err="1" smtClean="0"/>
              <a:t>FILE_daTrasferire</a:t>
            </a:r>
            <a:r>
              <a:rPr lang="it-IT" sz="1200" kern="1200" dirty="0" smtClean="0">
                <a:solidFill>
                  <a:schemeClr val="tx1"/>
                </a:solidFill>
                <a:latin typeface="+mn-lt"/>
                <a:ea typeface="+mn-ea"/>
                <a:cs typeface="+mn-cs"/>
              </a:rPr>
              <a:t> ha una seria di attributi  e viene associato a 2 cartelle; </a:t>
            </a:r>
            <a:r>
              <a:rPr lang="it-IT" sz="1200" kern="1200" baseline="0" dirty="0" smtClean="0">
                <a:solidFill>
                  <a:schemeClr val="tx1"/>
                </a:solidFill>
                <a:latin typeface="+mn-lt"/>
                <a:ea typeface="+mn-ea"/>
                <a:cs typeface="+mn-cs"/>
              </a:rPr>
              <a:t>Indicando che il </a:t>
            </a:r>
            <a:r>
              <a:rPr lang="it-IT" sz="1200" kern="1200" baseline="0" dirty="0" err="1" smtClean="0">
                <a:solidFill>
                  <a:schemeClr val="tx1"/>
                </a:solidFill>
                <a:latin typeface="+mn-lt"/>
                <a:ea typeface="+mn-ea"/>
                <a:cs typeface="+mn-cs"/>
              </a:rPr>
              <a:t>File_daTrasferire</a:t>
            </a:r>
            <a:r>
              <a:rPr lang="it-IT" sz="1200" kern="1200" baseline="0" dirty="0" smtClean="0">
                <a:solidFill>
                  <a:schemeClr val="tx1"/>
                </a:solidFill>
                <a:latin typeface="+mn-lt"/>
                <a:ea typeface="+mn-ea"/>
                <a:cs typeface="+mn-cs"/>
              </a:rPr>
              <a:t> viene </a:t>
            </a:r>
            <a:r>
              <a:rPr lang="it-IT" sz="1200" kern="1200" baseline="0" dirty="0" smtClean="0">
                <a:solidFill>
                  <a:schemeClr val="tx1"/>
                </a:solidFill>
                <a:latin typeface="+mn-lt"/>
                <a:ea typeface="+mn-ea"/>
                <a:cs typeface="+mn-cs"/>
              </a:rPr>
              <a:t>inserito nella basi di dati DA una </a:t>
            </a:r>
            <a:r>
              <a:rPr lang="it-IT" sz="1200" kern="1200" dirty="0" err="1" smtClean="0">
                <a:solidFill>
                  <a:schemeClr val="tx1"/>
                </a:solidFill>
                <a:latin typeface="+mn-lt"/>
                <a:ea typeface="+mn-ea"/>
                <a:cs typeface="+mn-cs"/>
              </a:rPr>
              <a:t>directory_sorgente</a:t>
            </a:r>
            <a:r>
              <a:rPr lang="it-IT" sz="1200" kern="120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e poi trasferito in </a:t>
            </a:r>
            <a:r>
              <a:rPr lang="it-IT" sz="1200" kern="1200" baseline="0" dirty="0" smtClean="0">
                <a:solidFill>
                  <a:schemeClr val="tx1"/>
                </a:solidFill>
                <a:latin typeface="+mn-lt"/>
                <a:ea typeface="+mn-ea"/>
                <a:cs typeface="+mn-cs"/>
              </a:rPr>
              <a:t>una </a:t>
            </a:r>
            <a:r>
              <a:rPr lang="it-IT" sz="1200" kern="1200" baseline="0" dirty="0" err="1" smtClean="0">
                <a:solidFill>
                  <a:schemeClr val="tx1"/>
                </a:solidFill>
                <a:latin typeface="+mn-lt"/>
                <a:ea typeface="+mn-ea"/>
                <a:cs typeface="+mn-cs"/>
              </a:rPr>
              <a:t>directory_destinazione</a:t>
            </a:r>
            <a:r>
              <a:rPr lang="it-IT" sz="1200" kern="1200" baseline="0" dirty="0" smtClean="0">
                <a:solidFill>
                  <a:schemeClr val="tx1"/>
                </a:solidFill>
                <a:latin typeface="+mn-lt"/>
                <a:ea typeface="+mn-ea"/>
                <a:cs typeface="+mn-cs"/>
              </a:rPr>
              <a:t>. </a:t>
            </a:r>
          </a:p>
          <a:p>
            <a:endParaRPr lang="it-IT" sz="1200" kern="1200" dirty="0" smtClean="0">
              <a:solidFill>
                <a:schemeClr val="tx1"/>
              </a:solidFill>
              <a:latin typeface="+mn-lt"/>
              <a:ea typeface="+mn-ea"/>
              <a:cs typeface="+mn-cs"/>
            </a:endParaRPr>
          </a:p>
          <a:p>
            <a:pPr>
              <a:buFontTx/>
              <a:buNone/>
            </a:pPr>
            <a:endParaRPr lang="it-IT" sz="1200" kern="1200" dirty="0" smtClean="0">
              <a:solidFill>
                <a:schemeClr val="tx1"/>
              </a:solidFill>
              <a:latin typeface="+mn-lt"/>
              <a:ea typeface="+mn-ea"/>
              <a:cs typeface="+mn-cs"/>
            </a:endParaRPr>
          </a:p>
          <a:p>
            <a:endParaRPr lang="it-IT" sz="2000" baseline="0" dirty="0" smtClean="0"/>
          </a:p>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tx1"/>
                </a:solidFill>
                <a:latin typeface="+mn-lt"/>
                <a:ea typeface="+mn-ea"/>
                <a:cs typeface="+mn-cs"/>
              </a:rPr>
              <a:t>Dallo schema</a:t>
            </a:r>
            <a:r>
              <a:rPr lang="it-IT" sz="2000" kern="1200" baseline="0" dirty="0" smtClean="0">
                <a:solidFill>
                  <a:schemeClr val="tx1"/>
                </a:solidFill>
                <a:latin typeface="+mn-lt"/>
                <a:ea typeface="+mn-ea"/>
                <a:cs typeface="+mn-cs"/>
              </a:rPr>
              <a:t> concettuale deriva lo schema logica, in questo modo vengono definite le tabelle del DB.</a:t>
            </a:r>
          </a:p>
          <a:p>
            <a:endParaRPr lang="it-IT" sz="2000"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solidFill>
                  <a:schemeClr val="accent4">
                    <a:lumMod val="50000"/>
                  </a:schemeClr>
                </a:solidFill>
              </a:rPr>
              <a:t>Inserimento</a:t>
            </a:r>
            <a:r>
              <a:rPr lang="it-IT" sz="2000" baseline="0" dirty="0" smtClean="0">
                <a:solidFill>
                  <a:schemeClr val="accent4">
                    <a:lumMod val="50000"/>
                  </a:schemeClr>
                </a:solidFill>
              </a:rPr>
              <a:t> viene effettuato è gestito dalle classe DAO. La classe come abbiamo accennato nella prima parte si occupa di creare oggetti di accesso al database. Tramite DAO si effettuano diversi operazioni sul DB: inserimento che invoca l’inserimento, …</a:t>
            </a:r>
            <a:endParaRPr lang="it-IT" sz="2000" dirty="0">
              <a:solidFill>
                <a:schemeClr val="accent4">
                  <a:lumMod val="50000"/>
                </a:schemeClr>
              </a:solidFill>
            </a:endParaRPr>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sz="2000" kern="1200" baseline="0" dirty="0" smtClean="0">
                <a:solidFill>
                  <a:schemeClr val="tx1"/>
                </a:solidFill>
                <a:latin typeface="+mn-lt"/>
                <a:ea typeface="+mn-ea"/>
                <a:cs typeface="+mn-cs"/>
              </a:rPr>
              <a:t>Ultima fase prevede il processo di estrazione dei metadati. Tale operazione serve per avere dati supplementari a quelle già disponibile per un file generico, cioè le informazioni di sistema più dettagliate come Title, </a:t>
            </a:r>
            <a:r>
              <a:rPr lang="it-IT" sz="2000" kern="1200" baseline="0" dirty="0" err="1" smtClean="0">
                <a:solidFill>
                  <a:schemeClr val="tx1"/>
                </a:solidFill>
                <a:latin typeface="+mn-lt"/>
                <a:ea typeface="+mn-ea"/>
                <a:cs typeface="+mn-cs"/>
              </a:rPr>
              <a:t>Author</a:t>
            </a:r>
            <a:r>
              <a:rPr lang="it-IT" sz="2000" kern="1200" baseline="0" dirty="0" smtClean="0">
                <a:solidFill>
                  <a:schemeClr val="tx1"/>
                </a:solidFill>
                <a:latin typeface="+mn-lt"/>
                <a:ea typeface="+mn-ea"/>
                <a:cs typeface="+mn-cs"/>
              </a:rPr>
              <a:t>, </a:t>
            </a:r>
            <a:r>
              <a:rPr lang="it-IT" sz="2000" kern="1200" baseline="0" dirty="0" err="1" smtClean="0">
                <a:solidFill>
                  <a:schemeClr val="tx1"/>
                </a:solidFill>
                <a:latin typeface="+mn-lt"/>
                <a:ea typeface="+mn-ea"/>
                <a:cs typeface="+mn-cs"/>
              </a:rPr>
              <a:t>Type</a:t>
            </a:r>
            <a:r>
              <a:rPr lang="it-IT" sz="2000" kern="1200" baseline="0" dirty="0" smtClean="0">
                <a:solidFill>
                  <a:schemeClr val="tx1"/>
                </a:solidFill>
                <a:latin typeface="+mn-lt"/>
                <a:ea typeface="+mn-ea"/>
                <a:cs typeface="+mn-cs"/>
              </a:rPr>
              <a:t>, </a:t>
            </a:r>
            <a:r>
              <a:rPr lang="it-IT" sz="2000" kern="1200" baseline="0" dirty="0" err="1" smtClean="0">
                <a:solidFill>
                  <a:schemeClr val="tx1"/>
                </a:solidFill>
                <a:latin typeface="+mn-lt"/>
                <a:ea typeface="+mn-ea"/>
                <a:cs typeface="+mn-cs"/>
              </a:rPr>
              <a:t>Last_Modified</a:t>
            </a:r>
            <a:r>
              <a:rPr lang="it-IT" sz="2000" kern="1200" baseline="0" dirty="0" smtClean="0">
                <a:solidFill>
                  <a:schemeClr val="tx1"/>
                </a:solidFill>
                <a:latin typeface="+mn-lt"/>
                <a:ea typeface="+mn-ea"/>
                <a:cs typeface="+mn-cs"/>
              </a:rPr>
              <a:t>, </a:t>
            </a:r>
            <a:r>
              <a:rPr lang="it-IT" sz="2000" kern="1200" baseline="0" dirty="0" err="1" smtClean="0">
                <a:solidFill>
                  <a:schemeClr val="tx1"/>
                </a:solidFill>
                <a:latin typeface="+mn-lt"/>
                <a:ea typeface="+mn-ea"/>
                <a:cs typeface="+mn-cs"/>
              </a:rPr>
              <a:t>key_words</a:t>
            </a:r>
            <a:r>
              <a:rPr lang="it-IT" sz="2000" kern="1200" baseline="0" dirty="0" smtClean="0">
                <a:solidFill>
                  <a:schemeClr val="tx1"/>
                </a:solidFill>
                <a:latin typeface="+mn-lt"/>
                <a:ea typeface="+mn-ea"/>
                <a:cs typeface="+mn-cs"/>
              </a:rPr>
              <a:t>, pages_number…</a:t>
            </a:r>
          </a:p>
          <a:p>
            <a:endParaRPr lang="it-IT" sz="2000" kern="1200" baseline="0" dirty="0" smtClean="0">
              <a:solidFill>
                <a:schemeClr val="tx1"/>
              </a:solidFill>
              <a:latin typeface="+mn-lt"/>
              <a:ea typeface="+mn-ea"/>
              <a:cs typeface="+mn-cs"/>
            </a:endParaRPr>
          </a:p>
          <a:p>
            <a:r>
              <a:rPr lang="it-IT" sz="2000" kern="1200" baseline="0" dirty="0" smtClean="0">
                <a:solidFill>
                  <a:schemeClr val="tx1"/>
                </a:solidFill>
                <a:latin typeface="+mn-lt"/>
                <a:ea typeface="+mn-ea"/>
                <a:cs typeface="+mn-cs"/>
              </a:rPr>
              <a:t>Il file che riguardano il procedimento, che sono nel nostro interesse sono tutti i file testuali di tipo pdf, doc, </a:t>
            </a:r>
            <a:r>
              <a:rPr lang="it-IT" sz="2000" kern="1200" baseline="0" dirty="0" err="1" smtClean="0">
                <a:solidFill>
                  <a:schemeClr val="tx1"/>
                </a:solidFill>
                <a:latin typeface="+mn-lt"/>
                <a:ea typeface="+mn-ea"/>
                <a:cs typeface="+mn-cs"/>
              </a:rPr>
              <a:t>odt</a:t>
            </a:r>
            <a:r>
              <a:rPr lang="it-IT" sz="2000" kern="1200" baseline="0" dirty="0" smtClean="0">
                <a:solidFill>
                  <a:schemeClr val="tx1"/>
                </a:solidFill>
                <a:latin typeface="+mn-lt"/>
                <a:ea typeface="+mn-ea"/>
                <a:cs typeface="+mn-cs"/>
              </a:rPr>
              <a:t>,  </a:t>
            </a:r>
            <a:r>
              <a:rPr lang="it-IT" sz="2000" kern="1200" baseline="0" dirty="0" err="1" smtClean="0">
                <a:solidFill>
                  <a:schemeClr val="tx1"/>
                </a:solidFill>
                <a:latin typeface="+mn-lt"/>
                <a:ea typeface="+mn-ea"/>
                <a:cs typeface="+mn-cs"/>
              </a:rPr>
              <a:t>docx</a:t>
            </a:r>
            <a:r>
              <a:rPr lang="it-IT" sz="2000" kern="1200" baseline="0" dirty="0" smtClean="0">
                <a:solidFill>
                  <a:schemeClr val="tx1"/>
                </a:solidFill>
                <a:latin typeface="+mn-lt"/>
                <a:ea typeface="+mn-ea"/>
                <a:cs typeface="+mn-cs"/>
              </a:rPr>
              <a:t>, </a:t>
            </a:r>
            <a:r>
              <a:rPr lang="it-IT" sz="2000" kern="1200" baseline="0" dirty="0" err="1" smtClean="0">
                <a:solidFill>
                  <a:schemeClr val="tx1"/>
                </a:solidFill>
                <a:latin typeface="+mn-lt"/>
                <a:ea typeface="+mn-ea"/>
                <a:cs typeface="+mn-cs"/>
              </a:rPr>
              <a:t>excel</a:t>
            </a:r>
            <a:r>
              <a:rPr lang="it-IT" sz="2000" kern="1200" baseline="0" dirty="0" smtClean="0">
                <a:solidFill>
                  <a:schemeClr val="tx1"/>
                </a:solidFill>
                <a:latin typeface="+mn-lt"/>
                <a:ea typeface="+mn-ea"/>
                <a:cs typeface="+mn-cs"/>
              </a:rPr>
              <a:t>.</a:t>
            </a:r>
          </a:p>
          <a:p>
            <a:endParaRPr lang="it-IT" sz="2000" kern="1200" baseline="0" dirty="0" smtClean="0">
              <a:solidFill>
                <a:schemeClr val="tx1"/>
              </a:solidFill>
              <a:latin typeface="+mn-lt"/>
              <a:ea typeface="+mn-ea"/>
              <a:cs typeface="+mn-cs"/>
            </a:endParaRPr>
          </a:p>
          <a:p>
            <a:r>
              <a:rPr lang="it-IT" sz="2000" kern="1200" baseline="0" dirty="0" smtClean="0">
                <a:solidFill>
                  <a:schemeClr val="tx1"/>
                </a:solidFill>
                <a:latin typeface="+mn-lt"/>
                <a:ea typeface="+mn-ea"/>
                <a:cs typeface="+mn-cs"/>
              </a:rPr>
              <a:t>Si applica la stessa strategia di “Inserimento DB”, ove creiamo la classe di dominio per ogni tipologia di file, progettiamo lo schema concettuale, si effettua l’inserimento dei dati nelle nuove tabelle ottenute.</a:t>
            </a:r>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Lo schema ER visto prima è stato completato con le relative tabelle </a:t>
            </a:r>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18</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19</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kern="1200" dirty="0" smtClean="0">
                <a:solidFill>
                  <a:schemeClr val="tx1"/>
                </a:solidFill>
                <a:latin typeface="+mn-lt"/>
                <a:ea typeface="+mn-ea"/>
                <a:cs typeface="+mn-cs"/>
              </a:rPr>
              <a:t>Concludendo, possiamo dire di aver compiuto il lavoro necessario.</a:t>
            </a:r>
            <a:r>
              <a:rPr lang="it-IT" sz="2000" kern="1200" baseline="0" dirty="0" smtClean="0">
                <a:solidFill>
                  <a:schemeClr val="tx1"/>
                </a:solidFill>
                <a:latin typeface="+mn-lt"/>
                <a:ea typeface="+mn-ea"/>
                <a:cs typeface="+mn-cs"/>
              </a:rPr>
              <a:t> I punti elencato sono tutti testati e funzionanti</a:t>
            </a:r>
            <a:endParaRPr lang="it-IT" sz="20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a:p>
            <a:endParaRPr lang="it-IT" dirty="0" smtClean="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20</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nSpc>
                <a:spcPct val="150000"/>
              </a:lnSpc>
            </a:pPr>
            <a:r>
              <a:rPr lang="it-IT" sz="2000" dirty="0" smtClean="0"/>
              <a:t>Individuazione delle area documentale e di effettuare</a:t>
            </a:r>
            <a:r>
              <a:rPr lang="it-IT" sz="2000" baseline="0" dirty="0" smtClean="0"/>
              <a:t> la migrazione. </a:t>
            </a:r>
            <a:endParaRPr lang="it-IT" sz="2000" dirty="0" smtClean="0"/>
          </a:p>
          <a:p>
            <a:pPr>
              <a:lnSpc>
                <a:spcPct val="150000"/>
              </a:lnSpc>
            </a:pPr>
            <a:r>
              <a:rPr lang="it-IT" sz="2000" dirty="0" smtClean="0"/>
              <a:t>Dopo la migrazione ci sarà l’inserimento dei documenti su Alfresco. </a:t>
            </a:r>
          </a:p>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21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t>Prima</a:t>
            </a:r>
            <a:r>
              <a:rPr lang="it-IT" sz="2000" baseline="0" dirty="0" smtClean="0"/>
              <a:t> di cominciare la mia presentazione volevo accennare che: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2000" dirty="0" smtClean="0"/>
          </a:p>
          <a:p>
            <a:r>
              <a:rPr lang="it-IT" sz="2000" baseline="0" dirty="0" smtClean="0"/>
              <a:t>L’ambiente dello svolgimento del tirocinio consiste l’azienda CASTGroup per la quale si produce il software.  L’azienda si  occupa </a:t>
            </a:r>
            <a:r>
              <a:rPr lang="it-IT" sz="2000" kern="1200" dirty="0" smtClean="0">
                <a:solidFill>
                  <a:schemeClr val="tx1"/>
                </a:solidFill>
                <a:latin typeface="+mn-lt"/>
                <a:ea typeface="+mn-ea"/>
                <a:cs typeface="+mn-cs"/>
              </a:rPr>
              <a:t>di gestione e controllo dell'impresa, digitalizzazione di ogni processo aziendale, realizzazione di portali e software</a:t>
            </a:r>
            <a:endParaRPr lang="it-IT" sz="2000" baseline="0" dirty="0" smtClean="0"/>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22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t>Il contenuto</a:t>
            </a:r>
            <a:r>
              <a:rPr lang="it-IT" sz="2000" baseline="0" dirty="0" smtClean="0"/>
              <a:t> della </a:t>
            </a:r>
            <a:r>
              <a:rPr lang="it-IT" sz="2000" dirty="0" smtClean="0"/>
              <a:t>presentazione si</a:t>
            </a:r>
            <a:r>
              <a:rPr lang="it-IT" sz="2000" baseline="0" dirty="0" smtClean="0"/>
              <a:t> divide in tre parti</a:t>
            </a:r>
          </a:p>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t>La</a:t>
            </a:r>
            <a:r>
              <a:rPr lang="it-IT" sz="2000" baseline="0" dirty="0" smtClean="0"/>
              <a:t> situazione schematica del progetto si presenta come segue</a:t>
            </a:r>
          </a:p>
          <a:p>
            <a:endParaRPr lang="it-IT"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t>L’obiettivo</a:t>
            </a:r>
            <a:r>
              <a:rPr lang="it-IT" sz="2000" baseline="0" dirty="0" smtClean="0"/>
              <a:t> del tirocinio consiste nel creare un </a:t>
            </a:r>
            <a:r>
              <a:rPr lang="it-IT" sz="2000" dirty="0" smtClean="0"/>
              <a:t>software in grado di gestire opportunamente</a:t>
            </a:r>
            <a:r>
              <a:rPr lang="it-IT" sz="2000" baseline="0" dirty="0" smtClean="0"/>
              <a:t> un insieme di dati. I dati rappresentano dei file, i soliti documenti di ogni formato che vengono creati, salvati, modificati nei vari repository aziendale.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t>Si chiede che i file siano trasferiti nelle nuove area documentale per un ulteriore adattamento all’Alfresco, un nuovo gestionale aziendale. </a:t>
            </a:r>
          </a:p>
          <a:p>
            <a:endParaRPr lang="it-IT" sz="2000" baseline="0" dirty="0" smtClean="0"/>
          </a:p>
          <a:p>
            <a:r>
              <a:rPr lang="it-IT" sz="2000" baseline="0" dirty="0" smtClean="0"/>
              <a:t>Situazione iniziale: Il sistema aziendale che ha disposto i suoi documenti nei vari repository temporanei</a:t>
            </a:r>
          </a:p>
          <a:p>
            <a:endParaRPr lang="it-IT" sz="2000" baseline="0" dirty="0" smtClean="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rgbClr val="C00000"/>
                </a:solidFill>
              </a:rPr>
              <a:t>Per</a:t>
            </a:r>
            <a:r>
              <a:rPr lang="it-IT" sz="2000" baseline="0" dirty="0" smtClean="0">
                <a:solidFill>
                  <a:srgbClr val="C00000"/>
                </a:solidFill>
              </a:rPr>
              <a:t> la migrazione si </a:t>
            </a:r>
            <a:r>
              <a:rPr lang="it-IT" sz="2000" baseline="0" dirty="0" smtClean="0">
                <a:solidFill>
                  <a:srgbClr val="C00000"/>
                </a:solidFill>
              </a:rPr>
              <a:t>intende che i file a seconda ad un qualche criterio  vengono spostati in un’altra directory gestita dall’utente del DB. </a:t>
            </a:r>
            <a:endParaRPr lang="it-IT" sz="2000" baseline="0" dirty="0" smtClean="0"/>
          </a:p>
          <a:p>
            <a:r>
              <a:rPr lang="it-IT" sz="2000" baseline="0" dirty="0" smtClean="0"/>
              <a:t>Dato il nostro archivio si vuole copiare in una cartella di nome “Cartella_File_Docx” tutti i file che hanno il formato “doc”. </a:t>
            </a:r>
          </a:p>
          <a:p>
            <a:endParaRPr lang="it-IT" sz="2000" baseline="0" dirty="0" smtClean="0"/>
          </a:p>
          <a:p>
            <a:r>
              <a:rPr lang="it-IT" sz="2000" baseline="0" dirty="0" smtClean="0"/>
              <a:t>Al momento non esiste una regola precisa di come sono organizzate le cartelle, importante che il meccanismo di migrazione file sia funzionante per poter implementarlo in un nuovo gestionale </a:t>
            </a:r>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2000" dirty="0" smtClean="0"/>
              <a:t>Java – per scrivere codice del programma</a:t>
            </a:r>
          </a:p>
          <a:p>
            <a:r>
              <a:rPr lang="it-IT" sz="2000" dirty="0" err="1" smtClean="0"/>
              <a:t>Mysql</a:t>
            </a:r>
            <a:r>
              <a:rPr lang="it-IT" sz="2000" dirty="0" smtClean="0"/>
              <a:t> – per la produzione</a:t>
            </a:r>
            <a:r>
              <a:rPr lang="it-IT" sz="2000" baseline="0" dirty="0" smtClean="0"/>
              <a:t> del BD</a:t>
            </a:r>
          </a:p>
          <a:p>
            <a:endParaRPr lang="it-IT" sz="2000" baseline="0" dirty="0" smtClean="0"/>
          </a:p>
          <a:p>
            <a:r>
              <a:rPr lang="it-IT" sz="2000" baseline="0" dirty="0" smtClean="0"/>
              <a:t>Le componenti di Spring responsabile della gestione e trasferimento di oggetti da una applicazione al altra sono : DAO e JDBC. Soffermiamoci un attimo a dare i minimi dettagli sull’architettura a livello di codice delle nostro software. </a:t>
            </a:r>
          </a:p>
          <a:p>
            <a:endParaRPr lang="it-IT" baseline="0" dirty="0" smtClean="0"/>
          </a:p>
          <a:p>
            <a:endParaRPr lang="it-IT" baseline="0" dirty="0" smtClean="0"/>
          </a:p>
          <a:p>
            <a:endParaRPr lang="it-IT" dirty="0" smtClean="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6A0149-7488-46E1-8D57-55A4B1EF658D}"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sz="2000" dirty="0" smtClean="0"/>
          </a:p>
          <a:p>
            <a:r>
              <a:rPr lang="it-IT" sz="2000" dirty="0" smtClean="0"/>
              <a:t>Scegliendo una delle repository temporanei di cui dispone l’azienda con Java andiamo ad estrarre tutti i file </a:t>
            </a:r>
            <a:r>
              <a:rPr lang="it-IT" sz="2000" baseline="0" dirty="0" smtClean="0"/>
              <a:t>contenuti.</a:t>
            </a:r>
          </a:p>
          <a:p>
            <a:r>
              <a:rPr lang="it-IT" sz="2000" dirty="0" err="1" smtClean="0"/>
              <a:t>ll</a:t>
            </a:r>
            <a:r>
              <a:rPr lang="it-IT" sz="2000" dirty="0" smtClean="0"/>
              <a:t> processo comporta l’individuazione del file, il quale si memorizza in una classe di dominio.</a:t>
            </a:r>
            <a:r>
              <a:rPr lang="it-IT" sz="2000" baseline="0" dirty="0" smtClean="0"/>
              <a:t> </a:t>
            </a:r>
          </a:p>
        </p:txBody>
      </p:sp>
      <p:sp>
        <p:nvSpPr>
          <p:cNvPr id="4" name="Segnaposto numero diapositiva 3"/>
          <p:cNvSpPr>
            <a:spLocks noGrp="1"/>
          </p:cNvSpPr>
          <p:nvPr>
            <p:ph type="sldNum" sz="quarter" idx="10"/>
          </p:nvPr>
        </p:nvSpPr>
        <p:spPr/>
        <p:txBody>
          <a:bodyPr/>
          <a:lstStyle/>
          <a:p>
            <a:fld id="{976A0149-7488-46E1-8D57-55A4B1EF658D}"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54605C03-F5C1-427E-AA08-0A4313754593}" type="datetime1">
              <a:rPr lang="it-IT" smtClean="0"/>
              <a:pPr/>
              <a:t>18/04/2017</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65961F88-6642-4918-9D0E-46694F9F2C9E}"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8634D0F-46DA-4A71-87DB-AC2DC2BB06CE}" type="datetime1">
              <a:rPr lang="it-IT" smtClean="0"/>
              <a:pPr/>
              <a:t>18/04/2017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0752F0E-1660-4E11-BA84-DCF37661646A}" type="datetime1">
              <a:rPr lang="it-IT" smtClean="0"/>
              <a:pPr/>
              <a:t>18/04/2017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B5BE622-C6B6-4077-AB83-A7C49DB3EB93}" type="datetime1">
              <a:rPr lang="it-IT" smtClean="0"/>
              <a:pPr/>
              <a:t>18/04/2017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94AAD421-4D16-4AAE-A8F6-C2EE6DD51707}" type="datetime1">
              <a:rPr lang="it-IT" smtClean="0"/>
              <a:pPr/>
              <a:t>18/04/2017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65961F88-6642-4918-9D0E-46694F9F2C9E}"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5B206E60-06F1-4916-89F2-86427CA82D0E}" type="datetime1">
              <a:rPr lang="it-IT" smtClean="0"/>
              <a:pPr/>
              <a:t>18/04/2017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9A6F6485-FAE7-4E18-BC94-64311CCF2A9C}" type="datetime1">
              <a:rPr lang="it-IT" smtClean="0"/>
              <a:pPr/>
              <a:t>18/04/2017</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EF53F608-8E68-48B4-B9A9-7CECC07B99E2}" type="datetime1">
              <a:rPr lang="it-IT" smtClean="0"/>
              <a:pPr/>
              <a:t>18/04/2017</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7E9317EC-CF7A-491F-ABDA-20133CE6DD5E}" type="datetime1">
              <a:rPr lang="it-IT" smtClean="0"/>
              <a:pPr/>
              <a:t>18/04/2017</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65961F88-6642-4918-9D0E-46694F9F2C9E}"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30D0252-D7EE-4774-88C0-4B5671B55B33}" type="datetime1">
              <a:rPr lang="it-IT" smtClean="0"/>
              <a:pPr/>
              <a:t>18/04/2017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65961F88-6642-4918-9D0E-46694F9F2C9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CF80AEE0-075D-4806-BBA1-851B0F019310}" type="datetime1">
              <a:rPr lang="it-IT" smtClean="0"/>
              <a:pPr/>
              <a:t>18/04/2017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65961F88-6642-4918-9D0E-46694F9F2C9E}"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8F43C8-FAF9-445F-BF6F-276998E5A5AE}" type="datetime1">
              <a:rPr lang="it-IT" smtClean="0"/>
              <a:pPr/>
              <a:t>18/04/2017</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5961F88-6642-4918-9D0E-46694F9F2C9E}"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619672" y="692696"/>
            <a:ext cx="7128792" cy="1440160"/>
          </a:xfrm>
        </p:spPr>
        <p:txBody>
          <a:bodyPr>
            <a:normAutofit/>
          </a:bodyPr>
          <a:lstStyle/>
          <a:p>
            <a:pPr algn="ctr"/>
            <a:r>
              <a:rPr lang="it-IT" sz="1800" b="1" dirty="0">
                <a:solidFill>
                  <a:schemeClr val="tx1"/>
                </a:solidFill>
              </a:rPr>
              <a:t>UNIVERSITÀ DEGLI STUDI </a:t>
            </a:r>
            <a:r>
              <a:rPr lang="it-IT" sz="1800" b="1" dirty="0" err="1">
                <a:solidFill>
                  <a:schemeClr val="tx1"/>
                </a:solidFill>
              </a:rPr>
              <a:t>DI</a:t>
            </a:r>
            <a:r>
              <a:rPr lang="it-IT" sz="1800" b="1" dirty="0">
                <a:solidFill>
                  <a:schemeClr val="tx1"/>
                </a:solidFill>
              </a:rPr>
              <a:t> MODENA E REGGIO EMILIA</a:t>
            </a:r>
            <a:r>
              <a:rPr lang="it-IT" sz="1800" dirty="0">
                <a:solidFill>
                  <a:schemeClr val="tx1"/>
                </a:solidFill>
              </a:rPr>
              <a:t/>
            </a:r>
            <a:br>
              <a:rPr lang="it-IT" sz="1800" dirty="0">
                <a:solidFill>
                  <a:schemeClr val="tx1"/>
                </a:solidFill>
              </a:rPr>
            </a:br>
            <a:r>
              <a:rPr lang="it-IT" sz="1800" dirty="0">
                <a:solidFill>
                  <a:schemeClr val="tx1"/>
                </a:solidFill>
              </a:rPr>
              <a:t>Dipartimento di Scienze Fisiche, Informatiche e </a:t>
            </a:r>
            <a:r>
              <a:rPr lang="it-IT" sz="1800" dirty="0" smtClean="0">
                <a:solidFill>
                  <a:schemeClr val="tx1"/>
                </a:solidFill>
              </a:rPr>
              <a:t>Matematiche</a:t>
            </a:r>
            <a:r>
              <a:rPr lang="it-IT" sz="1800" dirty="0" smtClean="0"/>
              <a:t/>
            </a:r>
            <a:br>
              <a:rPr lang="it-IT" sz="1800" dirty="0" smtClean="0"/>
            </a:br>
            <a:r>
              <a:rPr lang="it-IT" sz="1800" dirty="0"/>
              <a:t/>
            </a:r>
            <a:br>
              <a:rPr lang="it-IT" sz="1800" dirty="0"/>
            </a:br>
            <a:r>
              <a:rPr lang="it-IT" sz="1800" dirty="0" smtClean="0">
                <a:solidFill>
                  <a:schemeClr val="tx1"/>
                </a:solidFill>
              </a:rPr>
              <a:t>Corso </a:t>
            </a:r>
            <a:r>
              <a:rPr lang="it-IT" sz="1800" dirty="0">
                <a:solidFill>
                  <a:schemeClr val="tx1"/>
                </a:solidFill>
              </a:rPr>
              <a:t>di Laurea in Informatica</a:t>
            </a:r>
            <a:r>
              <a:rPr lang="it-IT" sz="1200" dirty="0"/>
              <a:t/>
            </a:r>
            <a:br>
              <a:rPr lang="it-IT" sz="1200" dirty="0"/>
            </a:br>
            <a:endParaRPr lang="it-IT" sz="1200" dirty="0"/>
          </a:p>
        </p:txBody>
      </p:sp>
      <p:sp>
        <p:nvSpPr>
          <p:cNvPr id="6" name="Sottotitolo 5"/>
          <p:cNvSpPr>
            <a:spLocks noGrp="1"/>
          </p:cNvSpPr>
          <p:nvPr>
            <p:ph type="subTitle" idx="1"/>
          </p:nvPr>
        </p:nvSpPr>
        <p:spPr>
          <a:xfrm>
            <a:off x="1619672" y="2420888"/>
            <a:ext cx="7056784" cy="1080120"/>
          </a:xfrm>
        </p:spPr>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PROGETTO E SVILUPPO </a:t>
            </a:r>
            <a:r>
              <a:rPr lang="it-IT"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UN SISTEMA GESTIONALE  PER LA MIGRAZIONE </a:t>
            </a:r>
            <a:r>
              <a:rPr lang="it-IT"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DOCUMENTI</a:t>
            </a:r>
          </a:p>
          <a:p>
            <a:endParaRPr lang="it-IT" b="1" cap="all" dirty="0">
              <a:ln w="0"/>
              <a:solidFill>
                <a:schemeClr val="accent1">
                  <a:lumMod val="50000"/>
                </a:schemeClr>
              </a:solidFill>
              <a:effectLst>
                <a:reflection blurRad="12700" stA="50000" endPos="50000" dist="5000" dir="5400000" sy="-100000" rotWithShape="0"/>
              </a:effectLst>
            </a:endParaRPr>
          </a:p>
        </p:txBody>
      </p:sp>
      <p:sp>
        <p:nvSpPr>
          <p:cNvPr id="9" name="CasellaDiTesto 8"/>
          <p:cNvSpPr txBox="1"/>
          <p:nvPr/>
        </p:nvSpPr>
        <p:spPr>
          <a:xfrm>
            <a:off x="1691680" y="4005064"/>
            <a:ext cx="6768752" cy="1354217"/>
          </a:xfrm>
          <a:prstGeom prst="rect">
            <a:avLst/>
          </a:prstGeom>
          <a:noFill/>
        </p:spPr>
        <p:txBody>
          <a:bodyPr wrap="square" rtlCol="0">
            <a:spAutoFit/>
          </a:bodyPr>
          <a:lstStyle/>
          <a:p>
            <a:endParaRPr lang="it-IT" dirty="0" smtClean="0"/>
          </a:p>
          <a:p>
            <a:r>
              <a:rPr lang="it-IT" sz="1600" b="1" i="1" dirty="0" smtClean="0"/>
              <a:t>Relatore</a:t>
            </a:r>
            <a:r>
              <a:rPr lang="it-IT" sz="1600" i="1" dirty="0" smtClean="0"/>
              <a:t>:		                            		</a:t>
            </a:r>
            <a:r>
              <a:rPr lang="it-IT" sz="1600" b="1" i="1" dirty="0" smtClean="0"/>
              <a:t>Candidato</a:t>
            </a:r>
            <a:r>
              <a:rPr lang="it-IT" sz="1600" b="1" i="1" dirty="0"/>
              <a:t>:</a:t>
            </a:r>
            <a:endParaRPr lang="it-IT" sz="1600" dirty="0"/>
          </a:p>
          <a:p>
            <a:r>
              <a:rPr lang="it-IT" sz="1600" dirty="0" smtClean="0"/>
              <a:t>    Prof</a:t>
            </a:r>
            <a:r>
              <a:rPr lang="it-IT" sz="1600" dirty="0"/>
              <a:t>. Riccardo </a:t>
            </a:r>
            <a:r>
              <a:rPr lang="it-IT" sz="1600" dirty="0" err="1"/>
              <a:t>Martoglia</a:t>
            </a:r>
            <a:r>
              <a:rPr lang="it-IT" sz="1600" dirty="0"/>
              <a:t> 			</a:t>
            </a:r>
            <a:r>
              <a:rPr lang="it-IT" sz="1600" dirty="0" smtClean="0"/>
              <a:t>     Tatiana </a:t>
            </a:r>
            <a:r>
              <a:rPr lang="it-IT" sz="1600" dirty="0" err="1"/>
              <a:t>Pusnei</a:t>
            </a:r>
            <a:endParaRPr lang="it-IT" sz="1600" dirty="0"/>
          </a:p>
          <a:p>
            <a:r>
              <a:rPr lang="it-IT" sz="1600" b="1" i="1" dirty="0"/>
              <a:t>Correlatore:</a:t>
            </a:r>
            <a:endParaRPr lang="it-IT" sz="1600" dirty="0"/>
          </a:p>
          <a:p>
            <a:r>
              <a:rPr lang="it-IT" sz="1600" dirty="0" smtClean="0"/>
              <a:t>    Prof</a:t>
            </a:r>
            <a:r>
              <a:rPr lang="it-IT" sz="1600" dirty="0"/>
              <a:t>. Giacomo Cabri 	     </a:t>
            </a:r>
            <a:endParaRPr lang="it-IT" dirty="0"/>
          </a:p>
        </p:txBody>
      </p:sp>
      <p:cxnSp>
        <p:nvCxnSpPr>
          <p:cNvPr id="12" name="Connettore 1 11"/>
          <p:cNvCxnSpPr/>
          <p:nvPr/>
        </p:nvCxnSpPr>
        <p:spPr>
          <a:xfrm>
            <a:off x="2267744" y="1556792"/>
            <a:ext cx="5544616" cy="0"/>
          </a:xfrm>
          <a:prstGeom prst="line">
            <a:avLst/>
          </a:prstGeom>
          <a:ln>
            <a:solidFill>
              <a:schemeClr val="accent5">
                <a:lumMod val="50000"/>
              </a:schemeClr>
            </a:solidFill>
          </a:ln>
        </p:spPr>
        <p:style>
          <a:lnRef idx="1">
            <a:schemeClr val="accent3"/>
          </a:lnRef>
          <a:fillRef idx="0">
            <a:schemeClr val="accent3"/>
          </a:fillRef>
          <a:effectRef idx="0">
            <a:schemeClr val="accent3"/>
          </a:effectRef>
          <a:fontRef idx="minor">
            <a:schemeClr val="tx1"/>
          </a:fontRef>
        </p:style>
      </p:cxnSp>
      <p:sp>
        <p:nvSpPr>
          <p:cNvPr id="13" name="CasellaDiTesto 12"/>
          <p:cNvSpPr txBox="1"/>
          <p:nvPr/>
        </p:nvSpPr>
        <p:spPr>
          <a:xfrm>
            <a:off x="3491880" y="6093296"/>
            <a:ext cx="3240360" cy="369332"/>
          </a:xfrm>
          <a:prstGeom prst="rect">
            <a:avLst/>
          </a:prstGeom>
          <a:noFill/>
        </p:spPr>
        <p:txBody>
          <a:bodyPr wrap="square" rtlCol="0">
            <a:spAutoFit/>
          </a:bodyPr>
          <a:lstStyle/>
          <a:p>
            <a:pPr algn="ctr"/>
            <a:r>
              <a:rPr lang="it-IT" b="1" dirty="0" smtClean="0">
                <a:latin typeface="Times New Roman" pitchFamily="18" charset="0"/>
                <a:cs typeface="Times New Roman" pitchFamily="18" charset="0"/>
              </a:rPr>
              <a:t>Anno accademico 2015/2016</a:t>
            </a:r>
            <a:endParaRPr lang="it-IT" b="1" dirty="0">
              <a:latin typeface="Times New Roman" pitchFamily="18" charset="0"/>
              <a:cs typeface="Times New Roman" pitchFamily="18" charset="0"/>
            </a:endParaRPr>
          </a:p>
        </p:txBody>
      </p:sp>
      <p:cxnSp>
        <p:nvCxnSpPr>
          <p:cNvPr id="17" name="Connettore 1 16"/>
          <p:cNvCxnSpPr/>
          <p:nvPr/>
        </p:nvCxnSpPr>
        <p:spPr>
          <a:xfrm>
            <a:off x="2492152" y="6101680"/>
            <a:ext cx="5544616" cy="0"/>
          </a:xfrm>
          <a:prstGeom prst="line">
            <a:avLst/>
          </a:prstGeom>
          <a:ln>
            <a:solidFill>
              <a:schemeClr val="accent3">
                <a:lumMod val="50000"/>
              </a:schemeClr>
            </a:solidFill>
          </a:ln>
        </p:spPr>
        <p:style>
          <a:lnRef idx="3">
            <a:schemeClr val="accent2"/>
          </a:lnRef>
          <a:fillRef idx="0">
            <a:schemeClr val="accent2"/>
          </a:fillRef>
          <a:effectRef idx="2">
            <a:schemeClr val="accent2"/>
          </a:effectRef>
          <a:fontRef idx="minor">
            <a:schemeClr val="tx1"/>
          </a:fontRef>
        </p:style>
      </p:cxnSp>
      <p:sp>
        <p:nvSpPr>
          <p:cNvPr id="8" name="Segnaposto numero diapositiva 7"/>
          <p:cNvSpPr>
            <a:spLocks noGrp="1"/>
          </p:cNvSpPr>
          <p:nvPr>
            <p:ph type="sldNum" sz="quarter" idx="12"/>
          </p:nvPr>
        </p:nvSpPr>
        <p:spPr/>
        <p:txBody>
          <a:bodyPr/>
          <a:lstStyle/>
          <a:p>
            <a:fld id="{65961F88-6642-4918-9D0E-46694F9F2C9E}"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1340768"/>
            <a:ext cx="3816424" cy="64807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it-IT" sz="3200" dirty="0" smtClean="0"/>
              <a:t>Individuazione file</a:t>
            </a:r>
            <a:endParaRPr lang="it-IT" sz="3200" dirty="0"/>
          </a:p>
        </p:txBody>
      </p:sp>
      <p:sp>
        <p:nvSpPr>
          <p:cNvPr id="3" name="Segnaposto contenuto 2"/>
          <p:cNvSpPr>
            <a:spLocks noGrp="1"/>
          </p:cNvSpPr>
          <p:nvPr>
            <p:ph idx="1"/>
          </p:nvPr>
        </p:nvSpPr>
        <p:spPr>
          <a:xfrm>
            <a:off x="1259632" y="2886472"/>
            <a:ext cx="5328592" cy="1262608"/>
          </a:xfrm>
        </p:spPr>
        <p:txBody>
          <a:bodyPr>
            <a:noAutofit/>
          </a:bodyPr>
          <a:lstStyle/>
          <a:p>
            <a:pPr>
              <a:buFont typeface="Wingdings" pitchFamily="2" charset="2"/>
              <a:buChar char="§"/>
            </a:pPr>
            <a:r>
              <a:rPr lang="it-IT" sz="2000" b="1" dirty="0" smtClean="0">
                <a:solidFill>
                  <a:srgbClr val="002060"/>
                </a:solidFill>
              </a:rPr>
              <a:t>Sever Microsoft Visual  Source Save   </a:t>
            </a:r>
          </a:p>
          <a:p>
            <a:pPr>
              <a:buFont typeface="Wingdings" pitchFamily="2" charset="2"/>
              <a:buChar char="§"/>
            </a:pPr>
            <a:r>
              <a:rPr lang="it-IT" sz="2000" b="1" dirty="0" smtClean="0">
                <a:solidFill>
                  <a:srgbClr val="002060"/>
                </a:solidFill>
              </a:rPr>
              <a:t>Server Subversion</a:t>
            </a:r>
          </a:p>
          <a:p>
            <a:pPr>
              <a:buFont typeface="Wingdings" pitchFamily="2" charset="2"/>
              <a:buChar char="§"/>
            </a:pPr>
            <a:r>
              <a:rPr lang="it-IT" sz="2000" b="1" dirty="0" smtClean="0">
                <a:solidFill>
                  <a:srgbClr val="002060"/>
                </a:solidFill>
              </a:rPr>
              <a:t>Dischi condivisi </a:t>
            </a:r>
            <a:endParaRPr lang="it-IT" sz="2000" b="1" dirty="0">
              <a:solidFill>
                <a:srgbClr val="002060"/>
              </a:solidFill>
            </a:endParaRPr>
          </a:p>
        </p:txBody>
      </p:sp>
      <p:sp>
        <p:nvSpPr>
          <p:cNvPr id="4" name="Segnaposto numero diapositiva 3"/>
          <p:cNvSpPr>
            <a:spLocks noGrp="1"/>
          </p:cNvSpPr>
          <p:nvPr>
            <p:ph type="sldNum" sz="quarter" idx="12"/>
          </p:nvPr>
        </p:nvSpPr>
        <p:spPr/>
        <p:txBody>
          <a:bodyPr/>
          <a:lstStyle/>
          <a:p>
            <a:fld id="{65961F88-6642-4918-9D0E-46694F9F2C9E}" type="slidenum">
              <a:rPr lang="it-IT" smtClean="0"/>
              <a:pPr/>
              <a:t>10</a:t>
            </a:fld>
            <a:endParaRPr lang="it-IT"/>
          </a:p>
        </p:txBody>
      </p:sp>
      <p:sp>
        <p:nvSpPr>
          <p:cNvPr id="5" name="CasellaDiTesto 4"/>
          <p:cNvSpPr txBox="1"/>
          <p:nvPr/>
        </p:nvSpPr>
        <p:spPr>
          <a:xfrm>
            <a:off x="3779912" y="260649"/>
            <a:ext cx="5364088" cy="6924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3900" dirty="0" smtClean="0">
                <a:latin typeface="+mj-lt"/>
              </a:rPr>
              <a:t>Progetto e Sviluppo </a:t>
            </a:r>
            <a:endParaRPr lang="it-IT" sz="3900" dirty="0">
              <a:latin typeface="+mj-lt"/>
            </a:endParaRPr>
          </a:p>
        </p:txBody>
      </p:sp>
      <p:sp>
        <p:nvSpPr>
          <p:cNvPr id="6" name="Rettangolo 5"/>
          <p:cNvSpPr/>
          <p:nvPr/>
        </p:nvSpPr>
        <p:spPr>
          <a:xfrm>
            <a:off x="2123728" y="2204864"/>
            <a:ext cx="4461544" cy="584775"/>
          </a:xfrm>
          <a:prstGeom prst="rect">
            <a:avLst/>
          </a:prstGeom>
        </p:spPr>
        <p:txBody>
          <a:bodyPr wrap="square">
            <a:spAutoFit/>
          </a:bodyPr>
          <a:lstStyle/>
          <a:p>
            <a:pPr marL="365760" lvl="0" indent="-283464">
              <a:spcBef>
                <a:spcPts val="600"/>
              </a:spcBef>
              <a:buClr>
                <a:srgbClr val="3891A7"/>
              </a:buClr>
              <a:buSzPct val="80000"/>
            </a:pPr>
            <a:r>
              <a:rPr lang="it-IT" sz="3200" b="1" dirty="0" smtClean="0">
                <a:solidFill>
                  <a:srgbClr val="C00000"/>
                </a:solidFill>
              </a:rPr>
              <a:t>Dove risiedono i file ?</a:t>
            </a:r>
          </a:p>
        </p:txBody>
      </p:sp>
      <p:cxnSp>
        <p:nvCxnSpPr>
          <p:cNvPr id="8" name="Connettore 1 7"/>
          <p:cNvCxnSpPr/>
          <p:nvPr/>
        </p:nvCxnSpPr>
        <p:spPr>
          <a:xfrm>
            <a:off x="1115616" y="4149080"/>
            <a:ext cx="80283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547664" y="4221088"/>
            <a:ext cx="4873835" cy="584775"/>
          </a:xfrm>
          <a:prstGeom prst="rect">
            <a:avLst/>
          </a:prstGeom>
          <a:noFill/>
        </p:spPr>
        <p:txBody>
          <a:bodyPr wrap="none" rtlCol="0">
            <a:spAutoFit/>
          </a:bodyPr>
          <a:lstStyle/>
          <a:p>
            <a:r>
              <a:rPr lang="it-IT" sz="3200" dirty="0" smtClean="0"/>
              <a:t>Directory_sorgente = “F:\\ “</a:t>
            </a:r>
            <a:endParaRPr lang="it-IT" sz="3200" dirty="0"/>
          </a:p>
        </p:txBody>
      </p:sp>
      <p:cxnSp>
        <p:nvCxnSpPr>
          <p:cNvPr id="25" name="Connettore 4 24"/>
          <p:cNvCxnSpPr/>
          <p:nvPr/>
        </p:nvCxnSpPr>
        <p:spPr>
          <a:xfrm>
            <a:off x="3419872" y="5517232"/>
            <a:ext cx="1728192" cy="28803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403648" y="5013176"/>
            <a:ext cx="2016224" cy="369332"/>
          </a:xfrm>
          <a:prstGeom prst="rect">
            <a:avLst/>
          </a:prstGeom>
          <a:noFill/>
          <a:ln>
            <a:solidFill>
              <a:schemeClr val="tx1"/>
            </a:solidFill>
          </a:ln>
        </p:spPr>
        <p:txBody>
          <a:bodyPr wrap="square" rtlCol="0">
            <a:spAutoFit/>
          </a:bodyPr>
          <a:lstStyle/>
          <a:p>
            <a:r>
              <a:rPr lang="it-IT" b="1" dirty="0" smtClean="0"/>
              <a:t> Class FindFile </a:t>
            </a:r>
            <a:endParaRPr lang="it-IT" b="1" dirty="0"/>
          </a:p>
        </p:txBody>
      </p:sp>
      <p:sp>
        <p:nvSpPr>
          <p:cNvPr id="28" name="CasellaDiTesto 27"/>
          <p:cNvSpPr txBox="1"/>
          <p:nvPr/>
        </p:nvSpPr>
        <p:spPr>
          <a:xfrm>
            <a:off x="5148064" y="4797152"/>
            <a:ext cx="1944216" cy="646331"/>
          </a:xfrm>
          <a:prstGeom prst="rect">
            <a:avLst/>
          </a:prstGeom>
          <a:noFill/>
          <a:ln>
            <a:solidFill>
              <a:schemeClr val="tx1"/>
            </a:solidFill>
          </a:ln>
        </p:spPr>
        <p:txBody>
          <a:bodyPr wrap="square" rtlCol="0">
            <a:spAutoFit/>
          </a:bodyPr>
          <a:lstStyle/>
          <a:p>
            <a:r>
              <a:rPr lang="it-IT" b="1" dirty="0" smtClean="0"/>
              <a:t>      FileText</a:t>
            </a:r>
          </a:p>
          <a:p>
            <a:r>
              <a:rPr lang="it-IT" dirty="0" smtClean="0"/>
              <a:t>    Domain Class</a:t>
            </a:r>
            <a:endParaRPr lang="it-IT" dirty="0"/>
          </a:p>
        </p:txBody>
      </p:sp>
      <p:sp>
        <p:nvSpPr>
          <p:cNvPr id="29" name="CasellaDiTesto 28"/>
          <p:cNvSpPr txBox="1"/>
          <p:nvPr/>
        </p:nvSpPr>
        <p:spPr>
          <a:xfrm>
            <a:off x="1403648" y="5373216"/>
            <a:ext cx="2016224" cy="707886"/>
          </a:xfrm>
          <a:prstGeom prst="rect">
            <a:avLst/>
          </a:prstGeom>
          <a:noFill/>
          <a:ln>
            <a:solidFill>
              <a:schemeClr val="tx1"/>
            </a:solidFill>
          </a:ln>
        </p:spPr>
        <p:txBody>
          <a:bodyPr wrap="square" rtlCol="0">
            <a:spAutoFit/>
          </a:bodyPr>
          <a:lstStyle/>
          <a:p>
            <a:r>
              <a:rPr lang="it-IT" sz="2000" dirty="0" smtClean="0"/>
              <a:t>+ searchFile()</a:t>
            </a:r>
          </a:p>
          <a:p>
            <a:r>
              <a:rPr lang="it-IT" sz="2000" dirty="0" smtClean="0"/>
              <a:t>+ getProperty()</a:t>
            </a:r>
            <a:endParaRPr lang="it-IT" sz="2000" dirty="0"/>
          </a:p>
        </p:txBody>
      </p:sp>
      <p:sp>
        <p:nvSpPr>
          <p:cNvPr id="36" name="CasellaDiTesto 35"/>
          <p:cNvSpPr txBox="1"/>
          <p:nvPr/>
        </p:nvSpPr>
        <p:spPr>
          <a:xfrm>
            <a:off x="5148064" y="5445224"/>
            <a:ext cx="1944216" cy="1200329"/>
          </a:xfrm>
          <a:prstGeom prst="rect">
            <a:avLst/>
          </a:prstGeom>
          <a:noFill/>
          <a:ln w="9525">
            <a:solidFill>
              <a:schemeClr val="tx1"/>
            </a:solidFill>
          </a:ln>
        </p:spPr>
        <p:txBody>
          <a:bodyPr wrap="square" rtlCol="0">
            <a:spAutoFit/>
          </a:bodyPr>
          <a:lstStyle/>
          <a:p>
            <a:r>
              <a:rPr lang="it-IT" dirty="0" smtClean="0"/>
              <a:t>+ Name</a:t>
            </a:r>
          </a:p>
          <a:p>
            <a:r>
              <a:rPr lang="it-IT" dirty="0" smtClean="0"/>
              <a:t>+ Description</a:t>
            </a:r>
          </a:p>
          <a:p>
            <a:r>
              <a:rPr lang="it-IT" dirty="0" smtClean="0"/>
              <a:t>+ get()</a:t>
            </a:r>
          </a:p>
          <a:p>
            <a:r>
              <a:rPr lang="it-IT" dirty="0" smtClean="0"/>
              <a:t>+ set()</a:t>
            </a:r>
            <a:endParaRPr lang="it-IT" dirty="0"/>
          </a:p>
        </p:txBody>
      </p:sp>
      <p:cxnSp>
        <p:nvCxnSpPr>
          <p:cNvPr id="38" name="Connettore 1 37"/>
          <p:cNvCxnSpPr>
            <a:stCxn id="36" idx="1"/>
            <a:endCxn id="36" idx="3"/>
          </p:cNvCxnSpPr>
          <p:nvPr/>
        </p:nvCxnSpPr>
        <p:spPr>
          <a:xfrm>
            <a:off x="5148064" y="6045389"/>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5148064" y="5445224"/>
            <a:ext cx="19442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908720"/>
            <a:ext cx="3744416" cy="576064"/>
          </a:xfrm>
        </p:spPr>
        <p:style>
          <a:lnRef idx="1">
            <a:schemeClr val="accent1"/>
          </a:lnRef>
          <a:fillRef idx="2">
            <a:schemeClr val="accent1"/>
          </a:fillRef>
          <a:effectRef idx="1">
            <a:schemeClr val="accent1"/>
          </a:effectRef>
          <a:fontRef idx="minor">
            <a:schemeClr val="dk1"/>
          </a:fontRef>
        </p:style>
        <p:txBody>
          <a:bodyPr>
            <a:noAutofit/>
          </a:bodyPr>
          <a:lstStyle/>
          <a:p>
            <a:r>
              <a:rPr lang="it-IT" sz="3600" dirty="0" smtClean="0"/>
              <a:t> </a:t>
            </a:r>
            <a:r>
              <a:rPr lang="it-IT" sz="3200" dirty="0" smtClean="0"/>
              <a:t>Individuazione file</a:t>
            </a:r>
            <a:endParaRPr lang="it-IT" sz="3200" dirty="0"/>
          </a:p>
        </p:txBody>
      </p:sp>
      <p:sp>
        <p:nvSpPr>
          <p:cNvPr id="3" name="Segnaposto contenuto 2"/>
          <p:cNvSpPr>
            <a:spLocks noGrp="1"/>
          </p:cNvSpPr>
          <p:nvPr>
            <p:ph idx="1"/>
          </p:nvPr>
        </p:nvSpPr>
        <p:spPr/>
        <p:txBody>
          <a:bodyPr/>
          <a:lstStyle/>
          <a:p>
            <a:r>
              <a:rPr lang="it-IT" dirty="0" smtClean="0"/>
              <a:t>Classe di dominio</a:t>
            </a:r>
          </a:p>
          <a:p>
            <a:r>
              <a:rPr lang="it-IT" dirty="0" smtClean="0"/>
              <a:t>Estrazione delle proprietà di un file</a:t>
            </a:r>
          </a:p>
          <a:p>
            <a:endParaRPr lang="it-IT" dirty="0" smtClean="0"/>
          </a:p>
        </p:txBody>
      </p:sp>
      <p:sp>
        <p:nvSpPr>
          <p:cNvPr id="5" name="Segnaposto numero diapositiva 4"/>
          <p:cNvSpPr>
            <a:spLocks noGrp="1"/>
          </p:cNvSpPr>
          <p:nvPr>
            <p:ph type="sldNum" sz="quarter" idx="12"/>
          </p:nvPr>
        </p:nvSpPr>
        <p:spPr/>
        <p:txBody>
          <a:bodyPr/>
          <a:lstStyle/>
          <a:p>
            <a:fld id="{65961F88-6642-4918-9D0E-46694F9F2C9E}" type="slidenum">
              <a:rPr lang="it-IT" smtClean="0"/>
              <a:pPr/>
              <a:t>11</a:t>
            </a:fld>
            <a:endParaRPr lang="it-IT"/>
          </a:p>
        </p:txBody>
      </p:sp>
      <p:sp>
        <p:nvSpPr>
          <p:cNvPr id="6" name="Titolo 1"/>
          <p:cNvSpPr txBox="1">
            <a:spLocks/>
          </p:cNvSpPr>
          <p:nvPr/>
        </p:nvSpPr>
        <p:spPr>
          <a:xfrm>
            <a:off x="4139952" y="188640"/>
            <a:ext cx="5004048" cy="576064"/>
          </a:xfrm>
          <a:prstGeom prst="rect">
            <a:avLst/>
          </a:prstGeom>
        </p:spPr>
        <p:style>
          <a:lnRef idx="1">
            <a:schemeClr val="accent5"/>
          </a:lnRef>
          <a:fillRef idx="3">
            <a:schemeClr val="accent5"/>
          </a:fillRef>
          <a:effectRef idx="2">
            <a:schemeClr val="accent5"/>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Progetto e Sviluppo </a:t>
            </a:r>
            <a:endParaRPr kumimoji="0" lang="it-IT" sz="3600" b="0" i="0" u="none" strike="noStrike" kern="1200" cap="none" spc="0" normalizeH="0" baseline="0" noProof="0" dirty="0">
              <a:ln>
                <a:noFill/>
              </a:ln>
              <a:solidFill>
                <a:schemeClr val="lt1"/>
              </a:solidFill>
              <a:effectLst>
                <a:outerShdw blurRad="50000" dist="30000" dir="5400000" algn="tl" rotWithShape="0">
                  <a:srgbClr val="000000">
                    <a:alpha val="30000"/>
                  </a:srgbClr>
                </a:outerShdw>
              </a:effectLst>
              <a:uLnTx/>
              <a:uFillTx/>
              <a:latin typeface="+mn-lt"/>
              <a:ea typeface="+mn-ea"/>
              <a:cs typeface="+mn-cs"/>
            </a:endParaRPr>
          </a:p>
        </p:txBody>
      </p:sp>
      <p:pic>
        <p:nvPicPr>
          <p:cNvPr id="21507" name="Picture 3"/>
          <p:cNvPicPr>
            <a:picLocks noChangeAspect="1" noChangeArrowheads="1"/>
          </p:cNvPicPr>
          <p:nvPr/>
        </p:nvPicPr>
        <p:blipFill>
          <a:blip r:embed="rId3" cstate="print"/>
          <a:srcRect/>
          <a:stretch>
            <a:fillRect/>
          </a:stretch>
        </p:blipFill>
        <p:spPr bwMode="auto">
          <a:xfrm>
            <a:off x="2195736" y="2752725"/>
            <a:ext cx="4829175"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7944" y="332656"/>
            <a:ext cx="5076056" cy="562074"/>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it-IT" dirty="0" smtClean="0"/>
              <a:t>Progetto e Sviluppo</a:t>
            </a:r>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12</a:t>
            </a:fld>
            <a:endParaRPr lang="it-IT"/>
          </a:p>
        </p:txBody>
      </p:sp>
      <p:sp>
        <p:nvSpPr>
          <p:cNvPr id="5" name="CasellaDiTesto 4"/>
          <p:cNvSpPr txBox="1"/>
          <p:nvPr/>
        </p:nvSpPr>
        <p:spPr>
          <a:xfrm>
            <a:off x="1259632" y="1412776"/>
            <a:ext cx="194421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3200" b="1" dirty="0" smtClean="0"/>
              <a:t>Classe di dominio</a:t>
            </a:r>
            <a:endParaRPr lang="it-IT" sz="3200" b="1" dirty="0"/>
          </a:p>
        </p:txBody>
      </p:sp>
      <p:sp>
        <p:nvSpPr>
          <p:cNvPr id="7" name="CasellaDiTesto 6"/>
          <p:cNvSpPr txBox="1"/>
          <p:nvPr/>
        </p:nvSpPr>
        <p:spPr>
          <a:xfrm>
            <a:off x="4139952" y="1412776"/>
            <a:ext cx="1944216"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3200" b="1" dirty="0" smtClean="0"/>
              <a:t>Entità di dominio</a:t>
            </a:r>
            <a:endParaRPr lang="it-IT" sz="3200" b="1" dirty="0"/>
          </a:p>
        </p:txBody>
      </p:sp>
      <p:sp>
        <p:nvSpPr>
          <p:cNvPr id="9" name="CasellaDiTesto 8"/>
          <p:cNvSpPr txBox="1"/>
          <p:nvPr/>
        </p:nvSpPr>
        <p:spPr>
          <a:xfrm>
            <a:off x="7020272" y="1484784"/>
            <a:ext cx="1907704"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3200" b="1" dirty="0" smtClean="0"/>
              <a:t>Tabella</a:t>
            </a:r>
          </a:p>
          <a:p>
            <a:r>
              <a:rPr lang="it-IT" sz="3200" b="1" dirty="0" smtClean="0"/>
              <a:t>   DB</a:t>
            </a:r>
            <a:endParaRPr lang="it-IT" sz="3200" b="1" dirty="0"/>
          </a:p>
        </p:txBody>
      </p:sp>
      <p:sp>
        <p:nvSpPr>
          <p:cNvPr id="10" name="Freccia a destra 9"/>
          <p:cNvSpPr/>
          <p:nvPr/>
        </p:nvSpPr>
        <p:spPr>
          <a:xfrm>
            <a:off x="3347864" y="1988840"/>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6300192" y="1916832"/>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8612" name="Picture 4"/>
          <p:cNvPicPr>
            <a:picLocks noChangeAspect="1" noChangeArrowheads="1"/>
          </p:cNvPicPr>
          <p:nvPr/>
        </p:nvPicPr>
        <p:blipFill>
          <a:blip r:embed="rId3" cstate="print"/>
          <a:srcRect/>
          <a:stretch>
            <a:fillRect/>
          </a:stretch>
        </p:blipFill>
        <p:spPr bwMode="auto">
          <a:xfrm>
            <a:off x="1115616" y="3068960"/>
            <a:ext cx="7416824" cy="3584746"/>
          </a:xfrm>
          <a:prstGeom prst="rect">
            <a:avLst/>
          </a:prstGeom>
          <a:noFill/>
          <a:ln w="9525">
            <a:noFill/>
            <a:miter lim="800000"/>
            <a:headEnd/>
            <a:tailEnd/>
          </a:ln>
        </p:spPr>
      </p:pic>
      <p:sp>
        <p:nvSpPr>
          <p:cNvPr id="14" name="CasellaDiTesto 13"/>
          <p:cNvSpPr txBox="1"/>
          <p:nvPr/>
        </p:nvSpPr>
        <p:spPr>
          <a:xfrm>
            <a:off x="1115616" y="2708920"/>
            <a:ext cx="518457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2000" b="1" dirty="0" smtClean="0">
                <a:solidFill>
                  <a:schemeClr val="tx1"/>
                </a:solidFill>
              </a:rPr>
              <a:t>Passaggio dall’applicazione  al  database</a:t>
            </a:r>
            <a:endParaRPr lang="it-IT" sz="20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cstate="print"/>
          <a:srcRect/>
          <a:stretch>
            <a:fillRect/>
          </a:stretch>
        </p:blipFill>
        <p:spPr bwMode="auto">
          <a:xfrm>
            <a:off x="1187624" y="2852936"/>
            <a:ext cx="7573474" cy="3312368"/>
          </a:xfrm>
          <a:prstGeom prst="rect">
            <a:avLst/>
          </a:prstGeom>
          <a:noFill/>
          <a:ln w="9525">
            <a:solidFill>
              <a:srgbClr val="00B0F0"/>
            </a:solidFill>
            <a:miter lim="800000"/>
            <a:headEnd/>
            <a:tailEnd/>
          </a:ln>
        </p:spPr>
      </p:pic>
      <p:sp>
        <p:nvSpPr>
          <p:cNvPr id="2" name="Titolo 1"/>
          <p:cNvSpPr>
            <a:spLocks noGrp="1"/>
          </p:cNvSpPr>
          <p:nvPr>
            <p:ph type="title"/>
          </p:nvPr>
        </p:nvSpPr>
        <p:spPr>
          <a:xfrm>
            <a:off x="3491880" y="260648"/>
            <a:ext cx="5652120" cy="504056"/>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it-IT" sz="3600" dirty="0" smtClean="0"/>
              <a:t>Progetto e Sviluppo </a:t>
            </a:r>
            <a:endParaRPr lang="it-IT" sz="3600"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13</a:t>
            </a:fld>
            <a:endParaRPr lang="it-IT"/>
          </a:p>
        </p:txBody>
      </p:sp>
      <p:sp>
        <p:nvSpPr>
          <p:cNvPr id="5" name="CasellaDiTesto 4"/>
          <p:cNvSpPr txBox="1"/>
          <p:nvPr/>
        </p:nvSpPr>
        <p:spPr>
          <a:xfrm>
            <a:off x="971600" y="1052737"/>
            <a:ext cx="36004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dirty="0" smtClean="0"/>
              <a:t>Creazione DB</a:t>
            </a:r>
            <a:endParaRPr lang="it-IT" sz="3200" dirty="0"/>
          </a:p>
        </p:txBody>
      </p:sp>
      <p:sp>
        <p:nvSpPr>
          <p:cNvPr id="9" name="CasellaDiTesto 8"/>
          <p:cNvSpPr txBox="1"/>
          <p:nvPr/>
        </p:nvSpPr>
        <p:spPr>
          <a:xfrm>
            <a:off x="5292080" y="6093296"/>
            <a:ext cx="3456384" cy="461665"/>
          </a:xfrm>
          <a:prstGeom prst="rect">
            <a:avLst/>
          </a:prstGeom>
        </p:spPr>
        <p:style>
          <a:lnRef idx="1">
            <a:schemeClr val="accent2"/>
          </a:lnRef>
          <a:fillRef idx="3">
            <a:schemeClr val="accent2"/>
          </a:fillRef>
          <a:effectRef idx="2">
            <a:schemeClr val="accent2"/>
          </a:effectRef>
          <a:fontRef idx="minor">
            <a:schemeClr val="lt1"/>
          </a:fontRef>
        </p:style>
        <p:txBody>
          <a:bodyPr vert="horz" wrap="square" rtlCol="0">
            <a:spAutoFit/>
          </a:bodyPr>
          <a:lstStyle/>
          <a:p>
            <a:r>
              <a:rPr lang="it-IT" sz="2400" b="1" dirty="0" smtClean="0">
                <a:solidFill>
                  <a:srgbClr val="C00000"/>
                </a:solidFill>
                <a:latin typeface="Arial Narrow" pitchFamily="34" charset="0"/>
              </a:rPr>
              <a:t> Schema Entità- Relazione</a:t>
            </a:r>
            <a:endParaRPr lang="it-IT" sz="2400" b="1" dirty="0">
              <a:solidFill>
                <a:srgbClr val="C00000"/>
              </a:solidFill>
              <a:latin typeface="Arial Narrow" pitchFamily="34" charset="0"/>
            </a:endParaRPr>
          </a:p>
        </p:txBody>
      </p:sp>
      <p:sp>
        <p:nvSpPr>
          <p:cNvPr id="10" name="CasellaDiTesto 9"/>
          <p:cNvSpPr txBox="1"/>
          <p:nvPr/>
        </p:nvSpPr>
        <p:spPr>
          <a:xfrm>
            <a:off x="1259632" y="1844824"/>
            <a:ext cx="165618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sz="2400" b="1" dirty="0" smtClean="0">
                <a:solidFill>
                  <a:srgbClr val="002060"/>
                </a:solidFill>
              </a:rPr>
              <a:t>Entità di dominio</a:t>
            </a:r>
            <a:endParaRPr lang="it-IT" sz="2400" b="1" dirty="0">
              <a:solidFill>
                <a:srgbClr val="002060"/>
              </a:solidFill>
            </a:endParaRPr>
          </a:p>
        </p:txBody>
      </p:sp>
      <p:sp>
        <p:nvSpPr>
          <p:cNvPr id="20" name="Freccia a destra 19"/>
          <p:cNvSpPr/>
          <p:nvPr/>
        </p:nvSpPr>
        <p:spPr>
          <a:xfrm rot="3100081">
            <a:off x="2450537" y="2862178"/>
            <a:ext cx="669982" cy="19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5580112" y="1556793"/>
            <a:ext cx="3312368" cy="1015663"/>
          </a:xfrm>
          <a:prstGeom prst="rect">
            <a:avLst/>
          </a:prstGeom>
          <a:noFill/>
        </p:spPr>
        <p:txBody>
          <a:bodyPr wrap="square" rtlCol="0">
            <a:spAutoFit/>
          </a:bodyPr>
          <a:lstStyle/>
          <a:p>
            <a:pPr algn="ctr"/>
            <a:r>
              <a:rPr lang="it-IT" sz="2000" dirty="0" smtClean="0">
                <a:solidFill>
                  <a:schemeClr val="tx1">
                    <a:lumMod val="95000"/>
                    <a:lumOff val="5000"/>
                  </a:schemeClr>
                </a:solidFill>
              </a:rPr>
              <a:t>Attributi della </a:t>
            </a:r>
            <a:r>
              <a:rPr lang="it-IT" sz="2000" b="1" dirty="0" smtClean="0">
                <a:solidFill>
                  <a:srgbClr val="C00000"/>
                </a:solidFill>
              </a:rPr>
              <a:t>classe di dominio</a:t>
            </a:r>
            <a:r>
              <a:rPr lang="it-IT" sz="2000" dirty="0" smtClean="0">
                <a:solidFill>
                  <a:schemeClr val="tx1">
                    <a:lumMod val="95000"/>
                    <a:lumOff val="5000"/>
                  </a:schemeClr>
                </a:solidFill>
              </a:rPr>
              <a:t> sono gli attributi </a:t>
            </a:r>
            <a:r>
              <a:rPr lang="it-IT" sz="2000" dirty="0" smtClean="0"/>
              <a:t>dell</a:t>
            </a:r>
            <a:r>
              <a:rPr lang="it-IT" sz="2000" b="1" dirty="0" smtClean="0"/>
              <a:t>’</a:t>
            </a:r>
            <a:r>
              <a:rPr lang="it-IT" sz="2000" b="1" dirty="0" smtClean="0">
                <a:solidFill>
                  <a:srgbClr val="C00000"/>
                </a:solidFill>
              </a:rPr>
              <a:t>entità di dominio</a:t>
            </a:r>
            <a:endParaRPr lang="it-IT" sz="20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5568" y="3717032"/>
            <a:ext cx="3888432" cy="360040"/>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it-IT" sz="2000" dirty="0" smtClean="0">
                <a:solidFill>
                  <a:schemeClr val="tx1"/>
                </a:solidFill>
              </a:rPr>
              <a:t>Tabella </a:t>
            </a:r>
            <a:r>
              <a:rPr lang="it-IT" sz="2000" b="1" dirty="0" smtClean="0">
                <a:solidFill>
                  <a:schemeClr val="tx1"/>
                </a:solidFill>
              </a:rPr>
              <a:t>FILE (daTrasferire) del DB</a:t>
            </a:r>
            <a:endParaRPr lang="it-IT" sz="2000" dirty="0">
              <a:solidFill>
                <a:schemeClr val="tx1"/>
              </a:solidFill>
            </a:endParaRPr>
          </a:p>
        </p:txBody>
      </p:sp>
      <p:sp>
        <p:nvSpPr>
          <p:cNvPr id="4" name="Segnaposto numero diapositiva 3"/>
          <p:cNvSpPr>
            <a:spLocks noGrp="1"/>
          </p:cNvSpPr>
          <p:nvPr>
            <p:ph type="sldNum" sz="quarter" idx="12"/>
          </p:nvPr>
        </p:nvSpPr>
        <p:spPr/>
        <p:txBody>
          <a:bodyPr/>
          <a:lstStyle/>
          <a:p>
            <a:fld id="{65961F88-6642-4918-9D0E-46694F9F2C9E}" type="slidenum">
              <a:rPr lang="it-IT" smtClean="0"/>
              <a:pPr/>
              <a:t>14</a:t>
            </a:fld>
            <a:endParaRPr lang="it-IT"/>
          </a:p>
        </p:txBody>
      </p:sp>
      <p:sp>
        <p:nvSpPr>
          <p:cNvPr id="25602" name="Rectangle 2"/>
          <p:cNvSpPr>
            <a:spLocks noChangeArrowheads="1"/>
          </p:cNvSpPr>
          <p:nvPr/>
        </p:nvSpPr>
        <p:spPr bwMode="auto">
          <a:xfrm>
            <a:off x="899592" y="1916832"/>
            <a:ext cx="80283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3763" lvl="0" indent="-630238" fontAlgn="base">
              <a:spcBef>
                <a:spcPct val="0"/>
              </a:spcBef>
              <a:spcAft>
                <a:spcPct val="0"/>
              </a:spcAft>
            </a:pPr>
            <a:r>
              <a:rPr kumimoji="0" lang="en-US" sz="2000" b="1" i="0" u="none" strike="noStrike" cap="none" normalizeH="0" baseline="0" dirty="0" smtClean="0">
                <a:ln>
                  <a:noFill/>
                </a:ln>
                <a:effectLst/>
                <a:latin typeface="Aharoni" pitchFamily="2" charset="-79"/>
                <a:ea typeface="Calibri" pitchFamily="34" charset="0"/>
                <a:cs typeface="Aharoni" pitchFamily="2" charset="-79"/>
              </a:rPr>
              <a:t>FILE_daTrasferire</a:t>
            </a:r>
            <a:r>
              <a:rPr lang="en-US" sz="2000" dirty="0" smtClean="0">
                <a:latin typeface="Courier New" pitchFamily="49" charset="0"/>
                <a:ea typeface="Calibri" pitchFamily="34" charset="0"/>
                <a:cs typeface="Courier New" pitchFamily="49" charset="0"/>
              </a:rPr>
              <a:t> </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en-US" sz="2000" b="1" i="0" u="sng"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idFile</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lang="en-US" sz="2000" dirty="0" smtClean="0">
                <a:latin typeface="Courier New" pitchFamily="49" charset="0"/>
                <a:ea typeface="Times New Roman" pitchFamily="18" charset="0"/>
                <a:cs typeface="Courier New" pitchFamily="49" charset="0"/>
              </a:rPr>
              <a:t>nome_file, size, </a:t>
            </a:r>
            <a:r>
              <a:rPr kumimoji="0" lang="en-US" sz="20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directory_sorgente, directory_destinazione,</a:t>
            </a:r>
          </a:p>
          <a:p>
            <a:pPr marL="893763" lvl="0" indent="-630238" fontAlgn="base">
              <a:spcBef>
                <a:spcPct val="0"/>
              </a:spcBef>
              <a:spcAft>
                <a:spcPct val="0"/>
              </a:spcAft>
            </a:pP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lang="en-US" sz="2000" dirty="0" smtClean="0">
                <a:latin typeface="Courier New" pitchFamily="49" charset="0"/>
                <a:ea typeface="Times New Roman" pitchFamily="18" charset="0"/>
                <a:cs typeface="Courier New" pitchFamily="49" charset="0"/>
              </a:rPr>
              <a:t>daTrasferire, </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Creation_time, Last_Modified, </a:t>
            </a:r>
          </a:p>
          <a:p>
            <a:pPr marL="893763" lvl="0" indent="-630238" fontAlgn="base">
              <a:spcBef>
                <a:spcPct val="0"/>
              </a:spcBef>
              <a:spcAft>
                <a:spcPct val="0"/>
              </a:spcAft>
            </a:pP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lang="en-US" sz="2000" dirty="0" smtClean="0">
                <a:latin typeface="Courier New" pitchFamily="49" charset="0"/>
                <a:ea typeface="Times New Roman" pitchFamily="18" charset="0"/>
                <a:cs typeface="Courier New" pitchFamily="49" charset="0"/>
              </a:rPr>
              <a:t>Last_Accessed_Time, </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isRegular, isSymbolic, isOther, estensione)</a:t>
            </a:r>
            <a:endParaRPr kumimoji="0" lang="en-US" sz="20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 name="CasellaDiTesto 9"/>
          <p:cNvSpPr txBox="1"/>
          <p:nvPr/>
        </p:nvSpPr>
        <p:spPr>
          <a:xfrm>
            <a:off x="971600" y="1196752"/>
            <a:ext cx="316835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dirty="0" smtClean="0">
                <a:solidFill>
                  <a:srgbClr val="C00000"/>
                </a:solidFill>
              </a:rPr>
              <a:t>    Schema logico</a:t>
            </a:r>
            <a:endParaRPr lang="it-IT" sz="2800" dirty="0">
              <a:solidFill>
                <a:srgbClr val="C00000"/>
              </a:solidFill>
            </a:endParaRPr>
          </a:p>
        </p:txBody>
      </p:sp>
      <p:sp>
        <p:nvSpPr>
          <p:cNvPr id="11" name="Titolo 1"/>
          <p:cNvSpPr txBox="1">
            <a:spLocks/>
          </p:cNvSpPr>
          <p:nvPr/>
        </p:nvSpPr>
        <p:spPr>
          <a:xfrm>
            <a:off x="4139952" y="332656"/>
            <a:ext cx="5004048" cy="576064"/>
          </a:xfrm>
          <a:prstGeom prst="rect">
            <a:avLst/>
          </a:prstGeom>
        </p:spPr>
        <p:style>
          <a:lnRef idx="1">
            <a:schemeClr val="accent5"/>
          </a:lnRef>
          <a:fillRef idx="3">
            <a:schemeClr val="accent5"/>
          </a:fillRef>
          <a:effectRef idx="2">
            <a:schemeClr val="accent5"/>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Progetto e Sviluppo</a:t>
            </a:r>
            <a:endParaRPr kumimoji="0" lang="it-IT" sz="3600" b="0" i="0" u="none" strike="noStrike" kern="1200" cap="none" spc="0" normalizeH="0" baseline="0" noProof="0" dirty="0">
              <a:ln>
                <a:noFill/>
              </a:ln>
              <a:solidFill>
                <a:schemeClr val="lt1"/>
              </a:solidFill>
              <a:effectLst>
                <a:outerShdw blurRad="50000" dist="30000" dir="5400000" algn="tl" rotWithShape="0">
                  <a:srgbClr val="000000">
                    <a:alpha val="30000"/>
                  </a:srgbClr>
                </a:outerShdw>
              </a:effectLst>
              <a:uLnTx/>
              <a:uFillTx/>
              <a:latin typeface="+mn-lt"/>
              <a:ea typeface="+mn-ea"/>
              <a:cs typeface="+mn-cs"/>
            </a:endParaRPr>
          </a:p>
        </p:txBody>
      </p:sp>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it-IT"/>
          </a:p>
        </p:txBody>
      </p:sp>
      <p:pic>
        <p:nvPicPr>
          <p:cNvPr id="25605" name="Picture 5"/>
          <p:cNvPicPr>
            <a:picLocks noChangeAspect="1" noChangeArrowheads="1"/>
          </p:cNvPicPr>
          <p:nvPr/>
        </p:nvPicPr>
        <p:blipFill>
          <a:blip r:embed="rId3" cstate="print"/>
          <a:srcRect/>
          <a:stretch>
            <a:fillRect/>
          </a:stretch>
        </p:blipFill>
        <p:spPr bwMode="auto">
          <a:xfrm>
            <a:off x="971600" y="4077072"/>
            <a:ext cx="8172400" cy="2434159"/>
          </a:xfrm>
          <a:prstGeom prst="rect">
            <a:avLst/>
          </a:prstGeom>
          <a:noFill/>
          <a:ln w="9525">
            <a:noFill/>
            <a:miter lim="800000"/>
            <a:headEnd/>
            <a:tailEnd/>
          </a:ln>
        </p:spPr>
      </p:pic>
      <p:pic>
        <p:nvPicPr>
          <p:cNvPr id="25607" name="Picture 7"/>
          <p:cNvPicPr>
            <a:picLocks noChangeAspect="1" noChangeArrowheads="1"/>
          </p:cNvPicPr>
          <p:nvPr/>
        </p:nvPicPr>
        <p:blipFill>
          <a:blip r:embed="rId4" cstate="print"/>
          <a:srcRect/>
          <a:stretch>
            <a:fillRect/>
          </a:stretch>
        </p:blipFill>
        <p:spPr bwMode="auto">
          <a:xfrm>
            <a:off x="2987824" y="6534150"/>
            <a:ext cx="5753100"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2204864"/>
            <a:ext cx="7890080" cy="4392488"/>
          </a:xfrm>
        </p:spPr>
        <p:txBody>
          <a:bodyPr>
            <a:normAutofit fontScale="92500" lnSpcReduction="20000"/>
          </a:bodyPr>
          <a:lstStyle/>
          <a:p>
            <a:pPr>
              <a:buNone/>
            </a:pPr>
            <a:r>
              <a:rPr lang="it-IT" b="1" dirty="0" smtClean="0">
                <a:solidFill>
                  <a:srgbClr val="C00000"/>
                </a:solidFill>
              </a:rPr>
              <a:t>Inserimento ed altri metodi</a:t>
            </a:r>
          </a:p>
          <a:p>
            <a:pPr>
              <a:buNone/>
            </a:pPr>
            <a:r>
              <a:rPr lang="it-IT" b="1" dirty="0" smtClean="0">
                <a:solidFill>
                  <a:srgbClr val="002060"/>
                </a:solidFill>
              </a:rPr>
              <a:t>		   </a:t>
            </a:r>
            <a:r>
              <a:rPr lang="it-IT" sz="2600" b="1" dirty="0" smtClean="0">
                <a:solidFill>
                  <a:srgbClr val="002060"/>
                </a:solidFill>
              </a:rPr>
              <a:t>Nella classe DAO dichiariamo i metodi:</a:t>
            </a:r>
          </a:p>
          <a:p>
            <a:pPr>
              <a:buNone/>
            </a:pPr>
            <a:endParaRPr lang="it-IT" dirty="0" smtClean="0"/>
          </a:p>
          <a:p>
            <a:r>
              <a:rPr lang="it-IT" dirty="0" smtClean="0"/>
              <a:t> </a:t>
            </a:r>
            <a:r>
              <a:rPr lang="it-IT" i="1" dirty="0" smtClean="0">
                <a:solidFill>
                  <a:srgbClr val="C00000"/>
                </a:solidFill>
              </a:rPr>
              <a:t>insert (FileText) - </a:t>
            </a:r>
            <a:r>
              <a:rPr lang="it-IT" dirty="0" smtClean="0"/>
              <a:t>che invoca l’inserimento sul DB </a:t>
            </a:r>
          </a:p>
          <a:p>
            <a:pPr algn="just"/>
            <a:r>
              <a:rPr lang="it-IT" dirty="0" smtClean="0">
                <a:solidFill>
                  <a:srgbClr val="C00000"/>
                </a:solidFill>
              </a:rPr>
              <a:t> </a:t>
            </a:r>
            <a:r>
              <a:rPr lang="it-IT" i="1" dirty="0" smtClean="0">
                <a:solidFill>
                  <a:srgbClr val="C00000"/>
                </a:solidFill>
              </a:rPr>
              <a:t>update(FileText) - </a:t>
            </a:r>
            <a:r>
              <a:rPr lang="it-IT" dirty="0" smtClean="0"/>
              <a:t>che invoca l’aggiornamento sul DB</a:t>
            </a:r>
          </a:p>
          <a:p>
            <a:r>
              <a:rPr lang="it-IT" dirty="0" smtClean="0">
                <a:solidFill>
                  <a:srgbClr val="C00000"/>
                </a:solidFill>
              </a:rPr>
              <a:t> </a:t>
            </a:r>
            <a:r>
              <a:rPr lang="it-IT" i="1" dirty="0" smtClean="0">
                <a:solidFill>
                  <a:srgbClr val="C00000"/>
                </a:solidFill>
              </a:rPr>
              <a:t>delete(int) - </a:t>
            </a:r>
            <a:r>
              <a:rPr lang="it-IT" dirty="0" smtClean="0"/>
              <a:t>che invoca la cancellazione dal DB.</a:t>
            </a:r>
          </a:p>
          <a:p>
            <a:r>
              <a:rPr lang="it-IT" i="1" dirty="0" smtClean="0">
                <a:solidFill>
                  <a:srgbClr val="C00000"/>
                </a:solidFill>
              </a:rPr>
              <a:t>searchByNome(</a:t>
            </a:r>
            <a:r>
              <a:rPr lang="it-IT" i="1" dirty="0" err="1" smtClean="0">
                <a:solidFill>
                  <a:srgbClr val="C00000"/>
                </a:solidFill>
              </a:rPr>
              <a:t>String</a:t>
            </a:r>
            <a:r>
              <a:rPr lang="it-IT" i="1" dirty="0" smtClean="0">
                <a:solidFill>
                  <a:srgbClr val="C00000"/>
                </a:solidFill>
              </a:rPr>
              <a:t>)</a:t>
            </a:r>
            <a:r>
              <a:rPr lang="it-IT" dirty="0" smtClean="0">
                <a:solidFill>
                  <a:srgbClr val="C00000"/>
                </a:solidFill>
              </a:rPr>
              <a:t> - </a:t>
            </a:r>
            <a:r>
              <a:rPr lang="it-IT" dirty="0" smtClean="0"/>
              <a:t>che invoca il caricamento dal DB di un risultato</a:t>
            </a:r>
          </a:p>
          <a:p>
            <a:endParaRPr lang="it-IT" dirty="0" smtClean="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15</a:t>
            </a:fld>
            <a:endParaRPr lang="it-IT"/>
          </a:p>
        </p:txBody>
      </p:sp>
      <p:sp>
        <p:nvSpPr>
          <p:cNvPr id="5" name="Rettangolo 4"/>
          <p:cNvSpPr/>
          <p:nvPr/>
        </p:nvSpPr>
        <p:spPr>
          <a:xfrm>
            <a:off x="971600" y="1124744"/>
            <a:ext cx="381642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65760" lvl="0" indent="-283464" algn="ctr">
              <a:spcBef>
                <a:spcPts val="600"/>
              </a:spcBef>
              <a:buClr>
                <a:srgbClr val="3891A7"/>
              </a:buClr>
              <a:buSzPct val="80000"/>
            </a:pPr>
            <a:r>
              <a:rPr lang="it-IT" sz="3200" dirty="0" smtClean="0">
                <a:solidFill>
                  <a:schemeClr val="tx1"/>
                </a:solidFill>
              </a:rPr>
              <a:t>Operazioni sul DB</a:t>
            </a:r>
          </a:p>
        </p:txBody>
      </p:sp>
      <p:sp>
        <p:nvSpPr>
          <p:cNvPr id="6" name="CasellaDiTesto 5"/>
          <p:cNvSpPr txBox="1"/>
          <p:nvPr/>
        </p:nvSpPr>
        <p:spPr>
          <a:xfrm>
            <a:off x="3851920" y="260649"/>
            <a:ext cx="5292080" cy="6924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3900" dirty="0" smtClean="0">
                <a:latin typeface="+mj-lt"/>
              </a:rPr>
              <a:t>Progetto e Sviluppo </a:t>
            </a:r>
            <a:endParaRPr lang="it-IT" sz="39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folder_documents.png"/>
          <p:cNvPicPr>
            <a:picLocks noGrp="1" noChangeAspect="1"/>
          </p:cNvPicPr>
          <p:nvPr>
            <p:ph idx="1"/>
          </p:nvPr>
        </p:nvPicPr>
        <p:blipFill>
          <a:blip r:embed="rId2" cstate="print"/>
          <a:stretch>
            <a:fillRect/>
          </a:stretch>
        </p:blipFill>
        <p:spPr>
          <a:xfrm>
            <a:off x="5580112" y="4440982"/>
            <a:ext cx="2417018" cy="2417018"/>
          </a:xfrm>
        </p:spPr>
      </p:pic>
      <p:sp>
        <p:nvSpPr>
          <p:cNvPr id="4" name="Segnaposto numero diapositiva 3"/>
          <p:cNvSpPr>
            <a:spLocks noGrp="1"/>
          </p:cNvSpPr>
          <p:nvPr>
            <p:ph type="sldNum" sz="quarter" idx="12"/>
          </p:nvPr>
        </p:nvSpPr>
        <p:spPr/>
        <p:txBody>
          <a:bodyPr/>
          <a:lstStyle/>
          <a:p>
            <a:fld id="{65961F88-6642-4918-9D0E-46694F9F2C9E}" type="slidenum">
              <a:rPr lang="it-IT" smtClean="0"/>
              <a:pPr/>
              <a:t>16</a:t>
            </a:fld>
            <a:endParaRPr lang="it-IT"/>
          </a:p>
        </p:txBody>
      </p:sp>
      <p:sp>
        <p:nvSpPr>
          <p:cNvPr id="5" name="Titolo 4"/>
          <p:cNvSpPr txBox="1">
            <a:spLocks noGrp="1"/>
          </p:cNvSpPr>
          <p:nvPr>
            <p:ph type="title"/>
          </p:nvPr>
        </p:nvSpPr>
        <p:spPr>
          <a:xfrm>
            <a:off x="3779912" y="166428"/>
            <a:ext cx="5364088" cy="6924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3900" dirty="0" smtClean="0">
                <a:latin typeface="+mj-lt"/>
              </a:rPr>
              <a:t>Progetto e Sviluppo </a:t>
            </a:r>
            <a:endParaRPr lang="it-IT" sz="3900" dirty="0">
              <a:latin typeface="+mj-lt"/>
            </a:endParaRPr>
          </a:p>
        </p:txBody>
      </p:sp>
      <p:sp>
        <p:nvSpPr>
          <p:cNvPr id="6" name="Titolo 1"/>
          <p:cNvSpPr txBox="1">
            <a:spLocks/>
          </p:cNvSpPr>
          <p:nvPr/>
        </p:nvSpPr>
        <p:spPr>
          <a:xfrm>
            <a:off x="971600" y="980728"/>
            <a:ext cx="4032448" cy="504056"/>
          </a:xfrm>
          <a:prstGeom prst="rect">
            <a:avLst/>
          </a:prstGeom>
        </p:spPr>
        <p:style>
          <a:lnRef idx="1">
            <a:schemeClr val="accent1"/>
          </a:lnRef>
          <a:fillRef idx="2">
            <a:schemeClr val="accent1"/>
          </a:fillRef>
          <a:effectRef idx="1">
            <a:schemeClr val="accent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smtClean="0">
                <a:ln>
                  <a:noFill/>
                </a:ln>
                <a:solidFill>
                  <a:schemeClr val="dk1"/>
                </a:solidFill>
                <a:effectLst>
                  <a:outerShdw blurRad="50000" dist="30000" dir="5400000" algn="tl" rotWithShape="0">
                    <a:srgbClr val="000000">
                      <a:alpha val="30000"/>
                    </a:srgbClr>
                  </a:outerShdw>
                </a:effectLst>
                <a:uLnTx/>
                <a:uFillTx/>
                <a:latin typeface="+mn-lt"/>
                <a:ea typeface="+mn-ea"/>
                <a:cs typeface="+mn-cs"/>
              </a:rPr>
              <a:t> Migrazione file</a:t>
            </a:r>
            <a:endParaRPr kumimoji="0" lang="it-IT" sz="3200" b="0"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mn-lt"/>
              <a:ea typeface="+mn-ea"/>
              <a:cs typeface="+mn-cs"/>
            </a:endParaRPr>
          </a:p>
        </p:txBody>
      </p:sp>
      <p:pic>
        <p:nvPicPr>
          <p:cNvPr id="102402" name="Picture 2"/>
          <p:cNvPicPr>
            <a:picLocks noChangeAspect="1" noChangeArrowheads="1"/>
          </p:cNvPicPr>
          <p:nvPr/>
        </p:nvPicPr>
        <p:blipFill>
          <a:blip r:embed="rId3" cstate="print"/>
          <a:srcRect/>
          <a:stretch>
            <a:fillRect/>
          </a:stretch>
        </p:blipFill>
        <p:spPr bwMode="auto">
          <a:xfrm>
            <a:off x="971600" y="2060848"/>
            <a:ext cx="3305194" cy="1999109"/>
          </a:xfrm>
          <a:prstGeom prst="rect">
            <a:avLst/>
          </a:prstGeom>
          <a:noFill/>
          <a:ln w="9525">
            <a:noFill/>
            <a:miter lim="800000"/>
            <a:headEnd/>
            <a:tailEnd/>
          </a:ln>
        </p:spPr>
      </p:pic>
      <p:sp>
        <p:nvSpPr>
          <p:cNvPr id="10" name="CasellaDiTesto 9"/>
          <p:cNvSpPr txBox="1"/>
          <p:nvPr/>
        </p:nvSpPr>
        <p:spPr>
          <a:xfrm>
            <a:off x="1043608" y="1772817"/>
            <a:ext cx="309634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Seleziona </a:t>
            </a:r>
            <a:r>
              <a:rPr lang="it-IT" b="1" dirty="0" smtClean="0"/>
              <a:t>FILE</a:t>
            </a:r>
            <a:r>
              <a:rPr lang="it-IT" dirty="0" smtClean="0"/>
              <a:t> da trasferire</a:t>
            </a:r>
            <a:endParaRPr lang="it-IT" dirty="0"/>
          </a:p>
        </p:txBody>
      </p:sp>
      <p:sp>
        <p:nvSpPr>
          <p:cNvPr id="11" name="CasellaDiTesto 10"/>
          <p:cNvSpPr txBox="1"/>
          <p:nvPr/>
        </p:nvSpPr>
        <p:spPr>
          <a:xfrm>
            <a:off x="7596336" y="6093296"/>
            <a:ext cx="10801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smtClean="0"/>
              <a:t>Cartella</a:t>
            </a:r>
            <a:endParaRPr lang="it-IT" b="1" dirty="0"/>
          </a:p>
        </p:txBody>
      </p:sp>
      <p:pic>
        <p:nvPicPr>
          <p:cNvPr id="102403" name="Picture 3"/>
          <p:cNvPicPr>
            <a:picLocks noChangeAspect="1" noChangeArrowheads="1"/>
          </p:cNvPicPr>
          <p:nvPr/>
        </p:nvPicPr>
        <p:blipFill>
          <a:blip r:embed="rId4" cstate="print"/>
          <a:srcRect/>
          <a:stretch>
            <a:fillRect/>
          </a:stretch>
        </p:blipFill>
        <p:spPr bwMode="auto">
          <a:xfrm>
            <a:off x="1691680" y="4581128"/>
            <a:ext cx="934707" cy="1844377"/>
          </a:xfrm>
          <a:prstGeom prst="rect">
            <a:avLst/>
          </a:prstGeom>
          <a:noFill/>
          <a:ln w="9525">
            <a:noFill/>
            <a:miter lim="800000"/>
            <a:headEnd/>
            <a:tailEnd/>
          </a:ln>
        </p:spPr>
      </p:pic>
      <p:sp>
        <p:nvSpPr>
          <p:cNvPr id="19" name="Freccia in giù 18"/>
          <p:cNvSpPr/>
          <p:nvPr/>
        </p:nvSpPr>
        <p:spPr>
          <a:xfrm rot="3173375">
            <a:off x="2391298" y="3708365"/>
            <a:ext cx="346059" cy="800272"/>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a:off x="3851920" y="5661248"/>
            <a:ext cx="1440160" cy="36004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1403648" y="6381328"/>
            <a:ext cx="22322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Criterio di similarità</a:t>
            </a:r>
            <a:endParaRPr lang="it-IT" dirty="0"/>
          </a:p>
        </p:txBody>
      </p:sp>
      <p:pic>
        <p:nvPicPr>
          <p:cNvPr id="24" name="Immagine 23" descr="Documenti-organiz-2.jpg"/>
          <p:cNvPicPr>
            <a:picLocks noChangeAspect="1"/>
          </p:cNvPicPr>
          <p:nvPr/>
        </p:nvPicPr>
        <p:blipFill>
          <a:blip r:embed="rId5" cstate="print"/>
          <a:stretch>
            <a:fillRect/>
          </a:stretch>
        </p:blipFill>
        <p:spPr>
          <a:xfrm>
            <a:off x="5940152" y="1916832"/>
            <a:ext cx="2574032" cy="2059226"/>
          </a:xfrm>
          <a:prstGeom prst="rect">
            <a:avLst/>
          </a:prstGeom>
        </p:spPr>
      </p:pic>
      <p:sp>
        <p:nvSpPr>
          <p:cNvPr id="26" name="CasellaDiTesto 25"/>
          <p:cNvSpPr txBox="1"/>
          <p:nvPr/>
        </p:nvSpPr>
        <p:spPr>
          <a:xfrm>
            <a:off x="3707904" y="5085184"/>
            <a:ext cx="15121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Trasferimento</a:t>
            </a:r>
            <a:endParaRPr lang="it-IT" dirty="0"/>
          </a:p>
        </p:txBody>
      </p:sp>
      <p:sp>
        <p:nvSpPr>
          <p:cNvPr id="27" name="CasellaDiTesto 26"/>
          <p:cNvSpPr txBox="1"/>
          <p:nvPr/>
        </p:nvSpPr>
        <p:spPr>
          <a:xfrm>
            <a:off x="5508104" y="1484784"/>
            <a:ext cx="3456384"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it-IT" sz="2000" b="1" dirty="0" smtClean="0"/>
              <a:t>Scrematura dei dati</a:t>
            </a:r>
            <a:endParaRPr lang="it-IT"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908720"/>
            <a:ext cx="4104456" cy="504056"/>
          </a:xfrm>
          <a:ln/>
        </p:spPr>
        <p:style>
          <a:lnRef idx="1">
            <a:schemeClr val="accent1"/>
          </a:lnRef>
          <a:fillRef idx="2">
            <a:schemeClr val="accent1"/>
          </a:fillRef>
          <a:effectRef idx="1">
            <a:schemeClr val="accent1"/>
          </a:effectRef>
          <a:fontRef idx="minor">
            <a:schemeClr val="dk1"/>
          </a:fontRef>
        </p:style>
        <p:txBody>
          <a:bodyPr>
            <a:noAutofit/>
          </a:bodyPr>
          <a:lstStyle/>
          <a:p>
            <a:pPr algn="ctr"/>
            <a:r>
              <a:rPr lang="it-IT" sz="3200" dirty="0" smtClean="0"/>
              <a:t> Estrazione metadati</a:t>
            </a:r>
            <a:endParaRPr lang="it-IT" sz="3200" dirty="0"/>
          </a:p>
        </p:txBody>
      </p:sp>
      <p:sp>
        <p:nvSpPr>
          <p:cNvPr id="12" name="Segnaposto contenuto 11"/>
          <p:cNvSpPr>
            <a:spLocks noGrp="1"/>
          </p:cNvSpPr>
          <p:nvPr>
            <p:ph sz="half" idx="4294967295"/>
          </p:nvPr>
        </p:nvSpPr>
        <p:spPr>
          <a:xfrm>
            <a:off x="1403648" y="1556792"/>
            <a:ext cx="2448272" cy="432048"/>
          </a:xfrm>
        </p:spPr>
        <p:txBody>
          <a:bodyPr>
            <a:normAutofit fontScale="85000" lnSpcReduction="20000"/>
          </a:bodyPr>
          <a:lstStyle/>
          <a:p>
            <a:pPr>
              <a:buNone/>
            </a:pPr>
            <a:r>
              <a:rPr lang="it-IT" b="1" dirty="0" smtClean="0">
                <a:solidFill>
                  <a:srgbClr val="C00000"/>
                </a:solidFill>
              </a:rPr>
              <a:t>Cosa sono ?</a:t>
            </a:r>
            <a:endParaRPr lang="it-IT" b="1" dirty="0">
              <a:solidFill>
                <a:srgbClr val="C00000"/>
              </a:solidFill>
            </a:endParaRPr>
          </a:p>
        </p:txBody>
      </p:sp>
      <p:pic>
        <p:nvPicPr>
          <p:cNvPr id="8" name="Picture 3"/>
          <p:cNvPicPr>
            <a:picLocks noChangeAspect="1" noChangeArrowheads="1"/>
          </p:cNvPicPr>
          <p:nvPr/>
        </p:nvPicPr>
        <p:blipFill>
          <a:blip r:embed="rId3" cstate="print"/>
          <a:srcRect/>
          <a:stretch>
            <a:fillRect/>
          </a:stretch>
        </p:blipFill>
        <p:spPr bwMode="auto">
          <a:xfrm>
            <a:off x="1259632" y="4581128"/>
            <a:ext cx="7344816" cy="20162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Segnaposto numero diapositiva 5"/>
          <p:cNvSpPr>
            <a:spLocks noGrp="1"/>
          </p:cNvSpPr>
          <p:nvPr>
            <p:ph type="sldNum" sz="quarter" idx="12"/>
          </p:nvPr>
        </p:nvSpPr>
        <p:spPr/>
        <p:txBody>
          <a:bodyPr/>
          <a:lstStyle/>
          <a:p>
            <a:fld id="{65961F88-6642-4918-9D0E-46694F9F2C9E}" type="slidenum">
              <a:rPr lang="it-IT" smtClean="0"/>
              <a:pPr/>
              <a:t>17</a:t>
            </a:fld>
            <a:endParaRPr lang="it-IT"/>
          </a:p>
        </p:txBody>
      </p:sp>
      <p:sp>
        <p:nvSpPr>
          <p:cNvPr id="7" name="CasellaDiTesto 6"/>
          <p:cNvSpPr txBox="1"/>
          <p:nvPr/>
        </p:nvSpPr>
        <p:spPr>
          <a:xfrm>
            <a:off x="4427984" y="188640"/>
            <a:ext cx="471601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3200" dirty="0" smtClean="0">
                <a:latin typeface="+mj-lt"/>
              </a:rPr>
              <a:t>Progetto e Sviluppo </a:t>
            </a:r>
            <a:endParaRPr lang="it-IT" sz="3200" dirty="0">
              <a:latin typeface="+mj-lt"/>
            </a:endParaRPr>
          </a:p>
        </p:txBody>
      </p:sp>
      <p:pic>
        <p:nvPicPr>
          <p:cNvPr id="59393" name="Picture 1"/>
          <p:cNvPicPr>
            <a:picLocks noChangeAspect="1" noChangeArrowheads="1"/>
          </p:cNvPicPr>
          <p:nvPr/>
        </p:nvPicPr>
        <p:blipFill>
          <a:blip r:embed="rId4" cstate="print"/>
          <a:srcRect/>
          <a:stretch>
            <a:fillRect/>
          </a:stretch>
        </p:blipFill>
        <p:spPr bwMode="auto">
          <a:xfrm>
            <a:off x="1331640" y="2029197"/>
            <a:ext cx="2867025" cy="2047875"/>
          </a:xfrm>
          <a:prstGeom prst="rect">
            <a:avLst/>
          </a:prstGeom>
          <a:noFill/>
          <a:ln w="9525">
            <a:noFill/>
            <a:miter lim="800000"/>
            <a:headEnd/>
            <a:tailEnd/>
          </a:ln>
        </p:spPr>
      </p:pic>
      <p:pic>
        <p:nvPicPr>
          <p:cNvPr id="59394" name="Picture 2"/>
          <p:cNvPicPr>
            <a:picLocks noChangeAspect="1" noChangeArrowheads="1"/>
          </p:cNvPicPr>
          <p:nvPr/>
        </p:nvPicPr>
        <p:blipFill>
          <a:blip r:embed="rId5" cstate="print"/>
          <a:srcRect/>
          <a:stretch>
            <a:fillRect/>
          </a:stretch>
        </p:blipFill>
        <p:spPr bwMode="auto">
          <a:xfrm>
            <a:off x="4932040" y="1957189"/>
            <a:ext cx="942975" cy="2047875"/>
          </a:xfrm>
          <a:prstGeom prst="rect">
            <a:avLst/>
          </a:prstGeom>
          <a:noFill/>
          <a:ln w="9525">
            <a:noFill/>
            <a:miter lim="800000"/>
            <a:headEnd/>
            <a:tailEnd/>
          </a:ln>
        </p:spPr>
      </p:pic>
      <p:sp>
        <p:nvSpPr>
          <p:cNvPr id="11" name="Freccia a destra 10"/>
          <p:cNvSpPr/>
          <p:nvPr/>
        </p:nvSpPr>
        <p:spPr>
          <a:xfrm>
            <a:off x="4355976" y="2821285"/>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6156176" y="2893293"/>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7884368" y="2821285"/>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6948264" y="2605261"/>
            <a:ext cx="648072"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8460432" y="2461245"/>
            <a:ext cx="360040" cy="923330"/>
          </a:xfrm>
          <a:prstGeom prst="rect">
            <a:avLst/>
          </a:prstGeom>
          <a:noFill/>
        </p:spPr>
        <p:txBody>
          <a:bodyPr wrap="square" rtlCol="0">
            <a:spAutoFit/>
          </a:bodyPr>
          <a:lstStyle/>
          <a:p>
            <a:r>
              <a:rPr lang="it-IT" sz="5400" dirty="0" smtClean="0">
                <a:solidFill>
                  <a:srgbClr val="C00000"/>
                </a:solidFill>
                <a:latin typeface="Algerian" pitchFamily="82" charset="0"/>
              </a:rPr>
              <a:t>?</a:t>
            </a:r>
            <a:endParaRPr lang="it-IT" sz="5400" dirty="0">
              <a:solidFill>
                <a:srgbClr val="C00000"/>
              </a:solidFill>
              <a:latin typeface="Algerian" pitchFamily="82" charset="0"/>
            </a:endParaRPr>
          </a:p>
        </p:txBody>
      </p:sp>
      <p:cxnSp>
        <p:nvCxnSpPr>
          <p:cNvPr id="19" name="Connettore 1 18"/>
          <p:cNvCxnSpPr/>
          <p:nvPr/>
        </p:nvCxnSpPr>
        <p:spPr>
          <a:xfrm>
            <a:off x="1043608" y="4077072"/>
            <a:ext cx="810039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5961F88-6642-4918-9D0E-46694F9F2C9E}" type="slidenum">
              <a:rPr lang="it-IT" smtClean="0"/>
              <a:pPr/>
              <a:t>18</a:t>
            </a:fld>
            <a:endParaRPr lang="it-IT"/>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7345" name="Object 1"/>
          <p:cNvGraphicFramePr>
            <a:graphicFrameLocks noChangeAspect="1"/>
          </p:cNvGraphicFramePr>
          <p:nvPr/>
        </p:nvGraphicFramePr>
        <p:xfrm>
          <a:off x="971600" y="0"/>
          <a:ext cx="8172400" cy="6100523"/>
        </p:xfrm>
        <a:graphic>
          <a:graphicData uri="http://schemas.openxmlformats.org/presentationml/2006/ole">
            <p:oleObj spid="_x0000_s57345" name="Immagine bitmap" r:id="rId4" imgW="7419048" imgH="7268590" progId="PBrush">
              <p:embed/>
            </p:oleObj>
          </a:graphicData>
        </a:graphic>
      </p:graphicFrame>
      <p:sp>
        <p:nvSpPr>
          <p:cNvPr id="2" name="Titolo 1"/>
          <p:cNvSpPr>
            <a:spLocks noGrp="1"/>
          </p:cNvSpPr>
          <p:nvPr>
            <p:ph type="title"/>
          </p:nvPr>
        </p:nvSpPr>
        <p:spPr>
          <a:xfrm>
            <a:off x="2951312" y="6237312"/>
            <a:ext cx="6192688" cy="404664"/>
          </a:xfrm>
        </p:spPr>
        <p:style>
          <a:lnRef idx="1">
            <a:schemeClr val="accent2"/>
          </a:lnRef>
          <a:fillRef idx="3">
            <a:schemeClr val="accent2"/>
          </a:fillRef>
          <a:effectRef idx="2">
            <a:schemeClr val="accent2"/>
          </a:effectRef>
          <a:fontRef idx="minor">
            <a:schemeClr val="lt1"/>
          </a:fontRef>
        </p:style>
        <p:txBody>
          <a:bodyPr>
            <a:noAutofit/>
          </a:bodyPr>
          <a:lstStyle/>
          <a:p>
            <a:r>
              <a:rPr lang="it-IT" sz="3200" dirty="0" smtClean="0">
                <a:solidFill>
                  <a:schemeClr val="tx1"/>
                </a:solidFill>
              </a:rPr>
              <a:t>Schema Entità –Relazione completa</a:t>
            </a:r>
            <a:endParaRPr lang="it-IT" sz="3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87824" y="332656"/>
            <a:ext cx="6156176" cy="648072"/>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it-IT" dirty="0" smtClean="0"/>
              <a:t>Ultimo argomento trattato</a:t>
            </a:r>
            <a:endParaRPr lang="it-IT" dirty="0"/>
          </a:p>
        </p:txBody>
      </p:sp>
      <p:sp>
        <p:nvSpPr>
          <p:cNvPr id="3" name="Segnaposto contenuto 2"/>
          <p:cNvSpPr>
            <a:spLocks noGrp="1"/>
          </p:cNvSpPr>
          <p:nvPr>
            <p:ph idx="1"/>
          </p:nvPr>
        </p:nvSpPr>
        <p:spPr>
          <a:xfrm>
            <a:off x="1403648" y="2492896"/>
            <a:ext cx="7344816" cy="1944216"/>
          </a:xfrm>
        </p:spPr>
        <p:txBody>
          <a:bodyPr>
            <a:normAutofit/>
          </a:bodyPr>
          <a:lstStyle/>
          <a:p>
            <a:pPr>
              <a:buFont typeface="Wingdings" pitchFamily="2" charset="2"/>
              <a:buChar char="ü"/>
            </a:pPr>
            <a:r>
              <a:rPr lang="it-IT" dirty="0" smtClean="0"/>
              <a:t> Introduzione e Tecnologie</a:t>
            </a:r>
          </a:p>
          <a:p>
            <a:pPr>
              <a:buFont typeface="Wingdings" pitchFamily="2" charset="2"/>
              <a:buChar char="ü"/>
            </a:pPr>
            <a:r>
              <a:rPr lang="it-IT" b="1" dirty="0" smtClean="0">
                <a:latin typeface="Aharoni" pitchFamily="2" charset="-79"/>
                <a:cs typeface="Aharoni" pitchFamily="2" charset="-79"/>
              </a:rPr>
              <a:t> </a:t>
            </a:r>
            <a:r>
              <a:rPr lang="it-IT" dirty="0" smtClean="0">
                <a:latin typeface="+mj-lt"/>
                <a:cs typeface="Aharoni" pitchFamily="2" charset="-79"/>
              </a:rPr>
              <a:t>Progetto e Sviluppo</a:t>
            </a:r>
          </a:p>
          <a:p>
            <a:pPr>
              <a:buFont typeface="Wingdings" pitchFamily="2" charset="2"/>
              <a:buChar char="ü"/>
            </a:pPr>
            <a:r>
              <a:rPr lang="it-IT" sz="3600" b="1" dirty="0" smtClean="0">
                <a:solidFill>
                  <a:srgbClr val="C00000"/>
                </a:solidFill>
                <a:cs typeface="Aharoni" pitchFamily="2" charset="-79"/>
              </a:rPr>
              <a:t>Conclusioni e Sviluppi futuri</a:t>
            </a:r>
          </a:p>
          <a:p>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19</a:t>
            </a:fld>
            <a:endParaRPr lang="it-IT"/>
          </a:p>
        </p:txBody>
      </p:sp>
      <p:pic>
        <p:nvPicPr>
          <p:cNvPr id="71682" name="Picture 2"/>
          <p:cNvPicPr>
            <a:picLocks noChangeAspect="1" noChangeArrowheads="1"/>
          </p:cNvPicPr>
          <p:nvPr/>
        </p:nvPicPr>
        <p:blipFill>
          <a:blip r:embed="rId3" cstate="print"/>
          <a:srcRect/>
          <a:stretch>
            <a:fillRect/>
          </a:stretch>
        </p:blipFill>
        <p:spPr bwMode="auto">
          <a:xfrm>
            <a:off x="1043608" y="332656"/>
            <a:ext cx="1543050" cy="2076450"/>
          </a:xfrm>
          <a:prstGeom prst="rect">
            <a:avLst/>
          </a:prstGeom>
          <a:noFill/>
          <a:ln w="9525">
            <a:noFill/>
            <a:miter lim="800000"/>
            <a:headEnd/>
            <a:tailEnd/>
          </a:ln>
        </p:spPr>
      </p:pic>
      <p:pic>
        <p:nvPicPr>
          <p:cNvPr id="71684" name="Picture 4"/>
          <p:cNvPicPr>
            <a:picLocks noChangeAspect="1" noChangeArrowheads="1"/>
          </p:cNvPicPr>
          <p:nvPr/>
        </p:nvPicPr>
        <p:blipFill>
          <a:blip r:embed="rId4" cstate="print"/>
          <a:srcRect/>
          <a:stretch>
            <a:fillRect/>
          </a:stretch>
        </p:blipFill>
        <p:spPr bwMode="auto">
          <a:xfrm>
            <a:off x="5257800" y="4267200"/>
            <a:ext cx="3886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764704"/>
            <a:ext cx="3312368" cy="72008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it-IT" dirty="0" smtClean="0"/>
              <a:t>   Tirocinio </a:t>
            </a:r>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2</a:t>
            </a:fld>
            <a:endParaRPr lang="it-IT"/>
          </a:p>
        </p:txBody>
      </p:sp>
      <p:pic>
        <p:nvPicPr>
          <p:cNvPr id="1026" name="Picture 2"/>
          <p:cNvPicPr>
            <a:picLocks noChangeAspect="1" noChangeArrowheads="1"/>
          </p:cNvPicPr>
          <p:nvPr/>
        </p:nvPicPr>
        <p:blipFill>
          <a:blip r:embed="rId3" cstate="print"/>
          <a:srcRect/>
          <a:stretch>
            <a:fillRect/>
          </a:stretch>
        </p:blipFill>
        <p:spPr bwMode="auto">
          <a:xfrm>
            <a:off x="1547664" y="2276872"/>
            <a:ext cx="6391026" cy="37217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59832" y="332656"/>
            <a:ext cx="6084168" cy="706090"/>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it-IT" dirty="0" smtClean="0"/>
              <a:t>Conclusioni e Sviluppi futuri</a:t>
            </a:r>
            <a:endParaRPr lang="it-IT" dirty="0"/>
          </a:p>
        </p:txBody>
      </p:sp>
      <p:sp>
        <p:nvSpPr>
          <p:cNvPr id="3" name="Segnaposto contenuto 2"/>
          <p:cNvSpPr>
            <a:spLocks noGrp="1"/>
          </p:cNvSpPr>
          <p:nvPr>
            <p:ph idx="1"/>
          </p:nvPr>
        </p:nvSpPr>
        <p:spPr>
          <a:xfrm>
            <a:off x="1187624" y="2780928"/>
            <a:ext cx="7704856" cy="3744416"/>
          </a:xfrm>
        </p:spPr>
        <p:style>
          <a:lnRef idx="1">
            <a:schemeClr val="accent2"/>
          </a:lnRef>
          <a:fillRef idx="2">
            <a:schemeClr val="accent2"/>
          </a:fillRef>
          <a:effectRef idx="1">
            <a:schemeClr val="accent2"/>
          </a:effectRef>
          <a:fontRef idx="minor">
            <a:schemeClr val="dk1"/>
          </a:fontRef>
        </p:style>
        <p:txBody>
          <a:bodyPr>
            <a:noAutofit/>
          </a:bodyPr>
          <a:lstStyle/>
          <a:p>
            <a:pPr>
              <a:lnSpc>
                <a:spcPct val="120000"/>
              </a:lnSpc>
              <a:buFont typeface="Wingdings" pitchFamily="2" charset="2"/>
              <a:buChar char="ü"/>
            </a:pPr>
            <a:r>
              <a:rPr lang="it-IT" sz="2800" dirty="0" smtClean="0"/>
              <a:t>Obiettivo </a:t>
            </a:r>
            <a:r>
              <a:rPr lang="it-IT" sz="2800" b="1" dirty="0" smtClean="0"/>
              <a:t>raggiunto </a:t>
            </a:r>
            <a:r>
              <a:rPr lang="it-IT" sz="2800" b="1" dirty="0" smtClean="0"/>
              <a:t>sistema collaudato</a:t>
            </a:r>
            <a:endParaRPr lang="it-IT" sz="2800" dirty="0" smtClean="0">
              <a:solidFill>
                <a:srgbClr val="C00000"/>
              </a:solidFill>
            </a:endParaRPr>
          </a:p>
          <a:p>
            <a:pPr>
              <a:lnSpc>
                <a:spcPct val="120000"/>
              </a:lnSpc>
              <a:buFont typeface="Wingdings" pitchFamily="2" charset="2"/>
              <a:buChar char="ü"/>
            </a:pPr>
            <a:r>
              <a:rPr lang="it-IT" sz="2800" dirty="0" smtClean="0">
                <a:solidFill>
                  <a:srgbClr val="C00000"/>
                </a:solidFill>
              </a:rPr>
              <a:t> </a:t>
            </a:r>
            <a:r>
              <a:rPr lang="it-IT" sz="2800" dirty="0" smtClean="0"/>
              <a:t>Database in grado di </a:t>
            </a:r>
            <a:r>
              <a:rPr lang="it-IT" sz="2800" b="1" dirty="0" smtClean="0"/>
              <a:t>immagazzinare file</a:t>
            </a:r>
            <a:endParaRPr lang="it-IT" sz="2800" dirty="0" smtClean="0">
              <a:solidFill>
                <a:srgbClr val="C00000"/>
              </a:solidFill>
            </a:endParaRPr>
          </a:p>
          <a:p>
            <a:pPr>
              <a:lnSpc>
                <a:spcPct val="120000"/>
              </a:lnSpc>
              <a:buFont typeface="Wingdings" pitchFamily="2" charset="2"/>
              <a:buChar char="ü"/>
            </a:pPr>
            <a:r>
              <a:rPr lang="it-IT" sz="2800" dirty="0" smtClean="0"/>
              <a:t>Applicazione in grado di </a:t>
            </a:r>
            <a:r>
              <a:rPr lang="it-IT" sz="2800" b="1" dirty="0" smtClean="0"/>
              <a:t>gestire i file</a:t>
            </a:r>
          </a:p>
          <a:p>
            <a:pPr>
              <a:lnSpc>
                <a:spcPct val="120000"/>
              </a:lnSpc>
              <a:buFont typeface="Wingdings" pitchFamily="2" charset="2"/>
              <a:buChar char="ü"/>
            </a:pPr>
            <a:r>
              <a:rPr lang="it-IT" sz="2800" dirty="0" smtClean="0">
                <a:solidFill>
                  <a:schemeClr val="tx1"/>
                </a:solidFill>
              </a:rPr>
              <a:t>Processo di </a:t>
            </a:r>
            <a:r>
              <a:rPr lang="it-IT" sz="2800" b="1" dirty="0" smtClean="0">
                <a:solidFill>
                  <a:schemeClr val="tx1"/>
                </a:solidFill>
              </a:rPr>
              <a:t>estrazione metadati </a:t>
            </a:r>
            <a:r>
              <a:rPr lang="it-IT" sz="2800" dirty="0" smtClean="0">
                <a:solidFill>
                  <a:schemeClr val="tx1"/>
                </a:solidFill>
              </a:rPr>
              <a:t>realizzato</a:t>
            </a:r>
          </a:p>
          <a:p>
            <a:pPr>
              <a:lnSpc>
                <a:spcPct val="120000"/>
              </a:lnSpc>
              <a:buFont typeface="Wingdings" pitchFamily="2" charset="2"/>
              <a:buChar char="ü"/>
            </a:pPr>
            <a:r>
              <a:rPr lang="it-IT" sz="2800" dirty="0" smtClean="0"/>
              <a:t>Software pronto per essere </a:t>
            </a:r>
            <a:r>
              <a:rPr lang="it-IT" sz="2800" b="1" dirty="0" smtClean="0"/>
              <a:t>adattato</a:t>
            </a:r>
            <a:r>
              <a:rPr lang="it-IT" sz="2800" dirty="0" smtClean="0"/>
              <a:t> al nuovo gestionale - Alfresco</a:t>
            </a:r>
          </a:p>
        </p:txBody>
      </p:sp>
      <p:sp>
        <p:nvSpPr>
          <p:cNvPr id="4" name="Segnaposto numero diapositiva 3"/>
          <p:cNvSpPr>
            <a:spLocks noGrp="1"/>
          </p:cNvSpPr>
          <p:nvPr>
            <p:ph type="sldNum" sz="quarter" idx="12"/>
          </p:nvPr>
        </p:nvSpPr>
        <p:spPr/>
        <p:txBody>
          <a:bodyPr/>
          <a:lstStyle/>
          <a:p>
            <a:fld id="{65961F88-6642-4918-9D0E-46694F9F2C9E}" type="slidenum">
              <a:rPr lang="it-IT" smtClean="0"/>
              <a:pPr/>
              <a:t>20</a:t>
            </a:fld>
            <a:endParaRPr lang="it-IT"/>
          </a:p>
        </p:txBody>
      </p:sp>
      <p:sp>
        <p:nvSpPr>
          <p:cNvPr id="5" name="CasellaDiTesto 4"/>
          <p:cNvSpPr txBox="1"/>
          <p:nvPr/>
        </p:nvSpPr>
        <p:spPr>
          <a:xfrm>
            <a:off x="971600" y="1772816"/>
            <a:ext cx="36724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600" dirty="0" smtClean="0"/>
              <a:t>Conclusione</a:t>
            </a:r>
            <a:endParaRPr lang="it-IT"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87824" y="332656"/>
            <a:ext cx="6156176" cy="720080"/>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it-IT" dirty="0" smtClean="0"/>
              <a:t>Conclusioni e Sviluppi futuri</a:t>
            </a:r>
            <a:endParaRPr lang="it-IT" dirty="0"/>
          </a:p>
        </p:txBody>
      </p:sp>
      <p:sp>
        <p:nvSpPr>
          <p:cNvPr id="3" name="Segnaposto contenuto 2"/>
          <p:cNvSpPr>
            <a:spLocks noGrp="1"/>
          </p:cNvSpPr>
          <p:nvPr>
            <p:ph idx="1"/>
          </p:nvPr>
        </p:nvSpPr>
        <p:spPr>
          <a:xfrm>
            <a:off x="1331640" y="2924944"/>
            <a:ext cx="7416824" cy="3312368"/>
          </a:xfrm>
          <a:solidFill>
            <a:schemeClr val="accent2">
              <a:lumMod val="40000"/>
              <a:lumOff val="60000"/>
            </a:schemeClr>
          </a:solidFill>
          <a:ln/>
        </p:spPr>
        <p:style>
          <a:lnRef idx="1">
            <a:schemeClr val="dk1"/>
          </a:lnRef>
          <a:fillRef idx="2">
            <a:schemeClr val="dk1"/>
          </a:fillRef>
          <a:effectRef idx="1">
            <a:schemeClr val="dk1"/>
          </a:effectRef>
          <a:fontRef idx="minor">
            <a:schemeClr val="dk1"/>
          </a:fontRef>
        </p:style>
        <p:txBody>
          <a:bodyPr>
            <a:normAutofit/>
          </a:bodyPr>
          <a:lstStyle/>
          <a:p>
            <a:pPr lvl="1">
              <a:lnSpc>
                <a:spcPct val="150000"/>
              </a:lnSpc>
              <a:buFont typeface="Wingdings" pitchFamily="2" charset="2"/>
              <a:buChar char="v"/>
            </a:pPr>
            <a:r>
              <a:rPr lang="it-IT" sz="3300" dirty="0" smtClean="0"/>
              <a:t>  Individuazione / Creazione di massima di nuove aree documentali</a:t>
            </a:r>
          </a:p>
          <a:p>
            <a:pPr lvl="1">
              <a:lnSpc>
                <a:spcPct val="150000"/>
              </a:lnSpc>
              <a:buFont typeface="Wingdings" pitchFamily="2" charset="2"/>
              <a:buChar char="v"/>
            </a:pPr>
            <a:r>
              <a:rPr lang="it-IT" sz="3300" dirty="0" smtClean="0"/>
              <a:t> Inserimento dei documenti sul Alfresco</a:t>
            </a:r>
          </a:p>
          <a:p>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21</a:t>
            </a:fld>
            <a:endParaRPr lang="it-IT"/>
          </a:p>
        </p:txBody>
      </p:sp>
      <p:sp>
        <p:nvSpPr>
          <p:cNvPr id="5" name="CasellaDiTesto 4"/>
          <p:cNvSpPr txBox="1"/>
          <p:nvPr/>
        </p:nvSpPr>
        <p:spPr>
          <a:xfrm>
            <a:off x="1043608" y="1772817"/>
            <a:ext cx="381642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600" dirty="0" smtClean="0"/>
              <a:t>Sviluppi futuri</a:t>
            </a:r>
            <a:endParaRPr lang="it-IT"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b="3236"/>
          <a:stretch>
            <a:fillRect/>
          </a:stretch>
        </p:blipFill>
        <p:spPr bwMode="auto">
          <a:xfrm>
            <a:off x="1084860" y="836712"/>
            <a:ext cx="7879628" cy="52594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ttangolo 3"/>
          <p:cNvSpPr/>
          <p:nvPr/>
        </p:nvSpPr>
        <p:spPr>
          <a:xfrm>
            <a:off x="1691680" y="1484784"/>
            <a:ext cx="6192688" cy="2482283"/>
          </a:xfrm>
          <a:prstGeom prst="rect">
            <a:avLst/>
          </a:prstGeom>
          <a:noFill/>
        </p:spPr>
        <p:txBody>
          <a:bodyPr wrap="square" lIns="91440" tIns="45720" rIns="91440" bIns="45720">
            <a:spAutoFit/>
          </a:bodyPr>
          <a:lstStyle/>
          <a:p>
            <a:pPr algn="ctr">
              <a:lnSpc>
                <a:spcPct val="150000"/>
              </a:lnSpc>
            </a:pPr>
            <a:r>
              <a:rPr lang="it-IT" sz="5500" b="1" dirty="0" smtClean="0">
                <a:ln w="24500" cmpd="dbl">
                  <a:solidFill>
                    <a:schemeClr val="accent2">
                      <a:shade val="85000"/>
                      <a:satMod val="155000"/>
                    </a:schemeClr>
                  </a:solidFill>
                  <a:prstDash val="solid"/>
                  <a:miter lim="800000"/>
                </a:ln>
                <a:solidFill>
                  <a:schemeClr val="accent2">
                    <a:lumMod val="40000"/>
                    <a:lumOff val="60000"/>
                  </a:schemeClr>
                </a:solidFill>
                <a:effectLst>
                  <a:outerShdw blurRad="38100" dist="38100" dir="7020000" algn="tl">
                    <a:srgbClr val="000000">
                      <a:alpha val="35000"/>
                    </a:srgbClr>
                  </a:outerShdw>
                </a:effectLst>
              </a:rPr>
              <a:t>GRAZIE PER L’ATTENZIONE</a:t>
            </a:r>
            <a:endParaRPr lang="it-IT" sz="5500" b="1" cap="none" spc="0" dirty="0">
              <a:ln w="24500" cmpd="dbl">
                <a:solidFill>
                  <a:schemeClr val="accent2">
                    <a:shade val="85000"/>
                    <a:satMod val="155000"/>
                  </a:schemeClr>
                </a:solidFill>
                <a:prstDash val="solid"/>
                <a:miter lim="800000"/>
              </a:ln>
              <a:solidFill>
                <a:schemeClr val="accent2">
                  <a:lumMod val="40000"/>
                  <a:lumOff val="60000"/>
                </a:schemeClr>
              </a:solidFill>
              <a:effectLst>
                <a:outerShdw blurRad="38100" dist="38100" dir="7020000" algn="tl">
                  <a:srgbClr val="000000">
                    <a:alpha val="35000"/>
                  </a:srgbClr>
                </a:outerShdw>
              </a:effectLst>
            </a:endParaRPr>
          </a:p>
        </p:txBody>
      </p:sp>
      <p:sp>
        <p:nvSpPr>
          <p:cNvPr id="5" name="Segnaposto numero diapositiva 4"/>
          <p:cNvSpPr>
            <a:spLocks noGrp="1"/>
          </p:cNvSpPr>
          <p:nvPr>
            <p:ph type="sldNum" sz="quarter" idx="12"/>
          </p:nvPr>
        </p:nvSpPr>
        <p:spPr/>
        <p:txBody>
          <a:bodyPr/>
          <a:lstStyle/>
          <a:p>
            <a:fld id="{65961F88-6642-4918-9D0E-46694F9F2C9E}" type="slidenum">
              <a:rPr lang="it-IT" smtClean="0"/>
              <a:pPr/>
              <a:t>22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764704"/>
            <a:ext cx="3744416" cy="70609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it-IT" dirty="0" smtClean="0"/>
              <a:t>    </a:t>
            </a:r>
            <a:r>
              <a:rPr lang="it-IT" sz="4000" dirty="0" smtClean="0"/>
              <a:t>Contenuti: </a:t>
            </a:r>
            <a:endParaRPr lang="it-IT" sz="4000" dirty="0"/>
          </a:p>
        </p:txBody>
      </p:sp>
      <p:sp>
        <p:nvSpPr>
          <p:cNvPr id="3" name="Segnaposto contenuto 2"/>
          <p:cNvSpPr>
            <a:spLocks noGrp="1"/>
          </p:cNvSpPr>
          <p:nvPr>
            <p:ph idx="1"/>
          </p:nvPr>
        </p:nvSpPr>
        <p:spPr>
          <a:xfrm>
            <a:off x="1331640" y="2852936"/>
            <a:ext cx="7498080" cy="3168352"/>
          </a:xfrm>
          <a:solidFill>
            <a:schemeClr val="accent2">
              <a:lumMod val="60000"/>
              <a:lumOff val="40000"/>
            </a:schemeClr>
          </a:solidFill>
        </p:spPr>
        <p:txBody>
          <a:bodyPr anchor="ctr"/>
          <a:lstStyle/>
          <a:p>
            <a:pPr>
              <a:buFont typeface="Wingdings" pitchFamily="2" charset="2"/>
              <a:buChar char="q"/>
            </a:pPr>
            <a:r>
              <a:rPr lang="it-IT" sz="3600" dirty="0" smtClean="0"/>
              <a:t> Introduzione e Tecnologie</a:t>
            </a:r>
          </a:p>
          <a:p>
            <a:pPr>
              <a:buFont typeface="Wingdings" pitchFamily="2" charset="2"/>
              <a:buChar char="q"/>
            </a:pPr>
            <a:r>
              <a:rPr lang="it-IT" sz="3600" dirty="0" smtClean="0"/>
              <a:t> Progetto e Sviluppo</a:t>
            </a:r>
          </a:p>
          <a:p>
            <a:pPr>
              <a:buFont typeface="Wingdings" pitchFamily="2" charset="2"/>
              <a:buChar char="q"/>
            </a:pPr>
            <a:r>
              <a:rPr lang="it-IT" sz="3600" dirty="0" smtClean="0"/>
              <a:t> Conclusioni e Sviluppi futuri</a:t>
            </a:r>
          </a:p>
          <a:p>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3</a:t>
            </a:fld>
            <a:endParaRPr lang="it-IT"/>
          </a:p>
        </p:txBody>
      </p:sp>
      <p:sp>
        <p:nvSpPr>
          <p:cNvPr id="6" name="Rettangolo 5"/>
          <p:cNvSpPr/>
          <p:nvPr/>
        </p:nvSpPr>
        <p:spPr>
          <a:xfrm>
            <a:off x="6084168" y="404664"/>
            <a:ext cx="3059832" cy="2088232"/>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0184" y="260648"/>
            <a:ext cx="5513816" cy="648072"/>
          </a:xfrm>
        </p:spPr>
        <p:style>
          <a:lnRef idx="3">
            <a:schemeClr val="lt1"/>
          </a:lnRef>
          <a:fillRef idx="1">
            <a:schemeClr val="accent6"/>
          </a:fillRef>
          <a:effectRef idx="1">
            <a:schemeClr val="accent6"/>
          </a:effectRef>
          <a:fontRef idx="minor">
            <a:schemeClr val="lt1"/>
          </a:fontRef>
        </p:style>
        <p:txBody>
          <a:bodyPr>
            <a:noAutofit/>
          </a:bodyPr>
          <a:lstStyle/>
          <a:p>
            <a:pPr algn="ctr"/>
            <a:r>
              <a:rPr lang="it-IT" sz="3600" dirty="0" smtClean="0"/>
              <a:t>Primo argomento trattato</a:t>
            </a:r>
            <a:endParaRPr lang="it-IT" sz="3600" dirty="0"/>
          </a:p>
        </p:txBody>
      </p:sp>
      <p:sp>
        <p:nvSpPr>
          <p:cNvPr id="3" name="Segnaposto contenuto 2"/>
          <p:cNvSpPr>
            <a:spLocks noGrp="1"/>
          </p:cNvSpPr>
          <p:nvPr>
            <p:ph idx="1"/>
          </p:nvPr>
        </p:nvSpPr>
        <p:spPr>
          <a:xfrm>
            <a:off x="1259632" y="2132856"/>
            <a:ext cx="7498080" cy="1944216"/>
          </a:xfrm>
        </p:spPr>
        <p:txBody>
          <a:bodyPr/>
          <a:lstStyle/>
          <a:p>
            <a:pPr>
              <a:buFont typeface="Wingdings" pitchFamily="2" charset="2"/>
              <a:buChar char="ü"/>
            </a:pPr>
            <a:r>
              <a:rPr lang="it-IT" sz="3600" b="1" dirty="0" smtClean="0">
                <a:solidFill>
                  <a:srgbClr val="FF0000"/>
                </a:solidFill>
              </a:rPr>
              <a:t> Introduzione e Tecnologie</a:t>
            </a:r>
          </a:p>
          <a:p>
            <a:pPr>
              <a:buFont typeface="Wingdings" pitchFamily="2" charset="2"/>
              <a:buChar char="q"/>
            </a:pPr>
            <a:r>
              <a:rPr lang="it-IT" dirty="0" smtClean="0"/>
              <a:t>  Progetto e Sviluppo</a:t>
            </a:r>
          </a:p>
          <a:p>
            <a:pPr>
              <a:buFont typeface="Wingdings" pitchFamily="2" charset="2"/>
              <a:buChar char="q"/>
            </a:pPr>
            <a:r>
              <a:rPr lang="it-IT" dirty="0" smtClean="0"/>
              <a:t>  Conclusioni e Sviluppi futuri</a:t>
            </a:r>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4</a:t>
            </a:fld>
            <a:endParaRPr lang="it-IT"/>
          </a:p>
        </p:txBody>
      </p:sp>
      <p:pic>
        <p:nvPicPr>
          <p:cNvPr id="5" name="Immagine 4" descr="obiettivi.png"/>
          <p:cNvPicPr>
            <a:picLocks noChangeAspect="1"/>
          </p:cNvPicPr>
          <p:nvPr/>
        </p:nvPicPr>
        <p:blipFill>
          <a:blip r:embed="rId2" cstate="print"/>
          <a:stretch>
            <a:fillRect/>
          </a:stretch>
        </p:blipFill>
        <p:spPr>
          <a:xfrm>
            <a:off x="4572000" y="4149080"/>
            <a:ext cx="4300429" cy="24573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1052736"/>
            <a:ext cx="3456384" cy="648072"/>
          </a:xfrm>
        </p:spPr>
        <p:style>
          <a:lnRef idx="1">
            <a:schemeClr val="accent1"/>
          </a:lnRef>
          <a:fillRef idx="2">
            <a:schemeClr val="accent1"/>
          </a:fillRef>
          <a:effectRef idx="1">
            <a:schemeClr val="accent1"/>
          </a:effectRef>
          <a:fontRef idx="minor">
            <a:schemeClr val="dk1"/>
          </a:fontRef>
        </p:style>
        <p:txBody>
          <a:bodyPr>
            <a:noAutofit/>
          </a:bodyPr>
          <a:lstStyle/>
          <a:p>
            <a:r>
              <a:rPr lang="it-IT" sz="3200" dirty="0" smtClean="0"/>
              <a:t>  Situazione iniziale</a:t>
            </a:r>
            <a:endParaRPr lang="it-IT" sz="3200" dirty="0"/>
          </a:p>
        </p:txBody>
      </p:sp>
      <p:pic>
        <p:nvPicPr>
          <p:cNvPr id="54277" name="Picture 5"/>
          <p:cNvPicPr>
            <a:picLocks noChangeAspect="1" noChangeArrowheads="1"/>
          </p:cNvPicPr>
          <p:nvPr/>
        </p:nvPicPr>
        <p:blipFill>
          <a:blip r:embed="rId3" cstate="print"/>
          <a:srcRect/>
          <a:stretch>
            <a:fillRect/>
          </a:stretch>
        </p:blipFill>
        <p:spPr bwMode="auto">
          <a:xfrm>
            <a:off x="2987824" y="1844824"/>
            <a:ext cx="2266181" cy="1592452"/>
          </a:xfrm>
          <a:prstGeom prst="rect">
            <a:avLst/>
          </a:prstGeom>
          <a:noFill/>
          <a:ln w="9525">
            <a:noFill/>
            <a:miter lim="800000"/>
            <a:headEnd/>
            <a:tailEnd/>
          </a:ln>
        </p:spPr>
      </p:pic>
      <p:sp>
        <p:nvSpPr>
          <p:cNvPr id="15" name="Freccia a destra 14"/>
          <p:cNvSpPr/>
          <p:nvPr/>
        </p:nvSpPr>
        <p:spPr>
          <a:xfrm>
            <a:off x="5220072" y="2708920"/>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3275856" y="3501008"/>
            <a:ext cx="172819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dirty="0" smtClean="0"/>
              <a:t>Sistemi aziendali</a:t>
            </a:r>
            <a:endParaRPr lang="it-IT" sz="1600" dirty="0"/>
          </a:p>
        </p:txBody>
      </p:sp>
      <p:pic>
        <p:nvPicPr>
          <p:cNvPr id="54279" name="Picture 7"/>
          <p:cNvPicPr>
            <a:picLocks noGrp="1" noChangeAspect="1" noChangeArrowheads="1"/>
          </p:cNvPicPr>
          <p:nvPr>
            <p:ph idx="1"/>
          </p:nvPr>
        </p:nvPicPr>
        <p:blipFill>
          <a:blip r:embed="rId4" cstate="print"/>
          <a:srcRect/>
          <a:stretch>
            <a:fillRect/>
          </a:stretch>
        </p:blipFill>
        <p:spPr bwMode="auto">
          <a:xfrm>
            <a:off x="6516216" y="1556792"/>
            <a:ext cx="1944216" cy="2232248"/>
          </a:xfrm>
          <a:prstGeom prst="rect">
            <a:avLst/>
          </a:prstGeom>
          <a:noFill/>
          <a:ln w="9525">
            <a:noFill/>
            <a:miter lim="800000"/>
            <a:headEnd/>
            <a:tailEnd/>
          </a:ln>
        </p:spPr>
      </p:pic>
      <p:sp>
        <p:nvSpPr>
          <p:cNvPr id="19" name="CasellaDiTesto 18"/>
          <p:cNvSpPr txBox="1"/>
          <p:nvPr/>
        </p:nvSpPr>
        <p:spPr>
          <a:xfrm>
            <a:off x="6156176" y="3861048"/>
            <a:ext cx="237626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t>  Repository temporaneo</a:t>
            </a:r>
            <a:endParaRPr lang="it-IT" sz="1600" dirty="0"/>
          </a:p>
        </p:txBody>
      </p:sp>
      <p:sp>
        <p:nvSpPr>
          <p:cNvPr id="17" name="Segnaposto numero diapositiva 16"/>
          <p:cNvSpPr>
            <a:spLocks noGrp="1"/>
          </p:cNvSpPr>
          <p:nvPr>
            <p:ph type="sldNum" sz="quarter" idx="12"/>
          </p:nvPr>
        </p:nvSpPr>
        <p:spPr/>
        <p:txBody>
          <a:bodyPr/>
          <a:lstStyle/>
          <a:p>
            <a:fld id="{65961F88-6642-4918-9D0E-46694F9F2C9E}" type="slidenum">
              <a:rPr lang="it-IT" smtClean="0"/>
              <a:pPr/>
              <a:t>5</a:t>
            </a:fld>
            <a:endParaRPr lang="it-IT"/>
          </a:p>
        </p:txBody>
      </p:sp>
      <p:sp>
        <p:nvSpPr>
          <p:cNvPr id="18" name="CasellaDiTesto 17"/>
          <p:cNvSpPr txBox="1"/>
          <p:nvPr/>
        </p:nvSpPr>
        <p:spPr>
          <a:xfrm>
            <a:off x="3707904" y="260648"/>
            <a:ext cx="5436096"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3600" dirty="0" smtClean="0"/>
              <a:t>Introduzione e Tecnologie</a:t>
            </a:r>
            <a:endParaRPr lang="it-IT" sz="3600" dirty="0"/>
          </a:p>
        </p:txBody>
      </p:sp>
      <p:sp>
        <p:nvSpPr>
          <p:cNvPr id="21" name="Segnaposto contenuto 2"/>
          <p:cNvSpPr txBox="1">
            <a:spLocks/>
          </p:cNvSpPr>
          <p:nvPr/>
        </p:nvSpPr>
        <p:spPr>
          <a:xfrm>
            <a:off x="1187624" y="4725144"/>
            <a:ext cx="7632848" cy="1800200"/>
          </a:xfrm>
          <a:prstGeom prst="rect">
            <a:avLst/>
          </a:prstGeom>
        </p:spPr>
        <p:style>
          <a:lnRef idx="1">
            <a:schemeClr val="accent2"/>
          </a:lnRef>
          <a:fillRef idx="2">
            <a:schemeClr val="accent2"/>
          </a:fillRef>
          <a:effectRef idx="1">
            <a:schemeClr val="accent2"/>
          </a:effectRef>
          <a:fontRef idx="minor">
            <a:schemeClr val="dk1"/>
          </a:fontRef>
        </p:style>
        <p:txBody>
          <a:bodyPr anchor="t">
            <a:normAutofit/>
          </a:bodyPr>
          <a:lstStyle/>
          <a:p>
            <a:pPr marL="182563" marR="0" lvl="0" indent="274638" algn="ctr" defTabSz="914400" rtl="0" eaLnBrk="1" fontAlgn="auto" latinLnBrk="0" hangingPunct="1">
              <a:lnSpc>
                <a:spcPct val="100000"/>
              </a:lnSpc>
              <a:spcBef>
                <a:spcPts val="600"/>
              </a:spcBef>
              <a:spcAft>
                <a:spcPts val="0"/>
              </a:spcAft>
              <a:buClr>
                <a:schemeClr val="accent1"/>
              </a:buClr>
              <a:buSzPct val="80000"/>
              <a:buFont typeface="Wingdings 2"/>
              <a:buNone/>
              <a:tabLst>
                <a:tab pos="7086600" algn="l"/>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   Realizzare un software che gestisca la </a:t>
            </a:r>
            <a:r>
              <a:rPr kumimoji="0" lang="it-IT" sz="3200" b="1" i="0" u="none" strike="noStrike" kern="1200" cap="none" spc="0" normalizeH="0" baseline="0" noProof="0" dirty="0" smtClean="0">
                <a:ln>
                  <a:noFill/>
                </a:ln>
                <a:solidFill>
                  <a:schemeClr val="tx1"/>
                </a:solidFill>
                <a:effectLst/>
                <a:uLnTx/>
                <a:uFillTx/>
                <a:latin typeface="+mn-lt"/>
                <a:ea typeface="+mn-ea"/>
                <a:cs typeface="+mn-cs"/>
              </a:rPr>
              <a:t>migrazione</a:t>
            </a:r>
            <a:r>
              <a:rPr kumimoji="0" lang="it-IT" sz="3200" b="0" i="0" u="none" strike="noStrike" kern="1200" cap="none" spc="0" normalizeH="0" baseline="0" noProof="0" dirty="0" smtClean="0">
                <a:ln>
                  <a:noFill/>
                </a:ln>
                <a:solidFill>
                  <a:schemeClr val="tx1"/>
                </a:solidFill>
                <a:effectLst/>
                <a:uLnTx/>
                <a:uFillTx/>
                <a:latin typeface="+mn-lt"/>
                <a:ea typeface="+mn-ea"/>
                <a:cs typeface="+mn-cs"/>
              </a:rPr>
              <a:t> dei file dai vari dispositivi di storage nelle nuove area documentale</a:t>
            </a:r>
          </a:p>
          <a:p>
            <a:pPr marL="0" marR="0" lvl="0" indent="26670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Titolo 1"/>
          <p:cNvSpPr txBox="1">
            <a:spLocks/>
          </p:cNvSpPr>
          <p:nvPr/>
        </p:nvSpPr>
        <p:spPr>
          <a:xfrm>
            <a:off x="971600" y="4005064"/>
            <a:ext cx="2664296" cy="576064"/>
          </a:xfrm>
          <a:prstGeom prst="rect">
            <a:avLst/>
          </a:prstGeom>
        </p:spPr>
        <p:style>
          <a:lnRef idx="1">
            <a:schemeClr val="accent1"/>
          </a:lnRef>
          <a:fillRef idx="2">
            <a:schemeClr val="accent1"/>
          </a:fillRef>
          <a:effectRef idx="1">
            <a:schemeClr val="accent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mn-lt"/>
                <a:ea typeface="+mn-ea"/>
                <a:cs typeface="+mn-cs"/>
              </a:rPr>
              <a:t>Obiettivo</a:t>
            </a:r>
            <a:endParaRPr kumimoji="0" lang="it-IT" sz="3200" b="0"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a:xfrm>
            <a:off x="1043608" y="1916832"/>
            <a:ext cx="7848872" cy="432048"/>
          </a:xfrm>
        </p:spPr>
        <p:txBody>
          <a:bodyPr>
            <a:noAutofit/>
          </a:bodyPr>
          <a:lstStyle/>
          <a:p>
            <a:pPr>
              <a:buNone/>
            </a:pPr>
            <a:r>
              <a:rPr lang="it-IT" sz="2400" b="1" dirty="0" smtClean="0"/>
              <a:t> 			</a:t>
            </a:r>
            <a:r>
              <a:rPr lang="it-IT" sz="2400" dirty="0" smtClean="0">
                <a:solidFill>
                  <a:srgbClr val="00B0F0"/>
                </a:solidFill>
              </a:rPr>
              <a:t> Spostamento dei file nelle cartelle opportune</a:t>
            </a:r>
            <a:endParaRPr lang="it-IT" sz="2400" b="1" dirty="0" smtClean="0"/>
          </a:p>
          <a:p>
            <a:endParaRPr lang="it-IT" sz="2000" b="1" dirty="0" smtClean="0"/>
          </a:p>
          <a:p>
            <a:pPr>
              <a:buNone/>
            </a:pPr>
            <a:endParaRPr lang="it-IT" sz="2000" b="1" dirty="0" smtClean="0"/>
          </a:p>
          <a:p>
            <a:pPr>
              <a:buNone/>
            </a:pPr>
            <a:endParaRPr lang="it-IT" sz="2000" b="1" dirty="0" smtClean="0"/>
          </a:p>
          <a:p>
            <a:pPr>
              <a:buNone/>
            </a:pPr>
            <a:endParaRPr lang="it-IT" sz="2000" b="1" dirty="0" smtClean="0"/>
          </a:p>
          <a:p>
            <a:pPr>
              <a:buNone/>
            </a:pPr>
            <a:endParaRPr lang="it-IT" sz="2000" b="1" dirty="0" smtClean="0"/>
          </a:p>
          <a:p>
            <a:pPr>
              <a:buNone/>
            </a:pPr>
            <a:endParaRPr lang="it-IT" sz="2000" b="1" dirty="0" smtClean="0"/>
          </a:p>
          <a:p>
            <a:pPr>
              <a:buNone/>
            </a:pPr>
            <a:endParaRPr lang="it-IT" sz="2000" b="1" dirty="0" smtClean="0"/>
          </a:p>
          <a:p>
            <a:pPr>
              <a:buNone/>
            </a:pPr>
            <a:endParaRPr lang="it-IT" sz="2000" b="1" dirty="0"/>
          </a:p>
        </p:txBody>
      </p:sp>
      <p:sp>
        <p:nvSpPr>
          <p:cNvPr id="51" name="CasellaDiTesto 50"/>
          <p:cNvSpPr txBox="1"/>
          <p:nvPr/>
        </p:nvSpPr>
        <p:spPr>
          <a:xfrm>
            <a:off x="1115616" y="2564904"/>
            <a:ext cx="7632848" cy="400110"/>
          </a:xfrm>
          <a:prstGeom prst="rect">
            <a:avLst/>
          </a:prstGeom>
          <a:noFill/>
        </p:spPr>
        <p:txBody>
          <a:bodyPr wrap="square" rtlCol="0">
            <a:spAutoFit/>
          </a:bodyPr>
          <a:lstStyle/>
          <a:p>
            <a:r>
              <a:rPr lang="it-IT" sz="2000" b="1" dirty="0" smtClean="0">
                <a:latin typeface="Courier New" pitchFamily="49" charset="0"/>
                <a:cs typeface="Courier New" pitchFamily="49" charset="0"/>
              </a:rPr>
              <a:t>Directory destinazione  </a:t>
            </a:r>
            <a:r>
              <a:rPr lang="it-IT" sz="2000" dirty="0" smtClean="0">
                <a:latin typeface="Courier New" pitchFamily="49" charset="0"/>
                <a:cs typeface="Courier New" pitchFamily="49" charset="0"/>
              </a:rPr>
              <a:t>= C:\\Cartella_File_DOCX</a:t>
            </a:r>
            <a:endParaRPr lang="it-IT" sz="2000" dirty="0">
              <a:latin typeface="Courier New" pitchFamily="49" charset="0"/>
              <a:cs typeface="Courier New" pitchFamily="49" charset="0"/>
            </a:endParaRPr>
          </a:p>
        </p:txBody>
      </p:sp>
      <p:pic>
        <p:nvPicPr>
          <p:cNvPr id="1031" name="Picture 7"/>
          <p:cNvPicPr>
            <a:picLocks noChangeAspect="1" noChangeArrowheads="1"/>
          </p:cNvPicPr>
          <p:nvPr/>
        </p:nvPicPr>
        <p:blipFill>
          <a:blip r:embed="rId3" cstate="print"/>
          <a:srcRect t="18743" r="56843" b="37522"/>
          <a:stretch>
            <a:fillRect/>
          </a:stretch>
        </p:blipFill>
        <p:spPr bwMode="auto">
          <a:xfrm>
            <a:off x="2051719" y="3645024"/>
            <a:ext cx="2287111"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3" name="Picture 9"/>
          <p:cNvPicPr>
            <a:picLocks noChangeAspect="1" noChangeArrowheads="1"/>
          </p:cNvPicPr>
          <p:nvPr/>
        </p:nvPicPr>
        <p:blipFill>
          <a:blip r:embed="rId4" cstate="print"/>
          <a:srcRect/>
          <a:stretch>
            <a:fillRect/>
          </a:stretch>
        </p:blipFill>
        <p:spPr bwMode="auto">
          <a:xfrm>
            <a:off x="5004048" y="2924944"/>
            <a:ext cx="1704975" cy="1085850"/>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4788024" y="5517232"/>
            <a:ext cx="1419225" cy="1057275"/>
          </a:xfrm>
          <a:prstGeom prst="rect">
            <a:avLst/>
          </a:prstGeom>
          <a:noFill/>
          <a:ln w="9525">
            <a:noFill/>
            <a:miter lim="800000"/>
            <a:headEnd/>
            <a:tailEnd/>
          </a:ln>
        </p:spPr>
      </p:pic>
      <p:pic>
        <p:nvPicPr>
          <p:cNvPr id="1035" name="Picture 11"/>
          <p:cNvPicPr>
            <a:picLocks noChangeAspect="1" noChangeArrowheads="1"/>
          </p:cNvPicPr>
          <p:nvPr/>
        </p:nvPicPr>
        <p:blipFill>
          <a:blip r:embed="rId6" cstate="print"/>
          <a:srcRect/>
          <a:stretch>
            <a:fillRect/>
          </a:stretch>
        </p:blipFill>
        <p:spPr bwMode="auto">
          <a:xfrm>
            <a:off x="6948264" y="4077072"/>
            <a:ext cx="1485900" cy="923925"/>
          </a:xfrm>
          <a:prstGeom prst="rect">
            <a:avLst/>
          </a:prstGeom>
          <a:noFill/>
          <a:ln w="9525">
            <a:noFill/>
            <a:miter lim="800000"/>
            <a:headEnd/>
            <a:tailEnd/>
          </a:ln>
        </p:spPr>
      </p:pic>
      <p:pic>
        <p:nvPicPr>
          <p:cNvPr id="1036" name="Picture 12"/>
          <p:cNvPicPr>
            <a:picLocks noChangeAspect="1" noChangeArrowheads="1"/>
          </p:cNvPicPr>
          <p:nvPr/>
        </p:nvPicPr>
        <p:blipFill>
          <a:blip r:embed="rId7" cstate="print"/>
          <a:srcRect/>
          <a:stretch>
            <a:fillRect/>
          </a:stretch>
        </p:blipFill>
        <p:spPr bwMode="auto">
          <a:xfrm>
            <a:off x="6444208" y="5373216"/>
            <a:ext cx="1524000" cy="1104900"/>
          </a:xfrm>
          <a:prstGeom prst="rect">
            <a:avLst/>
          </a:prstGeom>
          <a:noFill/>
          <a:ln w="9525">
            <a:noFill/>
            <a:miter lim="800000"/>
            <a:headEnd/>
            <a:tailEnd/>
          </a:ln>
        </p:spPr>
      </p:pic>
      <p:sp>
        <p:nvSpPr>
          <p:cNvPr id="60" name="Freccia a destra 59"/>
          <p:cNvSpPr/>
          <p:nvPr/>
        </p:nvSpPr>
        <p:spPr>
          <a:xfrm rot="20269322">
            <a:off x="4506179" y="3643811"/>
            <a:ext cx="648072" cy="248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Freccia a destra 60"/>
          <p:cNvSpPr/>
          <p:nvPr/>
        </p:nvSpPr>
        <p:spPr>
          <a:xfrm>
            <a:off x="4644008" y="4293096"/>
            <a:ext cx="23042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reccia a destra 61"/>
          <p:cNvSpPr/>
          <p:nvPr/>
        </p:nvSpPr>
        <p:spPr>
          <a:xfrm rot="688659">
            <a:off x="4506450" y="4940742"/>
            <a:ext cx="2146843" cy="285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reccia a destra 62"/>
          <p:cNvSpPr/>
          <p:nvPr/>
        </p:nvSpPr>
        <p:spPr>
          <a:xfrm rot="2226353">
            <a:off x="4017191" y="5343894"/>
            <a:ext cx="949847" cy="274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numero diapositiva 13"/>
          <p:cNvSpPr>
            <a:spLocks noGrp="1"/>
          </p:cNvSpPr>
          <p:nvPr>
            <p:ph type="sldNum" sz="quarter" idx="12"/>
          </p:nvPr>
        </p:nvSpPr>
        <p:spPr/>
        <p:txBody>
          <a:bodyPr/>
          <a:lstStyle/>
          <a:p>
            <a:fld id="{65961F88-6642-4918-9D0E-46694F9F2C9E}" type="slidenum">
              <a:rPr lang="it-IT" smtClean="0"/>
              <a:pPr/>
              <a:t>6</a:t>
            </a:fld>
            <a:endParaRPr lang="it-IT"/>
          </a:p>
        </p:txBody>
      </p:sp>
      <p:sp>
        <p:nvSpPr>
          <p:cNvPr id="15" name="CasellaDiTesto 14"/>
          <p:cNvSpPr txBox="1"/>
          <p:nvPr/>
        </p:nvSpPr>
        <p:spPr>
          <a:xfrm>
            <a:off x="3203848" y="188641"/>
            <a:ext cx="5940152"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it-IT" sz="3600" dirty="0" smtClean="0">
                <a:latin typeface="+mj-lt"/>
              </a:rPr>
              <a:t>Introduzione e Tecnologie</a:t>
            </a:r>
            <a:endParaRPr lang="it-IT" sz="3600" dirty="0">
              <a:latin typeface="+mj-lt"/>
            </a:endParaRPr>
          </a:p>
        </p:txBody>
      </p:sp>
      <p:sp>
        <p:nvSpPr>
          <p:cNvPr id="16" name="Rettangolo 15"/>
          <p:cNvSpPr/>
          <p:nvPr/>
        </p:nvSpPr>
        <p:spPr>
          <a:xfrm>
            <a:off x="1403648" y="4005064"/>
            <a:ext cx="144016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smtClean="0"/>
              <a:t>Database</a:t>
            </a:r>
            <a:endParaRPr lang="it-IT" dirty="0"/>
          </a:p>
        </p:txBody>
      </p:sp>
      <p:sp>
        <p:nvSpPr>
          <p:cNvPr id="17" name="CasellaDiTesto 16"/>
          <p:cNvSpPr txBox="1"/>
          <p:nvPr/>
        </p:nvSpPr>
        <p:spPr>
          <a:xfrm>
            <a:off x="1259632" y="1268760"/>
            <a:ext cx="6480720" cy="584775"/>
          </a:xfrm>
          <a:prstGeom prst="rect">
            <a:avLst/>
          </a:prstGeom>
          <a:noFill/>
        </p:spPr>
        <p:txBody>
          <a:bodyPr wrap="square" rtlCol="0">
            <a:spAutoFit/>
          </a:bodyPr>
          <a:lstStyle/>
          <a:p>
            <a:r>
              <a:rPr lang="it-IT" sz="3200" dirty="0" smtClean="0">
                <a:solidFill>
                  <a:srgbClr val="C00000"/>
                </a:solidFill>
              </a:rPr>
              <a:t>Cosa si intende per migrazione file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1556792"/>
            <a:ext cx="5544616" cy="63408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it-IT" sz="3200" dirty="0" smtClean="0"/>
              <a:t>Problematiche affrontate </a:t>
            </a:r>
            <a:endParaRPr lang="it-IT" sz="3200"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7</a:t>
            </a:fld>
            <a:endParaRPr lang="it-IT"/>
          </a:p>
        </p:txBody>
      </p:sp>
      <p:sp>
        <p:nvSpPr>
          <p:cNvPr id="24" name="Segnaposto contenuto 23"/>
          <p:cNvSpPr>
            <a:spLocks noGrp="1"/>
          </p:cNvSpPr>
          <p:nvPr>
            <p:ph idx="1"/>
          </p:nvPr>
        </p:nvSpPr>
        <p:spPr>
          <a:xfrm>
            <a:off x="1259632" y="2636912"/>
            <a:ext cx="7488832" cy="3672408"/>
          </a:xfrm>
          <a:solidFill>
            <a:schemeClr val="bg2">
              <a:lumMod val="90000"/>
            </a:schemeClr>
          </a:solidFill>
        </p:spPr>
        <p:txBody>
          <a:bodyPr>
            <a:normAutofit fontScale="77500" lnSpcReduction="20000"/>
          </a:bodyPr>
          <a:lstStyle/>
          <a:p>
            <a:pPr marL="514350" indent="-331788">
              <a:lnSpc>
                <a:spcPct val="120000"/>
              </a:lnSpc>
              <a:buFont typeface="Wingdings" pitchFamily="2" charset="2"/>
              <a:buChar char="v"/>
            </a:pPr>
            <a:r>
              <a:rPr lang="it-IT" sz="3500" i="1" dirty="0" smtClean="0"/>
              <a:t>  </a:t>
            </a:r>
            <a:r>
              <a:rPr lang="it-IT" sz="3500" dirty="0" smtClean="0">
                <a:cs typeface="Aparajita" pitchFamily="34" charset="0"/>
              </a:rPr>
              <a:t>Necessità di organizzare i file dai vari    repository</a:t>
            </a:r>
          </a:p>
          <a:p>
            <a:pPr marL="514350" indent="-331788">
              <a:lnSpc>
                <a:spcPct val="120000"/>
              </a:lnSpc>
              <a:buFont typeface="Wingdings" pitchFamily="2" charset="2"/>
              <a:buChar char="v"/>
            </a:pPr>
            <a:r>
              <a:rPr lang="it-IT" sz="3500" dirty="0" smtClean="0">
                <a:cs typeface="Aparajita" pitchFamily="34" charset="0"/>
              </a:rPr>
              <a:t>  Necessità di creare un </a:t>
            </a:r>
            <a:r>
              <a:rPr lang="it-IT" sz="3500" dirty="0" smtClean="0">
                <a:cs typeface="Aparajita" pitchFamily="34" charset="0"/>
              </a:rPr>
              <a:t>database </a:t>
            </a:r>
            <a:r>
              <a:rPr lang="it-IT" sz="3500" dirty="0" smtClean="0">
                <a:cs typeface="Aparajita" pitchFamily="34" charset="0"/>
              </a:rPr>
              <a:t>che accolga/gestisca i dati</a:t>
            </a:r>
          </a:p>
          <a:p>
            <a:pPr marL="514350" indent="-331788">
              <a:lnSpc>
                <a:spcPct val="120000"/>
              </a:lnSpc>
              <a:buFont typeface="Wingdings" pitchFamily="2" charset="2"/>
              <a:buChar char="v"/>
            </a:pPr>
            <a:r>
              <a:rPr lang="it-IT" sz="3500" dirty="0" smtClean="0">
                <a:cs typeface="Aparajita" pitchFamily="34" charset="0"/>
              </a:rPr>
              <a:t>  Necessità  di effettuare la migrazione dei file</a:t>
            </a:r>
          </a:p>
          <a:p>
            <a:pPr marL="514350" indent="-331788">
              <a:lnSpc>
                <a:spcPct val="120000"/>
              </a:lnSpc>
              <a:buFont typeface="Wingdings" pitchFamily="2" charset="2"/>
              <a:buChar char="v"/>
            </a:pPr>
            <a:r>
              <a:rPr lang="it-IT" sz="3500" dirty="0" smtClean="0">
                <a:cs typeface="Aparajita" pitchFamily="34" charset="0"/>
              </a:rPr>
              <a:t>  Necessità di estrarre informazioni dettagliati del file</a:t>
            </a:r>
          </a:p>
          <a:p>
            <a:pPr>
              <a:buNone/>
            </a:pPr>
            <a:endParaRPr lang="it-IT" dirty="0"/>
          </a:p>
        </p:txBody>
      </p:sp>
      <p:sp>
        <p:nvSpPr>
          <p:cNvPr id="26" name="Titolo 1"/>
          <p:cNvSpPr txBox="1">
            <a:spLocks/>
          </p:cNvSpPr>
          <p:nvPr/>
        </p:nvSpPr>
        <p:spPr>
          <a:xfrm>
            <a:off x="3635896" y="260648"/>
            <a:ext cx="5508104" cy="634082"/>
          </a:xfrm>
          <a:prstGeom prst="rect">
            <a:avLst/>
          </a:prstGeom>
        </p:spPr>
        <p:style>
          <a:lnRef idx="1">
            <a:schemeClr val="accent5"/>
          </a:lnRef>
          <a:fillRef idx="3">
            <a:schemeClr val="accent5"/>
          </a:fillRef>
          <a:effectRef idx="2">
            <a:schemeClr val="accent5"/>
          </a:effectRef>
          <a:fontRef idx="minor">
            <a:schemeClr val="lt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Introduzione e Tecnologie</a:t>
            </a:r>
            <a:endParaRPr kumimoji="0" lang="it-IT" sz="3600" b="0" i="0" u="none" strike="noStrike" kern="1200" cap="none" spc="0" normalizeH="0" baseline="0" noProof="0" dirty="0">
              <a:ln>
                <a:noFill/>
              </a:ln>
              <a:solidFill>
                <a:schemeClr val="lt1"/>
              </a:solidFill>
              <a:effectLst>
                <a:outerShdw blurRad="50000" dist="30000" dir="5400000" algn="tl" rotWithShape="0">
                  <a:srgbClr val="000000">
                    <a:alpha val="3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052736"/>
            <a:ext cx="4608512" cy="576064"/>
          </a:xfrm>
        </p:spPr>
        <p:style>
          <a:lnRef idx="1">
            <a:schemeClr val="accent1"/>
          </a:lnRef>
          <a:fillRef idx="2">
            <a:schemeClr val="accent1"/>
          </a:fillRef>
          <a:effectRef idx="1">
            <a:schemeClr val="accent1"/>
          </a:effectRef>
          <a:fontRef idx="minor">
            <a:schemeClr val="dk1"/>
          </a:fontRef>
        </p:style>
        <p:txBody>
          <a:bodyPr>
            <a:noAutofit/>
          </a:bodyPr>
          <a:lstStyle/>
          <a:p>
            <a:pPr algn="ctr">
              <a:buNone/>
            </a:pPr>
            <a:r>
              <a:rPr lang="it-IT" dirty="0" smtClean="0"/>
              <a:t>Tecnologie utilizzate</a:t>
            </a:r>
            <a:endParaRPr lang="it-IT" dirty="0"/>
          </a:p>
        </p:txBody>
      </p:sp>
      <p:sp>
        <p:nvSpPr>
          <p:cNvPr id="4" name="Segnaposto numero diapositiva 3"/>
          <p:cNvSpPr>
            <a:spLocks noGrp="1"/>
          </p:cNvSpPr>
          <p:nvPr>
            <p:ph type="sldNum" sz="quarter" idx="12"/>
          </p:nvPr>
        </p:nvSpPr>
        <p:spPr/>
        <p:txBody>
          <a:bodyPr/>
          <a:lstStyle/>
          <a:p>
            <a:fld id="{65961F88-6642-4918-9D0E-46694F9F2C9E}" type="slidenum">
              <a:rPr lang="it-IT" smtClean="0"/>
              <a:pPr/>
              <a:t>8</a:t>
            </a:fld>
            <a:endParaRPr lang="it-IT"/>
          </a:p>
        </p:txBody>
      </p:sp>
      <p:sp>
        <p:nvSpPr>
          <p:cNvPr id="5" name="Titolo 1"/>
          <p:cNvSpPr>
            <a:spLocks noGrp="1"/>
          </p:cNvSpPr>
          <p:nvPr>
            <p:ph type="title"/>
          </p:nvPr>
        </p:nvSpPr>
        <p:spPr>
          <a:xfrm>
            <a:off x="2915816" y="260648"/>
            <a:ext cx="6228184" cy="562074"/>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it-IT" sz="3600" dirty="0" smtClean="0"/>
              <a:t>Introduzione e Tecnologie</a:t>
            </a:r>
            <a:endParaRPr lang="it-IT" sz="3600" dirty="0"/>
          </a:p>
        </p:txBody>
      </p:sp>
      <p:pic>
        <p:nvPicPr>
          <p:cNvPr id="6" name="Picture 14"/>
          <p:cNvPicPr>
            <a:picLocks noChangeAspect="1" noChangeArrowheads="1"/>
          </p:cNvPicPr>
          <p:nvPr/>
        </p:nvPicPr>
        <p:blipFill>
          <a:blip r:embed="rId3" cstate="print"/>
          <a:srcRect/>
          <a:stretch>
            <a:fillRect/>
          </a:stretch>
        </p:blipFill>
        <p:spPr bwMode="auto">
          <a:xfrm>
            <a:off x="3995936" y="2452826"/>
            <a:ext cx="2304256" cy="1170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p:cNvPicPr>
            <a:picLocks noChangeAspect="1" noChangeArrowheads="1"/>
          </p:cNvPicPr>
          <p:nvPr/>
        </p:nvPicPr>
        <p:blipFill>
          <a:blip r:embed="rId4" cstate="print"/>
          <a:srcRect/>
          <a:stretch>
            <a:fillRect/>
          </a:stretch>
        </p:blipFill>
        <p:spPr bwMode="auto">
          <a:xfrm>
            <a:off x="6588224" y="1916832"/>
            <a:ext cx="2076450" cy="2143125"/>
          </a:xfrm>
          <a:prstGeom prst="rect">
            <a:avLst/>
          </a:prstGeom>
          <a:ln>
            <a:solidFill>
              <a:schemeClr val="bg1"/>
            </a:solidFill>
            <a:headEnd/>
            <a:tailEnd/>
          </a:ln>
        </p:spPr>
        <p:style>
          <a:lnRef idx="2">
            <a:schemeClr val="accent3"/>
          </a:lnRef>
          <a:fillRef idx="1">
            <a:schemeClr val="lt1"/>
          </a:fillRef>
          <a:effectRef idx="0">
            <a:schemeClr val="accent3"/>
          </a:effectRef>
          <a:fontRef idx="minor">
            <a:schemeClr val="dk1"/>
          </a:fontRef>
        </p:style>
      </p:pic>
      <p:sp>
        <p:nvSpPr>
          <p:cNvPr id="9" name="CasellaDiTesto 8"/>
          <p:cNvSpPr txBox="1"/>
          <p:nvPr/>
        </p:nvSpPr>
        <p:spPr>
          <a:xfrm>
            <a:off x="6372200" y="3964994"/>
            <a:ext cx="2520280" cy="400110"/>
          </a:xfrm>
          <a:prstGeom prst="rect">
            <a:avLst/>
          </a:prstGeom>
          <a:noFill/>
        </p:spPr>
        <p:txBody>
          <a:bodyPr wrap="square" rtlCol="0">
            <a:spAutoFit/>
          </a:bodyPr>
          <a:lstStyle/>
          <a:p>
            <a:r>
              <a:rPr lang="it-IT" sz="2000" b="1" dirty="0" smtClean="0"/>
              <a:t>MySQLWorkbench</a:t>
            </a:r>
            <a:endParaRPr lang="it-IT" sz="2000" b="1" dirty="0"/>
          </a:p>
        </p:txBody>
      </p:sp>
      <p:sp>
        <p:nvSpPr>
          <p:cNvPr id="10" name="CasellaDiTesto 9"/>
          <p:cNvSpPr txBox="1"/>
          <p:nvPr/>
        </p:nvSpPr>
        <p:spPr>
          <a:xfrm>
            <a:off x="6948264" y="2956882"/>
            <a:ext cx="15841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solidFill>
                  <a:schemeClr val="tx1"/>
                </a:solidFill>
              </a:rPr>
              <a:t>MySQL</a:t>
            </a:r>
            <a:endParaRPr lang="it-IT" sz="2800" b="1" dirty="0">
              <a:solidFill>
                <a:schemeClr val="tx1"/>
              </a:solidFill>
            </a:endParaRPr>
          </a:p>
        </p:txBody>
      </p:sp>
      <p:pic>
        <p:nvPicPr>
          <p:cNvPr id="68610" name="Picture 2"/>
          <p:cNvPicPr>
            <a:picLocks noChangeAspect="1" noChangeArrowheads="1"/>
          </p:cNvPicPr>
          <p:nvPr/>
        </p:nvPicPr>
        <p:blipFill>
          <a:blip r:embed="rId5" cstate="print"/>
          <a:srcRect t="8558" b="5858"/>
          <a:stretch>
            <a:fillRect/>
          </a:stretch>
        </p:blipFill>
        <p:spPr bwMode="auto">
          <a:xfrm>
            <a:off x="1115616" y="2132856"/>
            <a:ext cx="2524125" cy="2160240"/>
          </a:xfrm>
          <a:prstGeom prst="rect">
            <a:avLst/>
          </a:prstGeom>
          <a:noFill/>
          <a:ln w="9525">
            <a:noFill/>
            <a:miter lim="800000"/>
            <a:headEnd/>
            <a:tailEnd/>
          </a:ln>
        </p:spPr>
      </p:pic>
      <p:sp>
        <p:nvSpPr>
          <p:cNvPr id="12" name="CasellaDiTesto 11"/>
          <p:cNvSpPr txBox="1"/>
          <p:nvPr/>
        </p:nvSpPr>
        <p:spPr>
          <a:xfrm>
            <a:off x="1547664" y="3964994"/>
            <a:ext cx="1584176" cy="400110"/>
          </a:xfrm>
          <a:prstGeom prst="rect">
            <a:avLst/>
          </a:prstGeom>
          <a:noFill/>
        </p:spPr>
        <p:txBody>
          <a:bodyPr wrap="square" rtlCol="0">
            <a:spAutoFit/>
          </a:bodyPr>
          <a:lstStyle/>
          <a:p>
            <a:pPr algn="ctr"/>
            <a:r>
              <a:rPr lang="it-IT" sz="2000" dirty="0" smtClean="0">
                <a:latin typeface="Aharoni" pitchFamily="2" charset="-79"/>
                <a:cs typeface="Aharoni" pitchFamily="2" charset="-79"/>
              </a:rPr>
              <a:t>ECLIPSE</a:t>
            </a:r>
            <a:endParaRPr lang="it-IT" sz="2000" dirty="0">
              <a:latin typeface="Aharoni" pitchFamily="2" charset="-79"/>
              <a:cs typeface="Aharoni" pitchFamily="2" charset="-79"/>
            </a:endParaRPr>
          </a:p>
        </p:txBody>
      </p:sp>
      <p:sp>
        <p:nvSpPr>
          <p:cNvPr id="13" name="CasellaDiTesto 12"/>
          <p:cNvSpPr txBox="1"/>
          <p:nvPr/>
        </p:nvSpPr>
        <p:spPr>
          <a:xfrm>
            <a:off x="1619672" y="2884874"/>
            <a:ext cx="1656184" cy="52322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2800" b="1" dirty="0" smtClean="0">
                <a:solidFill>
                  <a:srgbClr val="C00000"/>
                </a:solidFill>
              </a:rPr>
              <a:t>JAVA</a:t>
            </a:r>
            <a:endParaRPr lang="it-IT" sz="2800" b="1" dirty="0">
              <a:solidFill>
                <a:srgbClr val="C00000"/>
              </a:solidFill>
            </a:endParaRPr>
          </a:p>
        </p:txBody>
      </p:sp>
      <p:cxnSp>
        <p:nvCxnSpPr>
          <p:cNvPr id="15" name="Connettore 1 14"/>
          <p:cNvCxnSpPr/>
          <p:nvPr/>
        </p:nvCxnSpPr>
        <p:spPr>
          <a:xfrm>
            <a:off x="1043608" y="4725144"/>
            <a:ext cx="810039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971600" y="5013176"/>
            <a:ext cx="4392488" cy="523220"/>
          </a:xfrm>
          <a:prstGeom prst="rect">
            <a:avLst/>
          </a:prstGeom>
          <a:noFill/>
        </p:spPr>
        <p:txBody>
          <a:bodyPr wrap="square" rtlCol="0">
            <a:spAutoFit/>
          </a:bodyPr>
          <a:lstStyle/>
          <a:p>
            <a:pPr algn="ctr"/>
            <a:r>
              <a:rPr lang="it-IT" sz="2800" b="1" dirty="0" smtClean="0">
                <a:solidFill>
                  <a:srgbClr val="C00000"/>
                </a:solidFill>
              </a:rPr>
              <a:t>Componente  Spring</a:t>
            </a:r>
            <a:endParaRPr lang="it-IT" sz="2800" b="1" dirty="0">
              <a:solidFill>
                <a:srgbClr val="C00000"/>
              </a:solidFill>
            </a:endParaRPr>
          </a:p>
        </p:txBody>
      </p:sp>
      <p:sp>
        <p:nvSpPr>
          <p:cNvPr id="20" name="CasellaDiTesto 19"/>
          <p:cNvSpPr txBox="1"/>
          <p:nvPr/>
        </p:nvSpPr>
        <p:spPr>
          <a:xfrm>
            <a:off x="971600" y="5657671"/>
            <a:ext cx="8172400" cy="830997"/>
          </a:xfrm>
          <a:prstGeom prst="rect">
            <a:avLst/>
          </a:prstGeom>
          <a:noFill/>
        </p:spPr>
        <p:txBody>
          <a:bodyPr wrap="square" rtlCol="0">
            <a:spAutoFit/>
          </a:bodyPr>
          <a:lstStyle/>
          <a:p>
            <a:r>
              <a:rPr lang="it-IT" sz="2400" b="1" dirty="0" smtClean="0">
                <a:solidFill>
                  <a:srgbClr val="00B050"/>
                </a:solidFill>
              </a:rPr>
              <a:t>DAO</a:t>
            </a:r>
            <a:r>
              <a:rPr lang="it-IT" sz="2400" dirty="0" smtClean="0"/>
              <a:t> – Data Access Object ( Oggetti di Accesso ai Dati)</a:t>
            </a:r>
          </a:p>
          <a:p>
            <a:r>
              <a:rPr lang="it-IT" sz="2400" b="1" dirty="0" smtClean="0">
                <a:solidFill>
                  <a:srgbClr val="00B050"/>
                </a:solidFill>
              </a:rPr>
              <a:t>JDBC</a:t>
            </a:r>
            <a:r>
              <a:rPr lang="it-IT" sz="2400" dirty="0" smtClean="0"/>
              <a:t> – Java DB Connectivity (Connessione al DB da Java)</a:t>
            </a:r>
            <a:endParaRPr lang="it-I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9792" y="260648"/>
            <a:ext cx="6444208" cy="576064"/>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it-IT" dirty="0" smtClean="0"/>
              <a:t>Secondo argomento trattato </a:t>
            </a:r>
            <a:endParaRPr lang="it-IT" dirty="0"/>
          </a:p>
        </p:txBody>
      </p:sp>
      <p:sp>
        <p:nvSpPr>
          <p:cNvPr id="3" name="Segnaposto contenuto 2"/>
          <p:cNvSpPr>
            <a:spLocks noGrp="1"/>
          </p:cNvSpPr>
          <p:nvPr>
            <p:ph idx="1"/>
          </p:nvPr>
        </p:nvSpPr>
        <p:spPr>
          <a:xfrm>
            <a:off x="1259632" y="2348880"/>
            <a:ext cx="7498080" cy="2952328"/>
          </a:xfrm>
        </p:spPr>
        <p:txBody>
          <a:bodyPr anchor="ctr"/>
          <a:lstStyle/>
          <a:p>
            <a:pPr>
              <a:buFont typeface="Wingdings" pitchFamily="2" charset="2"/>
              <a:buChar char="ü"/>
            </a:pPr>
            <a:r>
              <a:rPr lang="it-IT" dirty="0" smtClean="0"/>
              <a:t> Introduzione e Tecnologie</a:t>
            </a:r>
          </a:p>
          <a:p>
            <a:pPr>
              <a:buFont typeface="Wingdings" pitchFamily="2" charset="2"/>
              <a:buChar char="ü"/>
            </a:pPr>
            <a:r>
              <a:rPr lang="it-IT" sz="3600" b="1" dirty="0" smtClean="0">
                <a:latin typeface="Aharoni" pitchFamily="2" charset="-79"/>
                <a:cs typeface="Aharoni" pitchFamily="2" charset="-79"/>
              </a:rPr>
              <a:t> </a:t>
            </a:r>
            <a:r>
              <a:rPr lang="it-IT" sz="3600" b="1" dirty="0" smtClean="0">
                <a:solidFill>
                  <a:srgbClr val="C00000"/>
                </a:solidFill>
                <a:cs typeface="Aharoni" pitchFamily="2" charset="-79"/>
              </a:rPr>
              <a:t>Progetto e Sviluppo</a:t>
            </a:r>
          </a:p>
          <a:p>
            <a:pPr>
              <a:buFont typeface="Wingdings" pitchFamily="2" charset="2"/>
              <a:buChar char="q"/>
            </a:pPr>
            <a:r>
              <a:rPr lang="it-IT" sz="3600" dirty="0" smtClean="0"/>
              <a:t> </a:t>
            </a:r>
            <a:r>
              <a:rPr lang="it-IT" dirty="0" smtClean="0"/>
              <a:t>Conclusioni e Sviluppi futuri</a:t>
            </a:r>
          </a:p>
        </p:txBody>
      </p:sp>
      <p:sp>
        <p:nvSpPr>
          <p:cNvPr id="4" name="Segnaposto numero diapositiva 3"/>
          <p:cNvSpPr>
            <a:spLocks noGrp="1"/>
          </p:cNvSpPr>
          <p:nvPr>
            <p:ph type="sldNum" sz="quarter" idx="12"/>
          </p:nvPr>
        </p:nvSpPr>
        <p:spPr/>
        <p:txBody>
          <a:bodyPr/>
          <a:lstStyle/>
          <a:p>
            <a:fld id="{65961F88-6642-4918-9D0E-46694F9F2C9E}" type="slidenum">
              <a:rPr lang="it-IT" smtClean="0"/>
              <a:pPr/>
              <a:t>9</a:t>
            </a:fld>
            <a:endParaRPr lang="it-IT"/>
          </a:p>
        </p:txBody>
      </p:sp>
      <p:pic>
        <p:nvPicPr>
          <p:cNvPr id="29697" name="Picture 1"/>
          <p:cNvPicPr>
            <a:picLocks noChangeAspect="1" noChangeArrowheads="1"/>
          </p:cNvPicPr>
          <p:nvPr/>
        </p:nvPicPr>
        <p:blipFill>
          <a:blip r:embed="rId3" cstate="print"/>
          <a:srcRect/>
          <a:stretch>
            <a:fillRect/>
          </a:stretch>
        </p:blipFill>
        <p:spPr bwMode="auto">
          <a:xfrm>
            <a:off x="6804248" y="4801107"/>
            <a:ext cx="2339752" cy="1637827"/>
          </a:xfrm>
          <a:prstGeom prst="rect">
            <a:avLst/>
          </a:prstGeom>
          <a:noFill/>
          <a:ln w="9525">
            <a:noFill/>
            <a:miter lim="800000"/>
            <a:headEnd/>
            <a:tailEnd/>
          </a:ln>
        </p:spPr>
      </p:pic>
      <p:pic>
        <p:nvPicPr>
          <p:cNvPr id="29698" name="Picture 2"/>
          <p:cNvPicPr>
            <a:picLocks noChangeAspect="1" noChangeArrowheads="1"/>
          </p:cNvPicPr>
          <p:nvPr/>
        </p:nvPicPr>
        <p:blipFill>
          <a:blip r:embed="rId4" cstate="print"/>
          <a:srcRect/>
          <a:stretch>
            <a:fillRect/>
          </a:stretch>
        </p:blipFill>
        <p:spPr bwMode="auto">
          <a:xfrm>
            <a:off x="1043608" y="1052736"/>
            <a:ext cx="2520280" cy="1229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11301</TotalTime>
  <Words>1227</Words>
  <Application>Microsoft Office PowerPoint</Application>
  <PresentationFormat>Presentazione su schermo (4:3)</PresentationFormat>
  <Paragraphs>222</Paragraphs>
  <Slides>22</Slides>
  <Notes>20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4" baseType="lpstr">
      <vt:lpstr>Solstizio</vt:lpstr>
      <vt:lpstr>Immagine bitmap</vt:lpstr>
      <vt:lpstr>UNIVERSITÀ DEGLI STUDI DI MODENA E REGGIO EMILIA Dipartimento di Scienze Fisiche, Informatiche e Matematiche  Corso di Laurea in Informatica </vt:lpstr>
      <vt:lpstr>   Tirocinio </vt:lpstr>
      <vt:lpstr>    Contenuti: </vt:lpstr>
      <vt:lpstr>Primo argomento trattato</vt:lpstr>
      <vt:lpstr>  Situazione iniziale</vt:lpstr>
      <vt:lpstr>Diapositiva 6</vt:lpstr>
      <vt:lpstr>Problematiche affrontate </vt:lpstr>
      <vt:lpstr>Introduzione e Tecnologie</vt:lpstr>
      <vt:lpstr>Secondo argomento trattato </vt:lpstr>
      <vt:lpstr>Individuazione file</vt:lpstr>
      <vt:lpstr> Individuazione file</vt:lpstr>
      <vt:lpstr>Progetto e Sviluppo</vt:lpstr>
      <vt:lpstr>Progetto e Sviluppo </vt:lpstr>
      <vt:lpstr>Tabella FILE (daTrasferire) del DB</vt:lpstr>
      <vt:lpstr>Diapositiva 15</vt:lpstr>
      <vt:lpstr>Progetto e Sviluppo </vt:lpstr>
      <vt:lpstr> Estrazione metadati</vt:lpstr>
      <vt:lpstr>Schema Entità –Relazione completa</vt:lpstr>
      <vt:lpstr>Ultimo argomento trattato</vt:lpstr>
      <vt:lpstr>Conclusioni e Sviluppi futuri</vt:lpstr>
      <vt:lpstr>Conclusioni e Sviluppi futuri</vt:lpstr>
      <vt:lpstr>Diapositiva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MODENA E REGGIO EMILIA Dipartimento di Scienze Fisiche, Informatiche e Matematiche ___________________________________________________ Corso di Laurea in Informatica</dc:title>
  <dc:creator>utente</dc:creator>
  <cp:lastModifiedBy>utente</cp:lastModifiedBy>
  <cp:revision>386</cp:revision>
  <dcterms:created xsi:type="dcterms:W3CDTF">2017-04-02T13:48:22Z</dcterms:created>
  <dcterms:modified xsi:type="dcterms:W3CDTF">2017-04-18T20:55:11Z</dcterms:modified>
</cp:coreProperties>
</file>