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e7ff6aba5_1_2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e7ff6aba5_1_2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c5721754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cc5721754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c5721754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c5721754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db55794c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cdb55794c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db55794c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cdb55794c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c5721754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cc5721754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cdb55794c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cdb55794c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cc5721754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cc5721754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cf38098ab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cf38098ab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ce7ff6aba5_1_2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ce7ff6aba5_1_2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e7ff6aba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e7ff6aba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e7ff6aba5_1_20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e7ff6aba5_1_20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e7ff6aba5_1_20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e7ff6aba5_1_20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e7ff6aba5_1_20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e7ff6aba5_1_20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e7ff6aba5_1_20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e7ff6aba5_1_2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e7ff6aba5_1_20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e7ff6aba5_1_2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e7ff6aba5_1_20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e7ff6aba5_1_20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e7ff6aba5_1_20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e7ff6aba5_1_20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Relationship Id="rId4" Type="http://schemas.openxmlformats.org/officeDocument/2006/relationships/image" Target="../media/image18.png"/><Relationship Id="rId5" Type="http://schemas.openxmlformats.org/officeDocument/2006/relationships/image" Target="../media/image27.png"/><Relationship Id="rId6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gif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gif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gif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gif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gif"/><Relationship Id="rId4" Type="http://schemas.openxmlformats.org/officeDocument/2006/relationships/image" Target="../media/image19.png"/><Relationship Id="rId5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gif"/><Relationship Id="rId4" Type="http://schemas.openxmlformats.org/officeDocument/2006/relationships/image" Target="../media/image19.png"/><Relationship Id="rId5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gif"/><Relationship Id="rId4" Type="http://schemas.openxmlformats.org/officeDocument/2006/relationships/image" Target="../media/image18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Relationship Id="rId4" Type="http://schemas.openxmlformats.org/officeDocument/2006/relationships/image" Target="../media/image6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Relationship Id="rId4" Type="http://schemas.openxmlformats.org/officeDocument/2006/relationships/image" Target="../media/image10.jpg"/><Relationship Id="rId10" Type="http://schemas.openxmlformats.org/officeDocument/2006/relationships/image" Target="../media/image5.png"/><Relationship Id="rId9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13.jp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gif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gif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gif"/><Relationship Id="rId4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gi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545425"/>
            <a:ext cx="8520600" cy="303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it" sz="2100"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it" sz="1800">
                <a:latin typeface="Times New Roman"/>
                <a:ea typeface="Times New Roman"/>
                <a:cs typeface="Times New Roman"/>
                <a:sym typeface="Times New Roman"/>
              </a:rPr>
              <a:t>NIVERSITÀ DEGLI STUDI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Times New Roman"/>
                <a:ea typeface="Times New Roman"/>
                <a:cs typeface="Times New Roman"/>
                <a:sym typeface="Times New Roman"/>
              </a:rPr>
              <a:t>DI </a:t>
            </a:r>
            <a:r>
              <a:rPr lang="it" sz="2100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it" sz="1800">
                <a:latin typeface="Times New Roman"/>
                <a:ea typeface="Times New Roman"/>
                <a:cs typeface="Times New Roman"/>
                <a:sym typeface="Times New Roman"/>
              </a:rPr>
              <a:t>ODENA E </a:t>
            </a:r>
            <a:r>
              <a:rPr lang="it" sz="2100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it" sz="1800">
                <a:latin typeface="Times New Roman"/>
                <a:ea typeface="Times New Roman"/>
                <a:cs typeface="Times New Roman"/>
                <a:sym typeface="Times New Roman"/>
              </a:rPr>
              <a:t>EGGIO </a:t>
            </a:r>
            <a:r>
              <a:rPr lang="it" sz="21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it" sz="1800">
                <a:latin typeface="Times New Roman"/>
                <a:ea typeface="Times New Roman"/>
                <a:cs typeface="Times New Roman"/>
                <a:sym typeface="Times New Roman"/>
              </a:rPr>
              <a:t>MILIA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50">
                <a:latin typeface="Times New Roman"/>
                <a:ea typeface="Times New Roman"/>
                <a:cs typeface="Times New Roman"/>
                <a:sym typeface="Times New Roman"/>
              </a:rPr>
              <a:t>Dipartimento di Scienze Fisiche, Informatiche e Matematiche</a:t>
            </a:r>
            <a:endParaRPr sz="13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50"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__________________________________________________</a:t>
            </a:r>
            <a:endParaRPr sz="13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50">
                <a:latin typeface="Times New Roman"/>
                <a:ea typeface="Times New Roman"/>
                <a:cs typeface="Times New Roman"/>
                <a:sym typeface="Times New Roman"/>
              </a:rPr>
              <a:t>Corso di Laurea in Informatica</a:t>
            </a:r>
            <a:endParaRPr sz="13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Raccolta ed Analisi di Dati Relativi a Pubblicazioni Scientifiche e Relative Conferenze</a:t>
            </a:r>
            <a:endParaRPr sz="165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latin typeface="Times New Roman"/>
                <a:ea typeface="Times New Roman"/>
                <a:cs typeface="Times New Roman"/>
                <a:sym typeface="Times New Roman"/>
              </a:rPr>
              <a:t>Nicolay Osalchuk</a:t>
            </a:r>
            <a:endParaRPr sz="165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1481"/>
              <a:buFont typeface="Arial"/>
              <a:buNone/>
            </a:pPr>
            <a:r>
              <a:t/>
            </a:r>
            <a:endParaRPr sz="13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9857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Relatore:							                     Correlatori: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Riccardo Martoglia     						Prof. Luca Bedogni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		  Prof. Giacomo Cabri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it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2173425" y="1152475"/>
            <a:ext cx="333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dk1"/>
                </a:solidFill>
              </a:rPr>
              <a:t>Anno: Citta(swp), Stato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1997: Paris (218583), France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2007-2016: Brno (81748), Czech Republic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Altre: Cambridge (103502), UK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60" name="Google Shape;16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0" y="0"/>
            <a:ext cx="1435200" cy="5143500"/>
          </a:xfrm>
          <a:prstGeom prst="rect">
            <a:avLst/>
          </a:prstGeom>
          <a:gradFill>
            <a:gsLst>
              <a:gs pos="0">
                <a:srgbClr val="0008A5"/>
              </a:gs>
              <a:gs pos="100000">
                <a:srgbClr val="000000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2"/>
          <p:cNvSpPr txBox="1"/>
          <p:nvPr/>
        </p:nvSpPr>
        <p:spPr>
          <a:xfrm>
            <a:off x="-69275" y="515825"/>
            <a:ext cx="154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RISULTATI</a:t>
            </a:r>
            <a:endParaRPr sz="1500" u="sng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7100"/>
            <a:ext cx="1435200" cy="10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3413" y="345600"/>
            <a:ext cx="5400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3435" y="1152475"/>
            <a:ext cx="2940525" cy="198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5705625" y="1152475"/>
            <a:ext cx="3331800" cy="37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chemeClr val="dk1"/>
                </a:solidFill>
              </a:rPr>
              <a:t>Anno: Citta(swp), Stato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2006: Chicago (206303), IL, USA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2008: Salt Lake City (140782), UT, USA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2010: Troy (135354), NY, USA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2012: Santa Barbara (76923), CA, USA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2014: Cologne (93960), Germany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2016: McLean (15520), VA, USA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5625" y="1152700"/>
            <a:ext cx="2941200" cy="19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2173425" y="1152475"/>
            <a:ext cx="333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chemeClr val="dk1"/>
                </a:solidFill>
              </a:rPr>
              <a:t>Anno: Stato(TTCI)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2014: Spain 5,4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2015: Italy 5,1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2016: Austria 5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2017: Czech Republic 4,3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74" name="Google Shape;17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3"/>
          <p:cNvSpPr/>
          <p:nvPr/>
        </p:nvSpPr>
        <p:spPr>
          <a:xfrm>
            <a:off x="0" y="0"/>
            <a:ext cx="1435200" cy="5143500"/>
          </a:xfrm>
          <a:prstGeom prst="rect">
            <a:avLst/>
          </a:prstGeom>
          <a:gradFill>
            <a:gsLst>
              <a:gs pos="0">
                <a:srgbClr val="0008A5"/>
              </a:gs>
              <a:gs pos="100000">
                <a:srgbClr val="000000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3"/>
          <p:cNvSpPr txBox="1"/>
          <p:nvPr/>
        </p:nvSpPr>
        <p:spPr>
          <a:xfrm>
            <a:off x="-69275" y="515825"/>
            <a:ext cx="154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RISULTATI</a:t>
            </a:r>
            <a:endParaRPr sz="1500" u="sng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7" name="Google Shape;17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7100"/>
            <a:ext cx="1435200" cy="10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3413" y="345600"/>
            <a:ext cx="54000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5705625" y="1152475"/>
            <a:ext cx="333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200">
                <a:solidFill>
                  <a:schemeClr val="dk1"/>
                </a:solidFill>
              </a:rPr>
              <a:t>Anno: Stato(TTCI)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2009: Turkey 4,2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2010: Morocco 3,9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2015: Italy 5,1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2016: Canada 5,1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3425" y="1152700"/>
            <a:ext cx="2941200" cy="19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5625" y="1152700"/>
            <a:ext cx="2941200" cy="19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2173425" y="1152475"/>
            <a:ext cx="665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RISULTATI CORRELAZIONE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88" name="Google Shape;188;p24"/>
          <p:cNvSpPr txBox="1"/>
          <p:nvPr>
            <p:ph type="title"/>
          </p:nvPr>
        </p:nvSpPr>
        <p:spPr>
          <a:xfrm>
            <a:off x="2173425" y="445025"/>
            <a:ext cx="665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0" y="0"/>
            <a:ext cx="1435200" cy="5143500"/>
          </a:xfrm>
          <a:prstGeom prst="rect">
            <a:avLst/>
          </a:prstGeom>
          <a:gradFill>
            <a:gsLst>
              <a:gs pos="0">
                <a:srgbClr val="0008A5"/>
              </a:gs>
              <a:gs pos="100000">
                <a:srgbClr val="000000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"/>
          <p:cNvSpPr txBox="1"/>
          <p:nvPr/>
        </p:nvSpPr>
        <p:spPr>
          <a:xfrm>
            <a:off x="-69275" y="515825"/>
            <a:ext cx="154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RISULTATI</a:t>
            </a:r>
            <a:endParaRPr sz="1500" u="sng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7100"/>
            <a:ext cx="1435200" cy="10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3413" y="345600"/>
            <a:ext cx="5400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3425" y="1849188"/>
            <a:ext cx="3240000" cy="28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2225" y="1848625"/>
            <a:ext cx="3240000" cy="281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/>
        </p:nvSpPr>
        <p:spPr>
          <a:xfrm>
            <a:off x="5909775" y="1479325"/>
            <a:ext cx="260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 Città con almeno 14 edizioni</a:t>
            </a:r>
            <a:endParaRPr sz="1200"/>
          </a:p>
        </p:txBody>
      </p:sp>
      <p:sp>
        <p:nvSpPr>
          <p:cNvPr id="196" name="Google Shape;1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idx="1" type="body"/>
          </p:nvPr>
        </p:nvSpPr>
        <p:spPr>
          <a:xfrm>
            <a:off x="2173425" y="1152475"/>
            <a:ext cx="665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RISULTATI CORRELAZIONE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02" name="Google Shape;202;p25"/>
          <p:cNvSpPr txBox="1"/>
          <p:nvPr>
            <p:ph type="title"/>
          </p:nvPr>
        </p:nvSpPr>
        <p:spPr>
          <a:xfrm>
            <a:off x="2173425" y="445025"/>
            <a:ext cx="665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0" y="0"/>
            <a:ext cx="1435200" cy="5143500"/>
          </a:xfrm>
          <a:prstGeom prst="rect">
            <a:avLst/>
          </a:prstGeom>
          <a:gradFill>
            <a:gsLst>
              <a:gs pos="0">
                <a:srgbClr val="0008A5"/>
              </a:gs>
              <a:gs pos="100000">
                <a:srgbClr val="000000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-69275" y="515825"/>
            <a:ext cx="154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RISULTATI</a:t>
            </a:r>
            <a:endParaRPr sz="1500" u="sng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7100"/>
            <a:ext cx="1435200" cy="10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3413" y="345600"/>
            <a:ext cx="5400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3425" y="1849188"/>
            <a:ext cx="3240000" cy="28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2225" y="1848625"/>
            <a:ext cx="3240000" cy="281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/>
          <p:nvPr/>
        </p:nvSpPr>
        <p:spPr>
          <a:xfrm>
            <a:off x="5909775" y="1479325"/>
            <a:ext cx="260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 Città con almeno 14 edizioni</a:t>
            </a:r>
            <a:endParaRPr sz="1200"/>
          </a:p>
        </p:txBody>
      </p:sp>
      <p:sp>
        <p:nvSpPr>
          <p:cNvPr id="210" name="Google Shape;21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2548250" y="3883475"/>
            <a:ext cx="366600" cy="376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"/>
          <p:cNvSpPr/>
          <p:nvPr/>
        </p:nvSpPr>
        <p:spPr>
          <a:xfrm>
            <a:off x="3170800" y="3883475"/>
            <a:ext cx="366600" cy="376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idx="1" type="body"/>
          </p:nvPr>
        </p:nvSpPr>
        <p:spPr>
          <a:xfrm>
            <a:off x="2173425" y="1152475"/>
            <a:ext cx="665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RISULTATI CORRELAZIONE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18" name="Google Shape;218;p26"/>
          <p:cNvSpPr txBox="1"/>
          <p:nvPr>
            <p:ph type="title"/>
          </p:nvPr>
        </p:nvSpPr>
        <p:spPr>
          <a:xfrm>
            <a:off x="2173425" y="445025"/>
            <a:ext cx="665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26"/>
          <p:cNvSpPr/>
          <p:nvPr/>
        </p:nvSpPr>
        <p:spPr>
          <a:xfrm>
            <a:off x="0" y="0"/>
            <a:ext cx="1435200" cy="5143500"/>
          </a:xfrm>
          <a:prstGeom prst="rect">
            <a:avLst/>
          </a:prstGeom>
          <a:gradFill>
            <a:gsLst>
              <a:gs pos="0">
                <a:srgbClr val="0008A5"/>
              </a:gs>
              <a:gs pos="100000">
                <a:srgbClr val="000000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 txBox="1"/>
          <p:nvPr/>
        </p:nvSpPr>
        <p:spPr>
          <a:xfrm>
            <a:off x="-69275" y="515825"/>
            <a:ext cx="154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RISULTATI</a:t>
            </a:r>
            <a:endParaRPr sz="1500" u="sng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21" name="Google Shape;2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7100"/>
            <a:ext cx="1435200" cy="10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3413" y="345600"/>
            <a:ext cx="5400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3425" y="1849188"/>
            <a:ext cx="3240000" cy="28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2225" y="1848625"/>
            <a:ext cx="3240000" cy="281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6"/>
          <p:cNvSpPr txBox="1"/>
          <p:nvPr/>
        </p:nvSpPr>
        <p:spPr>
          <a:xfrm>
            <a:off x="5909775" y="1479325"/>
            <a:ext cx="260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 Città con almeno 14 edizioni</a:t>
            </a:r>
            <a:endParaRPr sz="1200"/>
          </a:p>
        </p:txBody>
      </p:sp>
      <p:sp>
        <p:nvSpPr>
          <p:cNvPr id="226" name="Google Shape;22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27" name="Google Shape;227;p26"/>
          <p:cNvSpPr/>
          <p:nvPr/>
        </p:nvSpPr>
        <p:spPr>
          <a:xfrm>
            <a:off x="5980375" y="3883475"/>
            <a:ext cx="366600" cy="376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6"/>
          <p:cNvSpPr/>
          <p:nvPr/>
        </p:nvSpPr>
        <p:spPr>
          <a:xfrm>
            <a:off x="6593525" y="3883475"/>
            <a:ext cx="366600" cy="376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>
            <p:ph idx="1" type="body"/>
          </p:nvPr>
        </p:nvSpPr>
        <p:spPr>
          <a:xfrm>
            <a:off x="2173425" y="1152475"/>
            <a:ext cx="665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RISULTATI CORRELAZIONE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27"/>
          <p:cNvSpPr txBox="1"/>
          <p:nvPr>
            <p:ph type="title"/>
          </p:nvPr>
        </p:nvSpPr>
        <p:spPr>
          <a:xfrm>
            <a:off x="2173425" y="445025"/>
            <a:ext cx="665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0" y="0"/>
            <a:ext cx="1435200" cy="5143500"/>
          </a:xfrm>
          <a:prstGeom prst="rect">
            <a:avLst/>
          </a:prstGeom>
          <a:gradFill>
            <a:gsLst>
              <a:gs pos="0">
                <a:srgbClr val="0008A5"/>
              </a:gs>
              <a:gs pos="100000">
                <a:srgbClr val="000000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7"/>
          <p:cNvSpPr txBox="1"/>
          <p:nvPr/>
        </p:nvSpPr>
        <p:spPr>
          <a:xfrm>
            <a:off x="-69275" y="515825"/>
            <a:ext cx="154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RISULTATI</a:t>
            </a:r>
            <a:endParaRPr sz="1500" u="sng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37" name="Google Shape;2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7100"/>
            <a:ext cx="1435200" cy="10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3413" y="345600"/>
            <a:ext cx="5400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3425" y="1541600"/>
            <a:ext cx="4422850" cy="354285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/>
          <p:nvPr>
            <p:ph idx="1" type="body"/>
          </p:nvPr>
        </p:nvSpPr>
        <p:spPr>
          <a:xfrm>
            <a:off x="2173425" y="1152475"/>
            <a:ext cx="665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RISULTATI CORRELAZIONE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28"/>
          <p:cNvSpPr txBox="1"/>
          <p:nvPr>
            <p:ph type="title"/>
          </p:nvPr>
        </p:nvSpPr>
        <p:spPr>
          <a:xfrm>
            <a:off x="2173425" y="445025"/>
            <a:ext cx="665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0" y="0"/>
            <a:ext cx="1435200" cy="5143500"/>
          </a:xfrm>
          <a:prstGeom prst="rect">
            <a:avLst/>
          </a:prstGeom>
          <a:gradFill>
            <a:gsLst>
              <a:gs pos="0">
                <a:srgbClr val="0008A5"/>
              </a:gs>
              <a:gs pos="100000">
                <a:srgbClr val="000000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8"/>
          <p:cNvSpPr txBox="1"/>
          <p:nvPr/>
        </p:nvSpPr>
        <p:spPr>
          <a:xfrm>
            <a:off x="-69275" y="515825"/>
            <a:ext cx="154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RISULTATI</a:t>
            </a:r>
            <a:endParaRPr sz="1500" u="sng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49" name="Google Shape;2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7100"/>
            <a:ext cx="1435200" cy="10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3413" y="345600"/>
            <a:ext cx="5400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3425" y="1541600"/>
            <a:ext cx="4422850" cy="354285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53" name="Google Shape;253;p28"/>
          <p:cNvSpPr/>
          <p:nvPr/>
        </p:nvSpPr>
        <p:spPr>
          <a:xfrm>
            <a:off x="2501225" y="4485275"/>
            <a:ext cx="366600" cy="376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8"/>
          <p:cNvSpPr/>
          <p:nvPr/>
        </p:nvSpPr>
        <p:spPr>
          <a:xfrm>
            <a:off x="2501225" y="4067100"/>
            <a:ext cx="366600" cy="376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8"/>
          <p:cNvSpPr/>
          <p:nvPr/>
        </p:nvSpPr>
        <p:spPr>
          <a:xfrm>
            <a:off x="2501225" y="3620900"/>
            <a:ext cx="366600" cy="376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8"/>
          <p:cNvSpPr/>
          <p:nvPr/>
        </p:nvSpPr>
        <p:spPr>
          <a:xfrm>
            <a:off x="2501225" y="3174700"/>
            <a:ext cx="366600" cy="376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8"/>
          <p:cNvSpPr/>
          <p:nvPr/>
        </p:nvSpPr>
        <p:spPr>
          <a:xfrm>
            <a:off x="2501225" y="2706475"/>
            <a:ext cx="366600" cy="376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8"/>
          <p:cNvSpPr/>
          <p:nvPr/>
        </p:nvSpPr>
        <p:spPr>
          <a:xfrm>
            <a:off x="2943525" y="2706475"/>
            <a:ext cx="366600" cy="376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8"/>
          <p:cNvSpPr/>
          <p:nvPr/>
        </p:nvSpPr>
        <p:spPr>
          <a:xfrm>
            <a:off x="2943525" y="3174700"/>
            <a:ext cx="366600" cy="376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8"/>
          <p:cNvSpPr/>
          <p:nvPr/>
        </p:nvSpPr>
        <p:spPr>
          <a:xfrm>
            <a:off x="2943525" y="3620900"/>
            <a:ext cx="366600" cy="376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8"/>
          <p:cNvSpPr/>
          <p:nvPr/>
        </p:nvSpPr>
        <p:spPr>
          <a:xfrm>
            <a:off x="2943525" y="4067100"/>
            <a:ext cx="366600" cy="376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8"/>
          <p:cNvSpPr/>
          <p:nvPr/>
        </p:nvSpPr>
        <p:spPr>
          <a:xfrm>
            <a:off x="2943525" y="4485275"/>
            <a:ext cx="366600" cy="376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/>
          <p:nvPr>
            <p:ph idx="1" type="body"/>
          </p:nvPr>
        </p:nvSpPr>
        <p:spPr>
          <a:xfrm>
            <a:off x="2173425" y="1152475"/>
            <a:ext cx="333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29"/>
          <p:cNvSpPr/>
          <p:nvPr/>
        </p:nvSpPr>
        <p:spPr>
          <a:xfrm>
            <a:off x="0" y="0"/>
            <a:ext cx="1435200" cy="5143500"/>
          </a:xfrm>
          <a:prstGeom prst="rect">
            <a:avLst/>
          </a:prstGeom>
          <a:gradFill>
            <a:gsLst>
              <a:gs pos="0">
                <a:srgbClr val="0008A5"/>
              </a:gs>
              <a:gs pos="100000">
                <a:srgbClr val="000000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9"/>
          <p:cNvSpPr txBox="1"/>
          <p:nvPr/>
        </p:nvSpPr>
        <p:spPr>
          <a:xfrm>
            <a:off x="-69275" y="515825"/>
            <a:ext cx="154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RISULTATI</a:t>
            </a:r>
            <a:endParaRPr sz="1500" u="sng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71" name="Google Shape;2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7100"/>
            <a:ext cx="1435200" cy="10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3413" y="345600"/>
            <a:ext cx="5400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8125" y="1522770"/>
            <a:ext cx="3600000" cy="2339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8125" y="1522663"/>
            <a:ext cx="3600000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/>
          <p:nvPr>
            <p:ph idx="1" type="body"/>
          </p:nvPr>
        </p:nvSpPr>
        <p:spPr>
          <a:xfrm>
            <a:off x="2147400" y="1152475"/>
            <a:ext cx="668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it" sz="1200">
                <a:solidFill>
                  <a:schemeClr val="dk1"/>
                </a:solidFill>
              </a:rPr>
              <a:t>Possiamo concludere dicendo che </a:t>
            </a:r>
            <a:r>
              <a:rPr b="1" lang="it" sz="1200">
                <a:solidFill>
                  <a:schemeClr val="dk1"/>
                </a:solidFill>
              </a:rPr>
              <a:t>esiste una correlazione tra il successo di una conferenza e il luogo dove si è tenuta</a:t>
            </a:r>
            <a:r>
              <a:rPr lang="it" sz="1200">
                <a:solidFill>
                  <a:schemeClr val="dk1"/>
                </a:solidFill>
              </a:rPr>
              <a:t>. Infatti analizzando i grafici delle singole conferenze e osservando i coefficienti di correlazione possiamo affermare che l’andamento delle citazioni medie e quello del livello di attrazione turistica di una città sono simili.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dk1"/>
                </a:solidFill>
              </a:rPr>
              <a:t>POSSIBILI SVILUPPI FUTURI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it" sz="1200">
                <a:solidFill>
                  <a:schemeClr val="dk1"/>
                </a:solidFill>
              </a:rPr>
              <a:t>Dato anno e argomento della conferenza individuare il luogo più adatto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it" sz="1200">
                <a:solidFill>
                  <a:schemeClr val="dk1"/>
                </a:solidFill>
              </a:rPr>
              <a:t>Dato il luogo di una conferenza prevedere il numero di citazioni medie e totali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81" name="Google Shape;281;p30"/>
          <p:cNvSpPr txBox="1"/>
          <p:nvPr>
            <p:ph type="title"/>
          </p:nvPr>
        </p:nvSpPr>
        <p:spPr>
          <a:xfrm>
            <a:off x="2147425" y="445025"/>
            <a:ext cx="668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Conclusioni</a:t>
            </a:r>
            <a:endParaRPr/>
          </a:p>
        </p:txBody>
      </p:sp>
      <p:sp>
        <p:nvSpPr>
          <p:cNvPr id="282" name="Google Shape;282;p30"/>
          <p:cNvSpPr/>
          <p:nvPr/>
        </p:nvSpPr>
        <p:spPr>
          <a:xfrm>
            <a:off x="0" y="0"/>
            <a:ext cx="1435200" cy="5143500"/>
          </a:xfrm>
          <a:prstGeom prst="rect">
            <a:avLst/>
          </a:prstGeom>
          <a:gradFill>
            <a:gsLst>
              <a:gs pos="0">
                <a:srgbClr val="0008A5"/>
              </a:gs>
              <a:gs pos="100000">
                <a:srgbClr val="000000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0"/>
          <p:cNvSpPr txBox="1"/>
          <p:nvPr/>
        </p:nvSpPr>
        <p:spPr>
          <a:xfrm>
            <a:off x="-69275" y="515825"/>
            <a:ext cx="154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CONCLUSIONI</a:t>
            </a:r>
            <a:endParaRPr sz="1500" u="sng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84" name="Google Shape;2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7100"/>
            <a:ext cx="1435200" cy="10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"/>
          <p:cNvSpPr txBox="1"/>
          <p:nvPr>
            <p:ph idx="4294967295" type="title"/>
          </p:nvPr>
        </p:nvSpPr>
        <p:spPr>
          <a:xfrm>
            <a:off x="2173425" y="445025"/>
            <a:ext cx="665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31"/>
          <p:cNvSpPr/>
          <p:nvPr/>
        </p:nvSpPr>
        <p:spPr>
          <a:xfrm rot="5400000">
            <a:off x="2893275" y="-1039050"/>
            <a:ext cx="1435200" cy="7221600"/>
          </a:xfrm>
          <a:prstGeom prst="rect">
            <a:avLst/>
          </a:prstGeom>
          <a:gradFill>
            <a:gsLst>
              <a:gs pos="0">
                <a:srgbClr val="0008A5"/>
              </a:gs>
              <a:gs pos="100000">
                <a:srgbClr val="000000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1"/>
          <p:cNvSpPr txBox="1"/>
          <p:nvPr/>
        </p:nvSpPr>
        <p:spPr>
          <a:xfrm>
            <a:off x="-69275" y="515825"/>
            <a:ext cx="154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PROGETTAZIONE</a:t>
            </a:r>
            <a:endParaRPr sz="1500" u="sng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93" name="Google Shape;2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0350" y="1854150"/>
            <a:ext cx="1913644" cy="14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1"/>
          <p:cNvSpPr txBox="1"/>
          <p:nvPr/>
        </p:nvSpPr>
        <p:spPr>
          <a:xfrm>
            <a:off x="1117125" y="2325450"/>
            <a:ext cx="4987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chemeClr val="lt1"/>
                </a:solidFill>
              </a:rPr>
              <a:t>Grazie per l’attenzione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295" name="Google Shape;29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2147400" y="1152475"/>
            <a:ext cx="5082900" cy="21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10832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6666"/>
              <a:buChar char="●"/>
            </a:pPr>
            <a:r>
              <a:rPr lang="it" sz="1200">
                <a:solidFill>
                  <a:schemeClr val="dk1"/>
                </a:solidFill>
              </a:rPr>
              <a:t>Evoluzione tecnologica e informatica:</a:t>
            </a:r>
            <a:endParaRPr sz="1200">
              <a:solidFill>
                <a:schemeClr val="dk1"/>
              </a:solidFill>
            </a:endParaRPr>
          </a:p>
          <a:p>
            <a:pPr indent="-299085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it" sz="1200">
                <a:solidFill>
                  <a:schemeClr val="dk1"/>
                </a:solidFill>
              </a:rPr>
              <a:t>nascita di sistemi in grado di raccogliere </a:t>
            </a:r>
            <a:r>
              <a:rPr b="1" lang="it" sz="1200">
                <a:solidFill>
                  <a:schemeClr val="dk1"/>
                </a:solidFill>
              </a:rPr>
              <a:t>grandi quantità di dati</a:t>
            </a:r>
            <a:endParaRPr b="1" sz="1200">
              <a:solidFill>
                <a:schemeClr val="dk1"/>
              </a:solidFill>
            </a:endParaRPr>
          </a:p>
          <a:p>
            <a:pPr indent="-299085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b="1" lang="it" sz="1200">
                <a:solidFill>
                  <a:schemeClr val="dk1"/>
                </a:solidFill>
              </a:rPr>
              <a:t>crescita dei volumi di dati </a:t>
            </a:r>
            <a:r>
              <a:rPr lang="it" sz="1200">
                <a:solidFill>
                  <a:schemeClr val="dk1"/>
                </a:solidFill>
              </a:rPr>
              <a:t>che ci circonda</a:t>
            </a:r>
            <a:endParaRPr sz="1200">
              <a:solidFill>
                <a:schemeClr val="dk1"/>
              </a:solidFill>
            </a:endParaRPr>
          </a:p>
          <a:p>
            <a:pPr indent="-299085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it" sz="1200">
                <a:solidFill>
                  <a:schemeClr val="dk1"/>
                </a:solidFill>
              </a:rPr>
              <a:t>nasce la necessità di utilizzare al meglio le informazioni raccolte </a:t>
            </a:r>
            <a:endParaRPr sz="1200">
              <a:solidFill>
                <a:schemeClr val="dk1"/>
              </a:solidFill>
            </a:endParaRPr>
          </a:p>
          <a:p>
            <a:pPr indent="-299085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it" sz="1200">
                <a:solidFill>
                  <a:schemeClr val="dk1"/>
                </a:solidFill>
              </a:rPr>
              <a:t>Data analytics:</a:t>
            </a:r>
            <a:endParaRPr sz="1200">
              <a:solidFill>
                <a:schemeClr val="dk1"/>
              </a:solidFill>
            </a:endParaRPr>
          </a:p>
          <a:p>
            <a:pPr indent="-299085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it" sz="1200">
                <a:solidFill>
                  <a:schemeClr val="dk1"/>
                </a:solidFill>
              </a:rPr>
              <a:t>estrazione/raccolta dati utili per lo scopo dell’analisi</a:t>
            </a:r>
            <a:endParaRPr sz="1200">
              <a:solidFill>
                <a:schemeClr val="dk1"/>
              </a:solidFill>
            </a:endParaRPr>
          </a:p>
          <a:p>
            <a:pPr indent="-299085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it" sz="1200">
                <a:solidFill>
                  <a:schemeClr val="dk1"/>
                </a:solidFill>
              </a:rPr>
              <a:t>pulizia ed elaborazione dei dati raccolti</a:t>
            </a:r>
            <a:endParaRPr sz="1200">
              <a:solidFill>
                <a:schemeClr val="dk1"/>
              </a:solidFill>
            </a:endParaRPr>
          </a:p>
          <a:p>
            <a:pPr indent="-299085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it" sz="1200">
                <a:solidFill>
                  <a:schemeClr val="dk1"/>
                </a:solidFill>
              </a:rPr>
              <a:t>analisi: consente di trasformare i dati elaborati in informazioni preziose che supportino le decisioni strategiche aziendali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2147450" y="445025"/>
            <a:ext cx="668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Data analytics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0" y="0"/>
            <a:ext cx="1435200" cy="5143500"/>
          </a:xfrm>
          <a:prstGeom prst="rect">
            <a:avLst/>
          </a:prstGeom>
          <a:gradFill>
            <a:gsLst>
              <a:gs pos="0">
                <a:srgbClr val="0008A5"/>
              </a:gs>
              <a:gs pos="100000">
                <a:srgbClr val="000000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41250" y="515825"/>
            <a:ext cx="1352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INTRODUZIONE</a:t>
            </a:r>
            <a:endParaRPr sz="1600" u="sng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7100"/>
            <a:ext cx="1435200" cy="10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2150" y="3287925"/>
            <a:ext cx="3991850" cy="185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2173425" y="1152475"/>
            <a:ext cx="665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400">
                <a:solidFill>
                  <a:schemeClr val="dk1"/>
                </a:solidFill>
              </a:rPr>
              <a:t>Obiettivo: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S</a:t>
            </a:r>
            <a:r>
              <a:rPr lang="it" sz="1200">
                <a:solidFill>
                  <a:schemeClr val="dk1"/>
                </a:solidFill>
              </a:rPr>
              <a:t>tabilire se esiste una </a:t>
            </a:r>
            <a:r>
              <a:rPr b="1" lang="it" sz="1200">
                <a:solidFill>
                  <a:schemeClr val="dk1"/>
                </a:solidFill>
              </a:rPr>
              <a:t>correlazione</a:t>
            </a:r>
            <a:r>
              <a:rPr lang="it" sz="1200">
                <a:solidFill>
                  <a:schemeClr val="dk1"/>
                </a:solidFill>
              </a:rPr>
              <a:t> tra il </a:t>
            </a:r>
            <a:r>
              <a:rPr b="1" lang="it" sz="1200">
                <a:solidFill>
                  <a:schemeClr val="dk1"/>
                </a:solidFill>
              </a:rPr>
              <a:t>successo</a:t>
            </a:r>
            <a:r>
              <a:rPr lang="it" sz="1200">
                <a:solidFill>
                  <a:schemeClr val="dk1"/>
                </a:solidFill>
              </a:rPr>
              <a:t> di una conferenza e il </a:t>
            </a:r>
            <a:r>
              <a:rPr b="1" lang="it" sz="1200">
                <a:solidFill>
                  <a:schemeClr val="dk1"/>
                </a:solidFill>
              </a:rPr>
              <a:t>luogo</a:t>
            </a:r>
            <a:r>
              <a:rPr lang="it" sz="1200">
                <a:solidFill>
                  <a:schemeClr val="dk1"/>
                </a:solidFill>
              </a:rPr>
              <a:t> dove si è tenuta.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Il successo di una conferenza si basa sul numero di </a:t>
            </a:r>
            <a:r>
              <a:rPr b="1" lang="it" sz="1200">
                <a:solidFill>
                  <a:schemeClr val="dk1"/>
                </a:solidFill>
              </a:rPr>
              <a:t>citazioni</a:t>
            </a:r>
            <a:r>
              <a:rPr lang="it" sz="1200">
                <a:solidFill>
                  <a:schemeClr val="dk1"/>
                </a:solidFill>
              </a:rPr>
              <a:t> ottenute.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400">
                <a:solidFill>
                  <a:schemeClr val="dk1"/>
                </a:solidFill>
              </a:rPr>
              <a:t>Fasi: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2173425" y="445025"/>
            <a:ext cx="665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/>
              <a:t>Analisi delle conferenze</a:t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0" y="0"/>
            <a:ext cx="1435200" cy="5143500"/>
          </a:xfrm>
          <a:prstGeom prst="rect">
            <a:avLst/>
          </a:prstGeom>
          <a:gradFill>
            <a:gsLst>
              <a:gs pos="0">
                <a:srgbClr val="0008A5"/>
              </a:gs>
              <a:gs pos="100000">
                <a:srgbClr val="000000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41250" y="515825"/>
            <a:ext cx="1352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INTRODUZIONE</a:t>
            </a:r>
            <a:endParaRPr sz="1600" u="sng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7100"/>
            <a:ext cx="1435200" cy="10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1225" y="3246013"/>
            <a:ext cx="6486525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2156125" y="445025"/>
            <a:ext cx="667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Strumenti e tecnologie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0" y="0"/>
            <a:ext cx="1435200" cy="5143500"/>
          </a:xfrm>
          <a:prstGeom prst="rect">
            <a:avLst/>
          </a:prstGeom>
          <a:gradFill>
            <a:gsLst>
              <a:gs pos="0">
                <a:srgbClr val="0008A5"/>
              </a:gs>
              <a:gs pos="100000">
                <a:srgbClr val="000000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41250" y="515825"/>
            <a:ext cx="1352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INTRODUZIONE</a:t>
            </a:r>
            <a:endParaRPr sz="1600" u="sng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7100"/>
            <a:ext cx="1435200" cy="10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4">
            <a:alphaModFix/>
          </a:blip>
          <a:srcRect b="0" l="-11500" r="11500" t="0"/>
          <a:stretch/>
        </p:blipFill>
        <p:spPr>
          <a:xfrm>
            <a:off x="6585350" y="3751937"/>
            <a:ext cx="2073775" cy="139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4238" y="2253863"/>
            <a:ext cx="309562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9250" y="2679700"/>
            <a:ext cx="2073774" cy="8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35200" y="4068725"/>
            <a:ext cx="2715182" cy="10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35200" y="2679703"/>
            <a:ext cx="2347114" cy="100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78525" y="1328948"/>
            <a:ext cx="2545801" cy="730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71025" y="1155800"/>
            <a:ext cx="2392000" cy="10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/>
          <p:nvPr/>
        </p:nvSpPr>
        <p:spPr>
          <a:xfrm>
            <a:off x="4067638" y="1961563"/>
            <a:ext cx="2175000" cy="20610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2173425" y="1152475"/>
            <a:ext cx="665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it" sz="1200">
                <a:solidFill>
                  <a:schemeClr val="dk1"/>
                </a:solidFill>
              </a:rPr>
              <a:t>Dataset di partenza:</a:t>
            </a:r>
            <a:endParaRPr sz="1200">
              <a:solidFill>
                <a:schemeClr val="dk1"/>
              </a:solidFill>
            </a:endParaRPr>
          </a:p>
          <a:p>
            <a:pPr indent="-304800" lvl="0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it" sz="1200">
                <a:solidFill>
                  <a:schemeClr val="dk1"/>
                </a:solidFill>
              </a:rPr>
              <a:t>2.500.000 articoli </a:t>
            </a:r>
            <a:endParaRPr sz="1200">
              <a:solidFill>
                <a:schemeClr val="dk1"/>
              </a:solidFill>
            </a:endParaRPr>
          </a:p>
          <a:p>
            <a:pPr indent="-304800" lvl="0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it" sz="1200">
                <a:solidFill>
                  <a:schemeClr val="dk1"/>
                </a:solidFill>
              </a:rPr>
              <a:t>numero citazioni, anno di pubblicazione e conferenza a cui appartiene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it" sz="1200">
                <a:solidFill>
                  <a:schemeClr val="dk1"/>
                </a:solidFill>
              </a:rPr>
              <a:t>Pulizia dati: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it" sz="1200">
                <a:solidFill>
                  <a:schemeClr val="dk1"/>
                </a:solidFill>
              </a:rPr>
              <a:t>eliminazione dati errati o incompleti 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it" sz="1200">
                <a:solidFill>
                  <a:schemeClr val="dk1"/>
                </a:solidFill>
              </a:rPr>
              <a:t>eliminazione dati da escludere dall’analisi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it" sz="1200">
                <a:solidFill>
                  <a:schemeClr val="dk1"/>
                </a:solidFill>
              </a:rPr>
              <a:t>Elaborazione dati: 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it" sz="1200">
                <a:solidFill>
                  <a:schemeClr val="dk1"/>
                </a:solidFill>
              </a:rPr>
              <a:t>articoli raggruppati in conferenze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it" sz="1200">
                <a:solidFill>
                  <a:schemeClr val="dk1"/>
                </a:solidFill>
              </a:rPr>
              <a:t>calcolo delle citazioni medie e totali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it" sz="1200">
                <a:solidFill>
                  <a:schemeClr val="dk1"/>
                </a:solidFill>
              </a:rPr>
              <a:t>classifiche delle migliori e peggiori conferenze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it" sz="1200">
                <a:solidFill>
                  <a:schemeClr val="dk1"/>
                </a:solidFill>
              </a:rPr>
              <a:t>andamento nel tempo delle conferenze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it" sz="1200">
                <a:solidFill>
                  <a:schemeClr val="dk1"/>
                </a:solidFill>
              </a:rPr>
              <a:t>generazione di nuovi dataframe</a:t>
            </a:r>
            <a:endParaRPr sz="1200">
              <a:solidFill>
                <a:schemeClr val="dk1"/>
              </a:solidFill>
            </a:endParaRPr>
          </a:p>
          <a:p>
            <a:pPr indent="-3048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it" sz="1200">
                <a:solidFill>
                  <a:schemeClr val="dk1"/>
                </a:solidFill>
              </a:rPr>
              <a:t>df_min_and_max</a:t>
            </a:r>
            <a:endParaRPr sz="1200">
              <a:solidFill>
                <a:schemeClr val="dk1"/>
              </a:solidFill>
            </a:endParaRPr>
          </a:p>
          <a:p>
            <a:pPr indent="0" lvl="0" marL="1371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01" name="Google Shape;101;p17"/>
          <p:cNvSpPr txBox="1"/>
          <p:nvPr>
            <p:ph type="title"/>
          </p:nvPr>
        </p:nvSpPr>
        <p:spPr>
          <a:xfrm>
            <a:off x="2173425" y="445025"/>
            <a:ext cx="665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0" y="0"/>
            <a:ext cx="1435200" cy="5143500"/>
          </a:xfrm>
          <a:prstGeom prst="rect">
            <a:avLst/>
          </a:prstGeom>
          <a:gradFill>
            <a:gsLst>
              <a:gs pos="0">
                <a:srgbClr val="0008A5"/>
              </a:gs>
              <a:gs pos="100000">
                <a:srgbClr val="000000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-69275" y="515825"/>
            <a:ext cx="154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PROGETTAZIONE</a:t>
            </a:r>
            <a:endParaRPr sz="1500" u="sng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7100"/>
            <a:ext cx="1435200" cy="10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3425" y="345613"/>
            <a:ext cx="54000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2173425" y="1152475"/>
            <a:ext cx="665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it" sz="1200">
                <a:solidFill>
                  <a:schemeClr val="dk1"/>
                </a:solidFill>
              </a:rPr>
              <a:t>Utilizzando la libreria BeautifulSoup di Python è stata implementata una funzione</a:t>
            </a:r>
            <a:r>
              <a:rPr lang="it" sz="1200">
                <a:solidFill>
                  <a:schemeClr val="dk1"/>
                </a:solidFill>
              </a:rPr>
              <a:t> in grado di estrarre il luogo di quasi tutti le conferenze 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8"/>
          <p:cNvSpPr txBox="1"/>
          <p:nvPr>
            <p:ph type="title"/>
          </p:nvPr>
        </p:nvSpPr>
        <p:spPr>
          <a:xfrm>
            <a:off x="2173425" y="445025"/>
            <a:ext cx="665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0" y="0"/>
            <a:ext cx="1435200" cy="5143500"/>
          </a:xfrm>
          <a:prstGeom prst="rect">
            <a:avLst/>
          </a:prstGeom>
          <a:gradFill>
            <a:gsLst>
              <a:gs pos="0">
                <a:srgbClr val="0008A5"/>
              </a:gs>
              <a:gs pos="100000">
                <a:srgbClr val="000000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-69275" y="515825"/>
            <a:ext cx="154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PROGETTAZIONE</a:t>
            </a:r>
            <a:endParaRPr sz="1500" u="sng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7100"/>
            <a:ext cx="1435200" cy="10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3422" y="345600"/>
            <a:ext cx="5400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 rotWithShape="1">
          <a:blip r:embed="rId5">
            <a:alphaModFix/>
          </a:blip>
          <a:srcRect b="0" l="754" r="0" t="0"/>
          <a:stretch/>
        </p:blipFill>
        <p:spPr>
          <a:xfrm>
            <a:off x="4948450" y="2685975"/>
            <a:ext cx="3840500" cy="116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16949" y="2420475"/>
            <a:ext cx="2375900" cy="169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2173425" y="1152475"/>
            <a:ext cx="665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it" sz="1200">
                <a:solidFill>
                  <a:schemeClr val="dk1"/>
                </a:solidFill>
              </a:rPr>
              <a:t>Sono stati raccolti informazioni sul livello di attrazione turistica di una città o uno stato: 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it" sz="1200">
                <a:solidFill>
                  <a:schemeClr val="dk1"/>
                </a:solidFill>
              </a:rPr>
              <a:t>il parametro scelto per descrivere l’attrazione turistica di una città è stato la </a:t>
            </a:r>
            <a:r>
              <a:rPr b="1" lang="it" sz="1200">
                <a:solidFill>
                  <a:schemeClr val="dk1"/>
                </a:solidFill>
              </a:rPr>
              <a:t>lunghezza della pagina wikipedia</a:t>
            </a:r>
            <a:r>
              <a:rPr lang="it" sz="1200">
                <a:solidFill>
                  <a:schemeClr val="dk1"/>
                </a:solidFill>
              </a:rPr>
              <a:t> in quanto non è stato possibile estrarre un indice adeguato per ogni luogo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it" sz="1200">
                <a:solidFill>
                  <a:schemeClr val="dk1"/>
                </a:solidFill>
              </a:rPr>
              <a:t>per gli stati invece sono stati estratti i seguenti 4 indici:</a:t>
            </a:r>
            <a:endParaRPr sz="1200">
              <a:solidFill>
                <a:schemeClr val="dk1"/>
              </a:solidFill>
            </a:endParaRPr>
          </a:p>
          <a:p>
            <a:pPr indent="-3048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b="1" lang="it" sz="1200">
                <a:solidFill>
                  <a:schemeClr val="dk1"/>
                </a:solidFill>
              </a:rPr>
              <a:t>TTCI</a:t>
            </a:r>
            <a:r>
              <a:rPr lang="it" sz="1200">
                <a:solidFill>
                  <a:schemeClr val="dk1"/>
                </a:solidFill>
              </a:rPr>
              <a:t>: Travel &amp; Tourism Competitiveness Index (min 1, max 7)</a:t>
            </a:r>
            <a:endParaRPr sz="1200">
              <a:solidFill>
                <a:schemeClr val="dk1"/>
              </a:solidFill>
            </a:endParaRPr>
          </a:p>
          <a:p>
            <a:pPr indent="-3048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b="1" lang="it" sz="1200">
                <a:solidFill>
                  <a:schemeClr val="dk1"/>
                </a:solidFill>
              </a:rPr>
              <a:t>TSI</a:t>
            </a:r>
            <a:r>
              <a:rPr lang="it" sz="1200">
                <a:solidFill>
                  <a:schemeClr val="dk1"/>
                </a:solidFill>
              </a:rPr>
              <a:t>: Tourist service infrastructure (min 1, max 7)</a:t>
            </a:r>
            <a:endParaRPr sz="1200">
              <a:solidFill>
                <a:schemeClr val="dk1"/>
              </a:solidFill>
            </a:endParaRPr>
          </a:p>
          <a:p>
            <a:pPr indent="-3048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b="1" lang="it" sz="1200">
                <a:solidFill>
                  <a:schemeClr val="dk1"/>
                </a:solidFill>
              </a:rPr>
              <a:t>CRBT</a:t>
            </a:r>
            <a:r>
              <a:rPr lang="it" sz="1200">
                <a:solidFill>
                  <a:schemeClr val="dk1"/>
                </a:solidFill>
              </a:rPr>
              <a:t>:  Cultural resources and business travel (min 1, max 7)</a:t>
            </a:r>
            <a:endParaRPr sz="1200">
              <a:solidFill>
                <a:schemeClr val="dk1"/>
              </a:solidFill>
            </a:endParaRPr>
          </a:p>
          <a:p>
            <a:pPr indent="-3048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b="1" lang="it" sz="1200">
                <a:solidFill>
                  <a:schemeClr val="dk1"/>
                </a:solidFill>
              </a:rPr>
              <a:t>GPI</a:t>
            </a:r>
            <a:r>
              <a:rPr lang="it" sz="1200">
                <a:solidFill>
                  <a:schemeClr val="dk1"/>
                </a:solidFill>
              </a:rPr>
              <a:t>:  Ground and port infrastructure (min 1, max 7)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fonti: http://reports.weforum.org/travel-and-tourism-competitiveness-report-2019/rankings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5" name="Google Shape;125;p19"/>
          <p:cNvSpPr txBox="1"/>
          <p:nvPr>
            <p:ph type="title"/>
          </p:nvPr>
        </p:nvSpPr>
        <p:spPr>
          <a:xfrm>
            <a:off x="2173425" y="445025"/>
            <a:ext cx="665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0" y="0"/>
            <a:ext cx="1435200" cy="5143500"/>
          </a:xfrm>
          <a:prstGeom prst="rect">
            <a:avLst/>
          </a:prstGeom>
          <a:gradFill>
            <a:gsLst>
              <a:gs pos="0">
                <a:srgbClr val="0008A5"/>
              </a:gs>
              <a:gs pos="100000">
                <a:srgbClr val="000000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-69275" y="515825"/>
            <a:ext cx="154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PROGETTAZIONE</a:t>
            </a:r>
            <a:endParaRPr sz="1500" u="sng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7100"/>
            <a:ext cx="1435200" cy="10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3413" y="345600"/>
            <a:ext cx="54000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2173425" y="1152475"/>
            <a:ext cx="665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it" sz="1200">
                <a:solidFill>
                  <a:schemeClr val="dk1"/>
                </a:solidFill>
              </a:rPr>
              <a:t>Una volta estratto il luogo delle conferenze e le informazioni turistiche per ogni città e stato, sono stati individuati i dati più significativi e raggruppati in singole tabelle, ottenendo diversi </a:t>
            </a:r>
            <a:r>
              <a:rPr b="1" lang="it" sz="1200">
                <a:solidFill>
                  <a:schemeClr val="dk1"/>
                </a:solidFill>
              </a:rPr>
              <a:t>dataframe</a:t>
            </a:r>
            <a:r>
              <a:rPr lang="it" sz="1200">
                <a:solidFill>
                  <a:schemeClr val="dk1"/>
                </a:solidFill>
              </a:rPr>
              <a:t> tra cui i seguenti: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0"/>
          <p:cNvSpPr txBox="1"/>
          <p:nvPr>
            <p:ph type="title"/>
          </p:nvPr>
        </p:nvSpPr>
        <p:spPr>
          <a:xfrm>
            <a:off x="2173425" y="445025"/>
            <a:ext cx="665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0" y="0"/>
            <a:ext cx="1435200" cy="5143500"/>
          </a:xfrm>
          <a:prstGeom prst="rect">
            <a:avLst/>
          </a:prstGeom>
          <a:gradFill>
            <a:gsLst>
              <a:gs pos="0">
                <a:srgbClr val="0008A5"/>
              </a:gs>
              <a:gs pos="100000">
                <a:srgbClr val="000000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-69275" y="515825"/>
            <a:ext cx="154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PROGETTAZIONE</a:t>
            </a:r>
            <a:endParaRPr sz="1500" u="sng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7100"/>
            <a:ext cx="1435200" cy="10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3413" y="345600"/>
            <a:ext cx="5400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3425" y="2768650"/>
            <a:ext cx="260032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9350" y="2768650"/>
            <a:ext cx="3952875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2173425" y="1152475"/>
            <a:ext cx="665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it" sz="1200">
                <a:solidFill>
                  <a:schemeClr val="dk1"/>
                </a:solidFill>
              </a:rPr>
              <a:t>A partire dai due precedenti dataframe è stata calcolata la </a:t>
            </a:r>
            <a:r>
              <a:rPr b="1" lang="it" sz="1200">
                <a:solidFill>
                  <a:schemeClr val="dk1"/>
                </a:solidFill>
              </a:rPr>
              <a:t>correlazione per ogni coppia di attributi</a:t>
            </a:r>
            <a:r>
              <a:rPr lang="it" sz="1200">
                <a:solidFill>
                  <a:schemeClr val="dk1"/>
                </a:solidFill>
              </a:rPr>
              <a:t>, quindi per ogni coppia di colonne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it" sz="1200">
                <a:solidFill>
                  <a:schemeClr val="dk1"/>
                </a:solidFill>
              </a:rPr>
              <a:t>Per ogni coppia è stato calcolato anche il relativo p-value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it" sz="1200">
                <a:solidFill>
                  <a:schemeClr val="dk1"/>
                </a:solidFill>
              </a:rPr>
              <a:t>Per il calcolo della correlazione sono stati utilizzati tre metodi diversi: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b="1" lang="it" sz="1200">
                <a:solidFill>
                  <a:schemeClr val="dk1"/>
                </a:solidFill>
              </a:rPr>
              <a:t>Spearman</a:t>
            </a:r>
            <a:endParaRPr b="1" sz="1200">
              <a:solidFill>
                <a:schemeClr val="dk1"/>
              </a:solidFill>
            </a:endParaRPr>
          </a:p>
          <a:p>
            <a:pPr indent="-3048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b="1" lang="it" sz="1200">
                <a:solidFill>
                  <a:schemeClr val="dk1"/>
                </a:solidFill>
              </a:rPr>
              <a:t>Kendall</a:t>
            </a:r>
            <a:endParaRPr b="1" sz="1200">
              <a:solidFill>
                <a:schemeClr val="dk1"/>
              </a:solidFill>
            </a:endParaRPr>
          </a:p>
          <a:p>
            <a:pPr indent="-3048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b="1" lang="it" sz="1200">
                <a:solidFill>
                  <a:schemeClr val="dk1"/>
                </a:solidFill>
              </a:rPr>
              <a:t>Pearson</a:t>
            </a:r>
            <a:r>
              <a:rPr lang="it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it" sz="1200">
                <a:solidFill>
                  <a:schemeClr val="dk1"/>
                </a:solidFill>
              </a:rPr>
              <a:t>Prima della vedere i risultati della correlazione analizziamo più da vicino alcune conferenze e le sue edizioni.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49" name="Google Shape;149;p21"/>
          <p:cNvSpPr txBox="1"/>
          <p:nvPr>
            <p:ph type="title"/>
          </p:nvPr>
        </p:nvSpPr>
        <p:spPr>
          <a:xfrm>
            <a:off x="2173425" y="445025"/>
            <a:ext cx="665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0" y="0"/>
            <a:ext cx="1435200" cy="5143500"/>
          </a:xfrm>
          <a:prstGeom prst="rect">
            <a:avLst/>
          </a:prstGeom>
          <a:gradFill>
            <a:gsLst>
              <a:gs pos="0">
                <a:srgbClr val="0008A5"/>
              </a:gs>
              <a:gs pos="100000">
                <a:srgbClr val="000000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1"/>
          <p:cNvSpPr txBox="1"/>
          <p:nvPr/>
        </p:nvSpPr>
        <p:spPr>
          <a:xfrm>
            <a:off x="-69275" y="515825"/>
            <a:ext cx="154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RISULTATI</a:t>
            </a:r>
            <a:endParaRPr sz="1500" u="sng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67100"/>
            <a:ext cx="1435200" cy="10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3413" y="345600"/>
            <a:ext cx="54000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