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7" r:id="rId1"/>
  </p:sldMasterIdLst>
  <p:notesMasterIdLst>
    <p:notesMasterId r:id="rId42"/>
  </p:notesMasterIdLst>
  <p:sldIdLst>
    <p:sldId id="256" r:id="rId2"/>
    <p:sldId id="262" r:id="rId3"/>
    <p:sldId id="261" r:id="rId4"/>
    <p:sldId id="309" r:id="rId5"/>
    <p:sldId id="278" r:id="rId6"/>
    <p:sldId id="321" r:id="rId7"/>
    <p:sldId id="332" r:id="rId8"/>
    <p:sldId id="328" r:id="rId9"/>
    <p:sldId id="259" r:id="rId10"/>
    <p:sldId id="296" r:id="rId11"/>
    <p:sldId id="287" r:id="rId12"/>
    <p:sldId id="335" r:id="rId13"/>
    <p:sldId id="336" r:id="rId14"/>
    <p:sldId id="337" r:id="rId15"/>
    <p:sldId id="329" r:id="rId16"/>
    <p:sldId id="264" r:id="rId17"/>
    <p:sldId id="317" r:id="rId18"/>
    <p:sldId id="319" r:id="rId19"/>
    <p:sldId id="318" r:id="rId20"/>
    <p:sldId id="316" r:id="rId21"/>
    <p:sldId id="330" r:id="rId22"/>
    <p:sldId id="283" r:id="rId23"/>
    <p:sldId id="285" r:id="rId24"/>
    <p:sldId id="331" r:id="rId25"/>
    <p:sldId id="298" r:id="rId26"/>
    <p:sldId id="288" r:id="rId27"/>
    <p:sldId id="302" r:id="rId28"/>
    <p:sldId id="327" r:id="rId29"/>
    <p:sldId id="286" r:id="rId30"/>
    <p:sldId id="282" r:id="rId31"/>
    <p:sldId id="265" r:id="rId32"/>
    <p:sldId id="289" r:id="rId33"/>
    <p:sldId id="290" r:id="rId34"/>
    <p:sldId id="308" r:id="rId35"/>
    <p:sldId id="271" r:id="rId36"/>
    <p:sldId id="284" r:id="rId37"/>
    <p:sldId id="273" r:id="rId38"/>
    <p:sldId id="270" r:id="rId39"/>
    <p:sldId id="297" r:id="rId40"/>
    <p:sldId id="281"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9006" autoAdjust="0"/>
  </p:normalViewPr>
  <p:slideViewPr>
    <p:cSldViewPr snapToGrid="0">
      <p:cViewPr varScale="1">
        <p:scale>
          <a:sx n="51" d="100"/>
          <a:sy n="51" d="100"/>
        </p:scale>
        <p:origin x="134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FAD07-F23A-485A-865C-7D3B3F14522E}" type="datetimeFigureOut">
              <a:rPr lang="it-IT" smtClean="0"/>
              <a:t>11/07/2016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25798D-206E-4C71-8629-EC2C3C1B6D56}" type="slidenum">
              <a:rPr lang="it-IT" smtClean="0"/>
              <a:t>‹N›</a:t>
            </a:fld>
            <a:endParaRPr lang="it-IT"/>
          </a:p>
        </p:txBody>
      </p:sp>
    </p:spTree>
    <p:extLst>
      <p:ext uri="{BB962C8B-B14F-4D97-AF65-F5344CB8AC3E}">
        <p14:creationId xmlns:p14="http://schemas.microsoft.com/office/powerpoint/2010/main" val="2207613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a:solidFill>
                  <a:schemeClr val="tx1"/>
                </a:solidFill>
                <a:latin typeface="+mn-lt"/>
                <a:ea typeface="+mn-ea"/>
                <a:cs typeface="+mn-cs"/>
              </a:rPr>
              <a:t>yoox.com, fondato nel 2000, è lo </a:t>
            </a:r>
            <a:r>
              <a:rPr lang="it-IT" sz="1200" b="0" i="0" u="none" strike="noStrike" kern="1200" baseline="0" dirty="0" err="1">
                <a:solidFill>
                  <a:schemeClr val="tx1"/>
                </a:solidFill>
                <a:latin typeface="+mn-lt"/>
                <a:ea typeface="+mn-ea"/>
                <a:cs typeface="+mn-cs"/>
              </a:rPr>
              <a:t>store</a:t>
            </a:r>
            <a:r>
              <a:rPr lang="it-IT" sz="1200" b="0" i="0" u="none" strike="noStrike" kern="1200" baseline="0" dirty="0">
                <a:solidFill>
                  <a:schemeClr val="tx1"/>
                </a:solidFill>
                <a:latin typeface="+mn-lt"/>
                <a:ea typeface="+mn-ea"/>
                <a:cs typeface="+mn-cs"/>
              </a:rPr>
              <a:t> online di </a:t>
            </a:r>
            <a:r>
              <a:rPr lang="it-IT" sz="1200" b="0" i="0" u="none" strike="noStrike" kern="1200" baseline="0" dirty="0" err="1">
                <a:solidFill>
                  <a:schemeClr val="tx1"/>
                </a:solidFill>
                <a:latin typeface="+mn-lt"/>
                <a:ea typeface="+mn-ea"/>
                <a:cs typeface="+mn-cs"/>
              </a:rPr>
              <a:t>lifestyle</a:t>
            </a:r>
            <a:r>
              <a:rPr lang="it-IT" sz="1200" b="0" i="0" u="none" strike="noStrike" kern="1200" baseline="0" dirty="0">
                <a:solidFill>
                  <a:schemeClr val="tx1"/>
                </a:solidFill>
                <a:latin typeface="+mn-lt"/>
                <a:ea typeface="+mn-ea"/>
                <a:cs typeface="+mn-cs"/>
              </a:rPr>
              <a:t> leader nel mondo.</a:t>
            </a:r>
          </a:p>
          <a:p>
            <a:r>
              <a:rPr lang="it-IT" sz="1200" b="0" i="0" u="none" strike="noStrike" kern="1200" baseline="0" dirty="0">
                <a:solidFill>
                  <a:schemeClr val="tx1"/>
                </a:solidFill>
                <a:latin typeface="+mn-lt"/>
                <a:ea typeface="+mn-ea"/>
                <a:cs typeface="+mn-cs"/>
              </a:rPr>
              <a:t>Offre un’ampia scelta di capi d’abbigliamento dei più importanti designer, capsule </a:t>
            </a:r>
            <a:r>
              <a:rPr lang="it-IT" sz="1200" b="0" i="0" u="none" strike="noStrike" kern="1200" baseline="0" dirty="0" err="1">
                <a:solidFill>
                  <a:schemeClr val="tx1"/>
                </a:solidFill>
                <a:latin typeface="+mn-lt"/>
                <a:ea typeface="+mn-ea"/>
                <a:cs typeface="+mn-cs"/>
              </a:rPr>
              <a:t>collection</a:t>
            </a:r>
            <a:r>
              <a:rPr lang="it-IT" sz="1200" b="0" i="0" u="none" strike="noStrike" kern="1200" baseline="0" dirty="0">
                <a:solidFill>
                  <a:schemeClr val="tx1"/>
                </a:solidFill>
                <a:latin typeface="+mn-lt"/>
                <a:ea typeface="+mn-ea"/>
                <a:cs typeface="+mn-cs"/>
              </a:rPr>
              <a:t> esclusive, un assortimento unico di oggetti di design e una ricercata collezione di opere d’arte. </a:t>
            </a:r>
          </a:p>
          <a:p>
            <a:r>
              <a:rPr lang="it-IT" sz="1200" b="0" i="0" u="none" strike="noStrike" kern="1200" baseline="0" dirty="0">
                <a:solidFill>
                  <a:schemeClr val="tx1"/>
                </a:solidFill>
                <a:latin typeface="+mn-lt"/>
                <a:ea typeface="+mn-ea"/>
                <a:cs typeface="+mn-cs"/>
              </a:rPr>
              <a:t>Un utente, arrivando su yoox.com, può compiere ricerche, per categoria di prodotti o per parola chiave. </a:t>
            </a:r>
          </a:p>
          <a:p>
            <a:r>
              <a:rPr lang="it-IT" sz="1200" b="0" i="0" u="none" strike="noStrike" kern="1200" baseline="0" dirty="0">
                <a:solidFill>
                  <a:schemeClr val="tx1"/>
                </a:solidFill>
                <a:latin typeface="+mn-lt"/>
                <a:ea typeface="+mn-ea"/>
                <a:cs typeface="+mn-cs"/>
              </a:rPr>
              <a:t>Una volta compiuta una ricerca, l’utente può navigare tramite tecnica di Infinite Scrolling la galleria di oggetti restituita come risultato di ricerca. </a:t>
            </a:r>
          </a:p>
          <a:p>
            <a:endParaRPr lang="it-IT" sz="1200" b="0" i="0" u="none" strike="noStrike" kern="1200" baseline="0" dirty="0">
              <a:solidFill>
                <a:schemeClr val="tx1"/>
              </a:solidFill>
              <a:latin typeface="+mn-lt"/>
              <a:ea typeface="+mn-ea"/>
              <a:cs typeface="+mn-cs"/>
            </a:endParaRPr>
          </a:p>
          <a:p>
            <a:r>
              <a:rPr lang="it-IT" sz="1200" b="0" i="0" u="none" strike="noStrike" kern="1200" baseline="0" dirty="0">
                <a:solidFill>
                  <a:schemeClr val="tx1"/>
                </a:solidFill>
                <a:latin typeface="+mn-lt"/>
                <a:ea typeface="+mn-ea"/>
                <a:cs typeface="+mn-cs"/>
              </a:rPr>
              <a:t>L’attività di tirocinio prevedeva lo studio della soluzione software, implementata a livello di server, per la creazione dinamica dell’item </a:t>
            </a:r>
            <a:r>
              <a:rPr lang="it-IT" sz="1200" b="0" i="0" u="none" strike="noStrike" kern="1200" baseline="0" dirty="0" err="1">
                <a:solidFill>
                  <a:schemeClr val="tx1"/>
                </a:solidFill>
                <a:latin typeface="+mn-lt"/>
                <a:ea typeface="+mn-ea"/>
                <a:cs typeface="+mn-cs"/>
              </a:rPr>
              <a:t>gallery</a:t>
            </a:r>
            <a:r>
              <a:rPr lang="it-IT" sz="1200" b="0" i="0" u="none" strike="noStrike" kern="1200" baseline="0" dirty="0">
                <a:solidFill>
                  <a:schemeClr val="tx1"/>
                </a:solidFill>
                <a:latin typeface="+mn-lt"/>
                <a:ea typeface="+mn-ea"/>
                <a:cs typeface="+mn-cs"/>
              </a:rPr>
              <a:t> di mobile.yoox.com</a:t>
            </a:r>
          </a:p>
          <a:p>
            <a:r>
              <a:rPr lang="it-IT" sz="1200" b="0" i="0" u="none" strike="noStrike" kern="1200" baseline="0" dirty="0">
                <a:solidFill>
                  <a:schemeClr val="tx1"/>
                </a:solidFill>
                <a:latin typeface="+mn-lt"/>
                <a:ea typeface="+mn-ea"/>
                <a:cs typeface="+mn-cs"/>
              </a:rPr>
              <a:t>Successivamente avrei dovuto progettare e implementare un’alternativa client-side a tale soluzione software.</a:t>
            </a:r>
          </a:p>
          <a:p>
            <a:endParaRPr lang="it-IT" sz="1200" b="0" i="0" u="none" strike="noStrike" kern="1200" baseline="0" dirty="0">
              <a:solidFill>
                <a:schemeClr val="tx1"/>
              </a:solidFill>
              <a:latin typeface="+mn-lt"/>
              <a:ea typeface="+mn-ea"/>
              <a:cs typeface="+mn-cs"/>
            </a:endParaRPr>
          </a:p>
          <a:p>
            <a:endParaRPr lang="it-IT" sz="1200" b="0" i="0" u="none" strike="noStrike" kern="1200" baseline="0" dirty="0">
              <a:solidFill>
                <a:schemeClr val="tx1"/>
              </a:solidFill>
              <a:latin typeface="+mn-lt"/>
              <a:ea typeface="+mn-ea"/>
              <a:cs typeface="+mn-cs"/>
            </a:endParaRPr>
          </a:p>
          <a:p>
            <a:r>
              <a:rPr lang="it-IT" sz="1200" b="0" i="0" u="none" strike="noStrike" kern="1200" baseline="0" dirty="0">
                <a:solidFill>
                  <a:schemeClr val="tx1"/>
                </a:solidFill>
                <a:latin typeface="+mn-lt"/>
                <a:ea typeface="+mn-ea"/>
                <a:cs typeface="+mn-cs"/>
              </a:rPr>
              <a:t> </a:t>
            </a:r>
          </a:p>
        </p:txBody>
      </p:sp>
      <p:sp>
        <p:nvSpPr>
          <p:cNvPr id="4" name="Segnaposto numero diapositiva 3"/>
          <p:cNvSpPr>
            <a:spLocks noGrp="1"/>
          </p:cNvSpPr>
          <p:nvPr>
            <p:ph type="sldNum" sz="quarter" idx="10"/>
          </p:nvPr>
        </p:nvSpPr>
        <p:spPr/>
        <p:txBody>
          <a:bodyPr/>
          <a:lstStyle/>
          <a:p>
            <a:fld id="{2425798D-206E-4C71-8629-EC2C3C1B6D56}" type="slidenum">
              <a:rPr lang="it-IT" smtClean="0"/>
              <a:t>2</a:t>
            </a:fld>
            <a:endParaRPr lang="it-IT"/>
          </a:p>
        </p:txBody>
      </p:sp>
    </p:spTree>
    <p:extLst>
      <p:ext uri="{BB962C8B-B14F-4D97-AF65-F5344CB8AC3E}">
        <p14:creationId xmlns:p14="http://schemas.microsoft.com/office/powerpoint/2010/main" val="2373588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Osservando la modalità con cui avviene </a:t>
            </a:r>
            <a:r>
              <a:rPr lang="it-IT" sz="1200" kern="1200" dirty="0" err="1">
                <a:solidFill>
                  <a:schemeClr val="tx1"/>
                </a:solidFill>
                <a:effectLst/>
                <a:latin typeface="+mn-lt"/>
                <a:ea typeface="+mn-ea"/>
                <a:cs typeface="+mn-cs"/>
              </a:rPr>
              <a:t>l’Infinite</a:t>
            </a:r>
            <a:r>
              <a:rPr lang="it-IT" sz="1200" kern="1200" dirty="0">
                <a:solidFill>
                  <a:schemeClr val="tx1"/>
                </a:solidFill>
                <a:effectLst/>
                <a:latin typeface="+mn-lt"/>
                <a:ea typeface="+mn-ea"/>
                <a:cs typeface="+mn-cs"/>
              </a:rPr>
              <a:t> Scrolling, sia per soluzione server-side che client-side, ci si accorge che</a:t>
            </a:r>
            <a:r>
              <a:rPr lang="it-IT" sz="1200" kern="1200" baseline="0" dirty="0">
                <a:solidFill>
                  <a:schemeClr val="tx1"/>
                </a:solidFill>
                <a:effectLst/>
                <a:latin typeface="+mn-lt"/>
                <a:ea typeface="+mn-ea"/>
                <a:cs typeface="+mn-cs"/>
              </a:rPr>
              <a:t> si verifica sempre una fase di micro-attesa per i nuovi oggetti.</a:t>
            </a:r>
            <a:endParaRPr lang="it-IT" dirty="0"/>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E’ stato quindi deciso di effettuare, per</a:t>
            </a:r>
            <a:r>
              <a:rPr lang="it-IT" sz="1200" kern="1200" baseline="0" dirty="0">
                <a:solidFill>
                  <a:schemeClr val="tx1"/>
                </a:solidFill>
                <a:effectLst/>
                <a:latin typeface="+mn-lt"/>
                <a:ea typeface="+mn-ea"/>
                <a:cs typeface="+mn-cs"/>
              </a:rPr>
              <a:t> ogni pagina, </a:t>
            </a:r>
            <a:r>
              <a:rPr lang="it-IT" sz="1200" kern="1200" dirty="0">
                <a:solidFill>
                  <a:schemeClr val="tx1"/>
                </a:solidFill>
                <a:effectLst/>
                <a:latin typeface="+mn-lt"/>
                <a:ea typeface="+mn-ea"/>
                <a:cs typeface="+mn-cs"/>
              </a:rPr>
              <a:t>un </a:t>
            </a:r>
            <a:r>
              <a:rPr lang="it-IT" sz="1200" kern="1200" dirty="0" err="1">
                <a:solidFill>
                  <a:schemeClr val="tx1"/>
                </a:solidFill>
                <a:effectLst/>
                <a:latin typeface="+mn-lt"/>
                <a:ea typeface="+mn-ea"/>
                <a:cs typeface="+mn-cs"/>
              </a:rPr>
              <a:t>pre</a:t>
            </a:r>
            <a:r>
              <a:rPr lang="it-IT" sz="1200" kern="1200" dirty="0">
                <a:solidFill>
                  <a:schemeClr val="tx1"/>
                </a:solidFill>
                <a:effectLst/>
                <a:latin typeface="+mn-lt"/>
                <a:ea typeface="+mn-ea"/>
                <a:cs typeface="+mn-cs"/>
              </a:rPr>
              <a:t>-caricamento</a:t>
            </a:r>
            <a:r>
              <a:rPr lang="it-IT" sz="1200" kern="1200" baseline="0" dirty="0">
                <a:solidFill>
                  <a:schemeClr val="tx1"/>
                </a:solidFill>
                <a:effectLst/>
                <a:latin typeface="+mn-lt"/>
                <a:ea typeface="+mn-ea"/>
                <a:cs typeface="+mn-cs"/>
              </a:rPr>
              <a:t> dei 20 oggetti successivi</a:t>
            </a:r>
            <a:r>
              <a:rPr lang="it-IT"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Lo standard HTML5 mette a disposizione gli attributi </a:t>
            </a:r>
            <a:r>
              <a:rPr lang="it-IT" sz="1200" kern="1200" dirty="0" err="1">
                <a:solidFill>
                  <a:schemeClr val="tx1"/>
                </a:solidFill>
                <a:effectLst/>
                <a:latin typeface="+mn-lt"/>
                <a:ea typeface="+mn-ea"/>
                <a:cs typeface="+mn-cs"/>
              </a:rPr>
              <a:t>pre-fetch</a:t>
            </a:r>
            <a:r>
              <a:rPr lang="it-IT" sz="1200" kern="1200" dirty="0">
                <a:solidFill>
                  <a:schemeClr val="tx1"/>
                </a:solidFill>
                <a:effectLst/>
                <a:latin typeface="+mn-lt"/>
                <a:ea typeface="+mn-ea"/>
                <a:cs typeface="+mn-cs"/>
              </a:rPr>
              <a:t> e </a:t>
            </a:r>
            <a:r>
              <a:rPr lang="it-IT" sz="1200" kern="1200" dirty="0" err="1">
                <a:solidFill>
                  <a:schemeClr val="tx1"/>
                </a:solidFill>
                <a:effectLst/>
                <a:latin typeface="+mn-lt"/>
                <a:ea typeface="+mn-ea"/>
                <a:cs typeface="+mn-cs"/>
              </a:rPr>
              <a:t>pre-load</a:t>
            </a:r>
            <a:r>
              <a:rPr lang="it-IT" sz="1200" kern="1200" dirty="0">
                <a:solidFill>
                  <a:schemeClr val="tx1"/>
                </a:solidFill>
                <a:effectLst/>
                <a:latin typeface="+mn-lt"/>
                <a:ea typeface="+mn-ea"/>
                <a:cs typeface="+mn-cs"/>
              </a:rPr>
              <a:t>, ma entrambi devono essere associati ad un elemento HTML &lt;</a:t>
            </a:r>
            <a:r>
              <a:rPr lang="it-IT" sz="1200" kern="1200" dirty="0" err="1">
                <a:solidFill>
                  <a:schemeClr val="tx1"/>
                </a:solidFill>
                <a:effectLst/>
                <a:latin typeface="+mn-lt"/>
                <a:ea typeface="+mn-ea"/>
                <a:cs typeface="+mn-cs"/>
              </a:rPr>
              <a:t>img</a:t>
            </a:r>
            <a:r>
              <a:rPr lang="it-IT" sz="1200" kern="1200" dirty="0">
                <a:solidFill>
                  <a:schemeClr val="tx1"/>
                </a:solidFill>
                <a:effectLst/>
                <a:latin typeface="+mn-lt"/>
                <a:ea typeface="+mn-ea"/>
                <a:cs typeface="+mn-cs"/>
              </a:rPr>
              <a:t>&gt;. Non è il nostro caso, dal momento che vogliamo </a:t>
            </a:r>
            <a:r>
              <a:rPr lang="it-IT" sz="1200" kern="1200" dirty="0" err="1">
                <a:solidFill>
                  <a:schemeClr val="tx1"/>
                </a:solidFill>
                <a:effectLst/>
                <a:latin typeface="+mn-lt"/>
                <a:ea typeface="+mn-ea"/>
                <a:cs typeface="+mn-cs"/>
              </a:rPr>
              <a:t>pre</a:t>
            </a:r>
            <a:r>
              <a:rPr lang="it-IT" sz="1200" kern="1200" dirty="0">
                <a:solidFill>
                  <a:schemeClr val="tx1"/>
                </a:solidFill>
                <a:effectLst/>
                <a:latin typeface="+mn-lt"/>
                <a:ea typeface="+mn-ea"/>
                <a:cs typeface="+mn-cs"/>
              </a:rPr>
              <a:t>-caricare un file JSON.</a:t>
            </a:r>
          </a:p>
          <a:p>
            <a:r>
              <a:rPr lang="it-IT" sz="1200" kern="1200" dirty="0">
                <a:solidFill>
                  <a:schemeClr val="tx1"/>
                </a:solidFill>
                <a:effectLst/>
                <a:latin typeface="+mn-lt"/>
                <a:ea typeface="+mn-ea"/>
                <a:cs typeface="+mn-cs"/>
              </a:rPr>
              <a:t>La soluzione era quindi gestire il </a:t>
            </a:r>
            <a:r>
              <a:rPr lang="it-IT" sz="1200" kern="1200" dirty="0" err="1">
                <a:solidFill>
                  <a:schemeClr val="tx1"/>
                </a:solidFill>
                <a:effectLst/>
                <a:latin typeface="+mn-lt"/>
                <a:ea typeface="+mn-ea"/>
                <a:cs typeface="+mn-cs"/>
              </a:rPr>
              <a:t>pre</a:t>
            </a:r>
            <a:r>
              <a:rPr lang="it-IT" sz="1200" kern="1200" dirty="0">
                <a:solidFill>
                  <a:schemeClr val="tx1"/>
                </a:solidFill>
                <a:effectLst/>
                <a:latin typeface="+mn-lt"/>
                <a:ea typeface="+mn-ea"/>
                <a:cs typeface="+mn-cs"/>
              </a:rPr>
              <a:t>-caricamento manualmente presso il lato JS.</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2425798D-206E-4C71-8629-EC2C3C1B6D56}" type="slidenum">
              <a:rPr lang="it-IT" smtClean="0"/>
              <a:t>11</a:t>
            </a:fld>
            <a:endParaRPr lang="it-IT"/>
          </a:p>
        </p:txBody>
      </p:sp>
    </p:spTree>
    <p:extLst>
      <p:ext uri="{BB962C8B-B14F-4D97-AF65-F5344CB8AC3E}">
        <p14:creationId xmlns:p14="http://schemas.microsoft.com/office/powerpoint/2010/main" val="44912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L’utente compie una ricerca, lo</a:t>
            </a:r>
            <a:r>
              <a:rPr lang="it-IT" baseline="0" dirty="0"/>
              <a:t> schema di una richiesta web per gli oggetti di questa pagina è come visto prima.</a:t>
            </a:r>
            <a:endParaRPr lang="it-IT" dirty="0"/>
          </a:p>
        </p:txBody>
      </p:sp>
      <p:sp>
        <p:nvSpPr>
          <p:cNvPr id="4" name="Segnaposto numero diapositiva 3"/>
          <p:cNvSpPr>
            <a:spLocks noGrp="1"/>
          </p:cNvSpPr>
          <p:nvPr>
            <p:ph type="sldNum" sz="quarter" idx="10"/>
          </p:nvPr>
        </p:nvSpPr>
        <p:spPr/>
        <p:txBody>
          <a:bodyPr/>
          <a:lstStyle/>
          <a:p>
            <a:fld id="{2425798D-206E-4C71-8629-EC2C3C1B6D56}" type="slidenum">
              <a:rPr lang="it-IT" smtClean="0"/>
              <a:t>12</a:t>
            </a:fld>
            <a:endParaRPr lang="it-IT"/>
          </a:p>
        </p:txBody>
      </p:sp>
    </p:spTree>
    <p:extLst>
      <p:ext uri="{BB962C8B-B14F-4D97-AF65-F5344CB8AC3E}">
        <p14:creationId xmlns:p14="http://schemas.microsoft.com/office/powerpoint/2010/main" val="3878973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Courier New" panose="02070309020205020404" pitchFamily="49" charset="0"/>
              <a:buNone/>
            </a:pPr>
            <a:r>
              <a:rPr lang="it-IT" sz="1200" dirty="0"/>
              <a:t>Successivamente,</a:t>
            </a:r>
            <a:r>
              <a:rPr lang="it-IT" sz="1200" baseline="0" dirty="0"/>
              <a:t> appena ricevuto il file con gli oggetti per la pagina X, viene inviata una richiesta asincrona per gli oggetti della pagina successiva X+1.</a:t>
            </a:r>
            <a:endParaRPr lang="it-IT" sz="1200" dirty="0"/>
          </a:p>
        </p:txBody>
      </p:sp>
      <p:sp>
        <p:nvSpPr>
          <p:cNvPr id="4" name="Segnaposto numero diapositiva 3"/>
          <p:cNvSpPr>
            <a:spLocks noGrp="1"/>
          </p:cNvSpPr>
          <p:nvPr>
            <p:ph type="sldNum" sz="quarter" idx="10"/>
          </p:nvPr>
        </p:nvSpPr>
        <p:spPr/>
        <p:txBody>
          <a:bodyPr/>
          <a:lstStyle/>
          <a:p>
            <a:fld id="{2425798D-206E-4C71-8629-EC2C3C1B6D56}" type="slidenum">
              <a:rPr lang="it-IT" smtClean="0"/>
              <a:t>13</a:t>
            </a:fld>
            <a:endParaRPr lang="it-IT"/>
          </a:p>
        </p:txBody>
      </p:sp>
    </p:spTree>
    <p:extLst>
      <p:ext uri="{BB962C8B-B14F-4D97-AF65-F5344CB8AC3E}">
        <p14:creationId xmlns:p14="http://schemas.microsoft.com/office/powerpoint/2010/main" val="935603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Una</a:t>
            </a:r>
            <a:r>
              <a:rPr lang="it-IT" baseline="0" dirty="0"/>
              <a:t> volta che l’utente raggiunge fine pagina per procedere alla pagina successiva, si controlla l’esito della chiamata asincrona per page=X+1</a:t>
            </a:r>
          </a:p>
          <a:p>
            <a:endParaRPr lang="it-IT" dirty="0"/>
          </a:p>
        </p:txBody>
      </p:sp>
      <p:sp>
        <p:nvSpPr>
          <p:cNvPr id="4" name="Segnaposto numero diapositiva 3"/>
          <p:cNvSpPr>
            <a:spLocks noGrp="1"/>
          </p:cNvSpPr>
          <p:nvPr>
            <p:ph type="sldNum" sz="quarter" idx="10"/>
          </p:nvPr>
        </p:nvSpPr>
        <p:spPr/>
        <p:txBody>
          <a:bodyPr/>
          <a:lstStyle/>
          <a:p>
            <a:fld id="{2425798D-206E-4C71-8629-EC2C3C1B6D56}" type="slidenum">
              <a:rPr lang="it-IT" smtClean="0"/>
              <a:t>14</a:t>
            </a:fld>
            <a:endParaRPr lang="it-IT"/>
          </a:p>
        </p:txBody>
      </p:sp>
    </p:spTree>
    <p:extLst>
      <p:ext uri="{BB962C8B-B14F-4D97-AF65-F5344CB8AC3E}">
        <p14:creationId xmlns:p14="http://schemas.microsoft.com/office/powerpoint/2010/main" val="422543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425798D-206E-4C71-8629-EC2C3C1B6D56}" type="slidenum">
              <a:rPr lang="it-IT" smtClean="0"/>
              <a:t>15</a:t>
            </a:fld>
            <a:endParaRPr lang="it-IT"/>
          </a:p>
        </p:txBody>
      </p:sp>
    </p:spTree>
    <p:extLst>
      <p:ext uri="{BB962C8B-B14F-4D97-AF65-F5344CB8AC3E}">
        <p14:creationId xmlns:p14="http://schemas.microsoft.com/office/powerpoint/2010/main" val="3679682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Consideriamo il caso di un utente</a:t>
            </a:r>
            <a:r>
              <a:rPr lang="it-IT" sz="1200" kern="1200" baseline="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alla pagina 5 che salva la pagina come segnalibro: i nuovi oggetti vengono caricati ma L’URL, da pagina 1 a pagina 5</a:t>
            </a:r>
            <a:r>
              <a:rPr lang="it-IT" sz="1200" kern="1200" baseline="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non è mai cambiato.</a:t>
            </a:r>
            <a:r>
              <a:rPr lang="it-IT" sz="1200" kern="1200" baseline="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Il segnalibro è un URL alla prima pagina.</a:t>
            </a:r>
          </a:p>
          <a:p>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2425798D-206E-4C71-8629-EC2C3C1B6D56}" type="slidenum">
              <a:rPr lang="it-IT" smtClean="0"/>
              <a:t>16</a:t>
            </a:fld>
            <a:endParaRPr lang="it-IT"/>
          </a:p>
        </p:txBody>
      </p:sp>
    </p:spTree>
    <p:extLst>
      <p:ext uri="{BB962C8B-B14F-4D97-AF65-F5344CB8AC3E}">
        <p14:creationId xmlns:p14="http://schemas.microsoft.com/office/powerpoint/2010/main" val="3344952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Per salvare lo stato di navigazione, occorre registrare nell’URL gli spostamenti di pagina in pagina che l’utente compie. Semplicemente, tutte le volte che viene cambiata pagina, si cambia l’URL con un parametro </a:t>
            </a:r>
            <a:r>
              <a:rPr lang="it-IT" sz="1200" kern="1200" dirty="0" err="1">
                <a:solidFill>
                  <a:schemeClr val="tx1"/>
                </a:solidFill>
                <a:effectLst/>
                <a:latin typeface="+mn-lt"/>
                <a:ea typeface="+mn-ea"/>
                <a:cs typeface="+mn-cs"/>
              </a:rPr>
              <a:t>hash</a:t>
            </a:r>
            <a:r>
              <a:rPr lang="it-IT" sz="1200" kern="1200" dirty="0">
                <a:solidFill>
                  <a:schemeClr val="tx1"/>
                </a:solidFill>
                <a:effectLst/>
                <a:latin typeface="+mn-lt"/>
                <a:ea typeface="+mn-ea"/>
                <a:cs typeface="+mn-cs"/>
              </a:rPr>
              <a:t> unico: in questo modo ogni pagina ha un URL diverso.</a:t>
            </a:r>
          </a:p>
          <a:p>
            <a:endParaRPr lang="it-IT" dirty="0"/>
          </a:p>
        </p:txBody>
      </p:sp>
      <p:sp>
        <p:nvSpPr>
          <p:cNvPr id="4" name="Segnaposto numero diapositiva 3"/>
          <p:cNvSpPr>
            <a:spLocks noGrp="1"/>
          </p:cNvSpPr>
          <p:nvPr>
            <p:ph type="sldNum" sz="quarter" idx="10"/>
          </p:nvPr>
        </p:nvSpPr>
        <p:spPr/>
        <p:txBody>
          <a:bodyPr/>
          <a:lstStyle/>
          <a:p>
            <a:fld id="{2425798D-206E-4C71-8629-EC2C3C1B6D56}" type="slidenum">
              <a:rPr lang="it-IT" smtClean="0"/>
              <a:t>17</a:t>
            </a:fld>
            <a:endParaRPr lang="it-IT"/>
          </a:p>
        </p:txBody>
      </p:sp>
    </p:spTree>
    <p:extLst>
      <p:ext uri="{BB962C8B-B14F-4D97-AF65-F5344CB8AC3E}">
        <p14:creationId xmlns:p14="http://schemas.microsoft.com/office/powerpoint/2010/main" val="2063530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Per lo stesso motivo</a:t>
            </a:r>
            <a:r>
              <a:rPr lang="it-IT" sz="1200" kern="1200" baseline="0" dirty="0">
                <a:solidFill>
                  <a:schemeClr val="tx1"/>
                </a:solidFill>
                <a:effectLst/>
                <a:latin typeface="+mn-lt"/>
                <a:ea typeface="+mn-ea"/>
                <a:cs typeface="+mn-cs"/>
              </a:rPr>
              <a:t> u</a:t>
            </a:r>
            <a:r>
              <a:rPr lang="it-IT" sz="1200" kern="1200" dirty="0">
                <a:solidFill>
                  <a:schemeClr val="tx1"/>
                </a:solidFill>
                <a:effectLst/>
                <a:latin typeface="+mn-lt"/>
                <a:ea typeface="+mn-ea"/>
                <a:cs typeface="+mn-cs"/>
              </a:rPr>
              <a:t>n’utente che parte</a:t>
            </a:r>
            <a:r>
              <a:rPr lang="it-IT" sz="1200" kern="1200" baseline="0" dirty="0">
                <a:solidFill>
                  <a:schemeClr val="tx1"/>
                </a:solidFill>
                <a:effectLst/>
                <a:latin typeface="+mn-lt"/>
                <a:ea typeface="+mn-ea"/>
                <a:cs typeface="+mn-cs"/>
              </a:rPr>
              <a:t> da Google, va sul sito, si inoltra fino a pagina 10 di una ricerca. </a:t>
            </a:r>
          </a:p>
        </p:txBody>
      </p:sp>
      <p:sp>
        <p:nvSpPr>
          <p:cNvPr id="4" name="Segnaposto numero diapositiva 3"/>
          <p:cNvSpPr>
            <a:spLocks noGrp="1"/>
          </p:cNvSpPr>
          <p:nvPr>
            <p:ph type="sldNum" sz="quarter" idx="10"/>
          </p:nvPr>
        </p:nvSpPr>
        <p:spPr/>
        <p:txBody>
          <a:bodyPr/>
          <a:lstStyle/>
          <a:p>
            <a:fld id="{2425798D-206E-4C71-8629-EC2C3C1B6D56}" type="slidenum">
              <a:rPr lang="it-IT" smtClean="0"/>
              <a:t>18</a:t>
            </a:fld>
            <a:endParaRPr lang="it-IT"/>
          </a:p>
        </p:txBody>
      </p:sp>
    </p:spTree>
    <p:extLst>
      <p:ext uri="{BB962C8B-B14F-4D97-AF65-F5344CB8AC3E}">
        <p14:creationId xmlns:p14="http://schemas.microsoft.com/office/powerpoint/2010/main" val="1753978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baseline="0" dirty="0">
                <a:solidFill>
                  <a:schemeClr val="tx1"/>
                </a:solidFill>
                <a:effectLst/>
                <a:latin typeface="+mn-lt"/>
                <a:ea typeface="+mn-ea"/>
                <a:cs typeface="+mn-cs"/>
              </a:rPr>
              <a:t>Vediamo che Nella </a:t>
            </a:r>
            <a:r>
              <a:rPr lang="it-IT" sz="1200" kern="1200" dirty="0">
                <a:solidFill>
                  <a:schemeClr val="tx1"/>
                </a:solidFill>
                <a:effectLst/>
                <a:latin typeface="+mn-lt"/>
                <a:ea typeface="+mn-ea"/>
                <a:cs typeface="+mn-cs"/>
              </a:rPr>
              <a:t>cronologia degli URL visitati l’URL precedente all’URL attuale  è quello relativo a Google. Utilizzando invece il meccanismo di URL</a:t>
            </a:r>
            <a:r>
              <a:rPr lang="it-IT" sz="1200" kern="1200" baseline="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differenti con</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hash</a:t>
            </a:r>
            <a:r>
              <a:rPr lang="it-IT" sz="1200" kern="1200" baseline="0" dirty="0">
                <a:solidFill>
                  <a:schemeClr val="tx1"/>
                </a:solidFill>
                <a:effectLst/>
                <a:latin typeface="+mn-lt"/>
                <a:ea typeface="+mn-ea"/>
                <a:cs typeface="+mn-cs"/>
              </a:rPr>
              <a:t> diversi</a:t>
            </a:r>
            <a:r>
              <a:rPr lang="it-IT" sz="1200" kern="1200" dirty="0">
                <a:solidFill>
                  <a:schemeClr val="tx1"/>
                </a:solidFill>
                <a:effectLst/>
                <a:latin typeface="+mn-lt"/>
                <a:ea typeface="+mn-ea"/>
                <a:cs typeface="+mn-cs"/>
              </a:rPr>
              <a:t>, ad ogni click sul bottone “indietro” corrisponde uno scroll verso l’alto del browser, per posizionarsi esattamente nel punto in cui è stata impostato l’URL differente.</a:t>
            </a:r>
            <a:endParaRPr lang="it-IT" dirty="0"/>
          </a:p>
        </p:txBody>
      </p:sp>
      <p:sp>
        <p:nvSpPr>
          <p:cNvPr id="4" name="Segnaposto numero diapositiva 3"/>
          <p:cNvSpPr>
            <a:spLocks noGrp="1"/>
          </p:cNvSpPr>
          <p:nvPr>
            <p:ph type="sldNum" sz="quarter" idx="10"/>
          </p:nvPr>
        </p:nvSpPr>
        <p:spPr/>
        <p:txBody>
          <a:bodyPr/>
          <a:lstStyle/>
          <a:p>
            <a:fld id="{2425798D-206E-4C71-8629-EC2C3C1B6D56}" type="slidenum">
              <a:rPr lang="it-IT" smtClean="0"/>
              <a:t>19</a:t>
            </a:fld>
            <a:endParaRPr lang="it-IT"/>
          </a:p>
        </p:txBody>
      </p:sp>
    </p:spTree>
    <p:extLst>
      <p:ext uri="{BB962C8B-B14F-4D97-AF65-F5344CB8AC3E}">
        <p14:creationId xmlns:p14="http://schemas.microsoft.com/office/powerpoint/2010/main" val="695362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2425798D-206E-4C71-8629-EC2C3C1B6D56}" type="slidenum">
              <a:rPr lang="it-IT" smtClean="0"/>
              <a:t>20</a:t>
            </a:fld>
            <a:endParaRPr lang="it-IT"/>
          </a:p>
        </p:txBody>
      </p:sp>
    </p:spTree>
    <p:extLst>
      <p:ext uri="{BB962C8B-B14F-4D97-AF65-F5344CB8AC3E}">
        <p14:creationId xmlns:p14="http://schemas.microsoft.com/office/powerpoint/2010/main" val="3156820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Tra le problematiche affrontate:</a:t>
            </a:r>
          </a:p>
          <a:p>
            <a:r>
              <a:rPr lang="it-IT" dirty="0"/>
              <a:t>Ciclo</a:t>
            </a:r>
          </a:p>
          <a:p>
            <a:r>
              <a:rPr lang="it-IT" dirty="0"/>
              <a:t>Tecnica di navigazione</a:t>
            </a:r>
          </a:p>
          <a:p>
            <a:r>
              <a:rPr lang="it-IT" dirty="0"/>
              <a:t>Memorizzazione stato per l’uso delle funzionalità</a:t>
            </a:r>
          </a:p>
        </p:txBody>
      </p:sp>
      <p:sp>
        <p:nvSpPr>
          <p:cNvPr id="4" name="Segnaposto numero diapositiva 3"/>
          <p:cNvSpPr>
            <a:spLocks noGrp="1"/>
          </p:cNvSpPr>
          <p:nvPr>
            <p:ph type="sldNum" sz="quarter" idx="10"/>
          </p:nvPr>
        </p:nvSpPr>
        <p:spPr/>
        <p:txBody>
          <a:bodyPr/>
          <a:lstStyle/>
          <a:p>
            <a:fld id="{2425798D-206E-4C71-8629-EC2C3C1B6D56}" type="slidenum">
              <a:rPr lang="it-IT" smtClean="0"/>
              <a:t>3</a:t>
            </a:fld>
            <a:endParaRPr lang="it-IT"/>
          </a:p>
        </p:txBody>
      </p:sp>
    </p:spTree>
    <p:extLst>
      <p:ext uri="{BB962C8B-B14F-4D97-AF65-F5344CB8AC3E}">
        <p14:creationId xmlns:p14="http://schemas.microsoft.com/office/powerpoint/2010/main" val="2556923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425798D-206E-4C71-8629-EC2C3C1B6D56}" type="slidenum">
              <a:rPr lang="it-IT" smtClean="0"/>
              <a:t>21</a:t>
            </a:fld>
            <a:endParaRPr lang="it-IT"/>
          </a:p>
        </p:txBody>
      </p:sp>
    </p:spTree>
    <p:extLst>
      <p:ext uri="{BB962C8B-B14F-4D97-AF65-F5344CB8AC3E}">
        <p14:creationId xmlns:p14="http://schemas.microsoft.com/office/powerpoint/2010/main" val="1403695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Nel </a:t>
            </a:r>
            <a:r>
              <a:rPr lang="it-IT" sz="1200" kern="1200" dirty="0" err="1">
                <a:solidFill>
                  <a:schemeClr val="tx1"/>
                </a:solidFill>
                <a:effectLst/>
                <a:latin typeface="+mn-lt"/>
                <a:ea typeface="+mn-ea"/>
                <a:cs typeface="+mn-cs"/>
              </a:rPr>
              <a:t>template</a:t>
            </a:r>
            <a:r>
              <a:rPr lang="it-IT" sz="1200" kern="1200" dirty="0">
                <a:solidFill>
                  <a:schemeClr val="tx1"/>
                </a:solidFill>
                <a:effectLst/>
                <a:latin typeface="+mn-lt"/>
                <a:ea typeface="+mn-ea"/>
                <a:cs typeface="+mn-cs"/>
              </a:rPr>
              <a:t> avviene il collegamento tra markup HTML e dati, il risultato è una pagina web completa.</a:t>
            </a:r>
          </a:p>
          <a:p>
            <a:r>
              <a:rPr lang="it-IT" sz="1200" kern="1200" dirty="0">
                <a:solidFill>
                  <a:schemeClr val="tx1"/>
                </a:solidFill>
                <a:effectLst/>
                <a:latin typeface="+mn-lt"/>
                <a:ea typeface="+mn-ea"/>
                <a:cs typeface="+mn-cs"/>
              </a:rPr>
              <a:t>Le informazioni da visualizzare in pagina, relative ad un oggetto, sono state suddivise in parti che fanno rispettivamente riferimento a: l’immagine dell’oggetto in item </a:t>
            </a:r>
            <a:r>
              <a:rPr lang="it-IT" sz="1200" kern="1200" dirty="0" err="1">
                <a:solidFill>
                  <a:schemeClr val="tx1"/>
                </a:solidFill>
                <a:effectLst/>
                <a:latin typeface="+mn-lt"/>
                <a:ea typeface="+mn-ea"/>
                <a:cs typeface="+mn-cs"/>
              </a:rPr>
              <a:t>gallery</a:t>
            </a:r>
            <a:r>
              <a:rPr lang="it-IT" sz="1200" kern="1200" dirty="0">
                <a:solidFill>
                  <a:schemeClr val="tx1"/>
                </a:solidFill>
                <a:effectLst/>
                <a:latin typeface="+mn-lt"/>
                <a:ea typeface="+mn-ea"/>
                <a:cs typeface="+mn-cs"/>
              </a:rPr>
              <a:t>, la descrizione, il prezzo, i colori e le taglie disponibili.</a:t>
            </a:r>
          </a:p>
          <a:p>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2425798D-206E-4C71-8629-EC2C3C1B6D56}" type="slidenum">
              <a:rPr lang="it-IT" smtClean="0"/>
              <a:t>22</a:t>
            </a:fld>
            <a:endParaRPr lang="it-IT"/>
          </a:p>
        </p:txBody>
      </p:sp>
    </p:spTree>
    <p:extLst>
      <p:ext uri="{BB962C8B-B14F-4D97-AF65-F5344CB8AC3E}">
        <p14:creationId xmlns:p14="http://schemas.microsoft.com/office/powerpoint/2010/main" val="2790555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Per</a:t>
            </a:r>
            <a:r>
              <a:rPr lang="it-IT" sz="1200" kern="1200" baseline="0" dirty="0">
                <a:solidFill>
                  <a:schemeClr val="tx1"/>
                </a:solidFill>
                <a:effectLst/>
                <a:latin typeface="+mn-lt"/>
                <a:ea typeface="+mn-ea"/>
                <a:cs typeface="+mn-cs"/>
              </a:rPr>
              <a:t> la navigazione tramite file JSON è necessario un </a:t>
            </a:r>
            <a:r>
              <a:rPr lang="it-IT" sz="1200" kern="1200" baseline="0" dirty="0" err="1">
                <a:solidFill>
                  <a:schemeClr val="tx1"/>
                </a:solidFill>
                <a:effectLst/>
                <a:latin typeface="+mn-lt"/>
                <a:ea typeface="+mn-ea"/>
                <a:cs typeface="+mn-cs"/>
              </a:rPr>
              <a:t>template</a:t>
            </a:r>
            <a:r>
              <a:rPr lang="it-IT" sz="1200" kern="1200" baseline="0" dirty="0">
                <a:solidFill>
                  <a:schemeClr val="tx1"/>
                </a:solidFill>
                <a:effectLst/>
                <a:latin typeface="+mn-lt"/>
                <a:ea typeface="+mn-ea"/>
                <a:cs typeface="+mn-cs"/>
              </a:rPr>
              <a:t>, che viene ricevuto dal client tutte le volte che si compie una ricerca, per categoria o parola chiave.</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La home di mobile.yoox.com è sempre servita dalla</a:t>
            </a:r>
            <a:r>
              <a:rPr lang="it-IT" sz="1200" kern="1200" baseline="0" dirty="0">
                <a:solidFill>
                  <a:schemeClr val="tx1"/>
                </a:solidFill>
                <a:effectLst/>
                <a:latin typeface="+mn-lt"/>
                <a:ea typeface="+mn-ea"/>
                <a:cs typeface="+mn-cs"/>
              </a:rPr>
              <a:t> CDN.</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E’ necessario che il </a:t>
            </a:r>
            <a:r>
              <a:rPr lang="it-IT" sz="1200" kern="1200" dirty="0" err="1">
                <a:solidFill>
                  <a:schemeClr val="tx1"/>
                </a:solidFill>
                <a:effectLst/>
                <a:latin typeface="+mn-lt"/>
                <a:ea typeface="+mn-ea"/>
                <a:cs typeface="+mn-cs"/>
              </a:rPr>
              <a:t>template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AngularJS</a:t>
            </a:r>
            <a:r>
              <a:rPr lang="it-IT" sz="1200" kern="1200" dirty="0">
                <a:solidFill>
                  <a:schemeClr val="tx1"/>
                </a:solidFill>
                <a:effectLst/>
                <a:latin typeface="+mn-lt"/>
                <a:ea typeface="+mn-ea"/>
                <a:cs typeface="+mn-cs"/>
              </a:rPr>
              <a:t> contenga sia il </a:t>
            </a:r>
            <a:r>
              <a:rPr lang="it-IT" sz="1200" kern="1200" dirty="0" err="1">
                <a:solidFill>
                  <a:schemeClr val="tx1"/>
                </a:solidFill>
                <a:effectLst/>
                <a:latin typeface="+mn-lt"/>
                <a:ea typeface="+mn-ea"/>
                <a:cs typeface="+mn-cs"/>
              </a:rPr>
              <a:t>template</a:t>
            </a:r>
            <a:r>
              <a:rPr lang="it-IT" sz="1200" kern="1200" dirty="0">
                <a:solidFill>
                  <a:schemeClr val="tx1"/>
                </a:solidFill>
                <a:effectLst/>
                <a:latin typeface="+mn-lt"/>
                <a:ea typeface="+mn-ea"/>
                <a:cs typeface="+mn-cs"/>
              </a:rPr>
              <a:t> di </a:t>
            </a:r>
            <a:r>
              <a:rPr lang="it-IT" sz="1200" kern="1200" dirty="0" err="1">
                <a:solidFill>
                  <a:schemeClr val="tx1"/>
                </a:solidFill>
                <a:effectLst/>
                <a:latin typeface="+mn-lt"/>
                <a:ea typeface="+mn-ea"/>
                <a:cs typeface="+mn-cs"/>
              </a:rPr>
              <a:t>Razor</a:t>
            </a:r>
            <a:r>
              <a:rPr lang="it-IT" sz="1200" kern="1200" dirty="0">
                <a:solidFill>
                  <a:schemeClr val="tx1"/>
                </a:solidFill>
                <a:effectLst/>
                <a:latin typeface="+mn-lt"/>
                <a:ea typeface="+mn-ea"/>
                <a:cs typeface="+mn-cs"/>
              </a:rPr>
              <a:t>, sia il </a:t>
            </a:r>
            <a:r>
              <a:rPr lang="it-IT" sz="1200" kern="1200" dirty="0" err="1">
                <a:solidFill>
                  <a:schemeClr val="tx1"/>
                </a:solidFill>
                <a:effectLst/>
                <a:latin typeface="+mn-lt"/>
                <a:ea typeface="+mn-ea"/>
                <a:cs typeface="+mn-cs"/>
              </a:rPr>
              <a:t>template</a:t>
            </a:r>
            <a:r>
              <a:rPr lang="it-IT" sz="1200" kern="1200" dirty="0">
                <a:solidFill>
                  <a:schemeClr val="tx1"/>
                </a:solidFill>
                <a:effectLst/>
                <a:latin typeface="+mn-lt"/>
                <a:ea typeface="+mn-ea"/>
                <a:cs typeface="+mn-cs"/>
              </a:rPr>
              <a:t> di </a:t>
            </a:r>
            <a:r>
              <a:rPr lang="it-IT" sz="1200" kern="1200" dirty="0" err="1">
                <a:solidFill>
                  <a:schemeClr val="tx1"/>
                </a:solidFill>
                <a:effectLst/>
                <a:latin typeface="+mn-lt"/>
                <a:ea typeface="+mn-ea"/>
                <a:cs typeface="+mn-cs"/>
              </a:rPr>
              <a:t>AngularJS</a:t>
            </a:r>
            <a:r>
              <a:rPr lang="it-IT" sz="1200" kern="1200" dirty="0">
                <a:solidFill>
                  <a:schemeClr val="tx1"/>
                </a:solidFill>
                <a:effectLst/>
                <a:latin typeface="+mn-lt"/>
                <a:ea typeface="+mn-ea"/>
                <a:cs typeface="+mn-cs"/>
              </a:rPr>
              <a:t>:</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template</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Razor</a:t>
            </a:r>
            <a:r>
              <a:rPr lang="it-IT" sz="1200" kern="1200" baseline="0" dirty="0">
                <a:solidFill>
                  <a:schemeClr val="tx1"/>
                </a:solidFill>
                <a:effectLst/>
                <a:latin typeface="+mn-lt"/>
                <a:ea typeface="+mn-ea"/>
                <a:cs typeface="+mn-cs"/>
              </a:rPr>
              <a:t> mostrato per la home servita da CDN, </a:t>
            </a:r>
            <a:r>
              <a:rPr lang="it-IT" sz="1200" kern="1200" baseline="0" dirty="0" err="1">
                <a:solidFill>
                  <a:schemeClr val="tx1"/>
                </a:solidFill>
                <a:effectLst/>
                <a:latin typeface="+mn-lt"/>
                <a:ea typeface="+mn-ea"/>
                <a:cs typeface="+mn-cs"/>
              </a:rPr>
              <a:t>template</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AngularJS</a:t>
            </a:r>
            <a:r>
              <a:rPr lang="it-IT" sz="1200" kern="1200" baseline="0" dirty="0">
                <a:solidFill>
                  <a:schemeClr val="tx1"/>
                </a:solidFill>
                <a:effectLst/>
                <a:latin typeface="+mn-lt"/>
                <a:ea typeface="+mn-ea"/>
                <a:cs typeface="+mn-cs"/>
              </a:rPr>
              <a:t> per oggetti successivi.</a:t>
            </a:r>
            <a:endParaRPr lang="it-IT"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Dal momento che entrambi i </a:t>
            </a:r>
            <a:r>
              <a:rPr lang="it-IT" sz="1200" kern="1200" dirty="0" err="1">
                <a:solidFill>
                  <a:schemeClr val="tx1"/>
                </a:solidFill>
                <a:effectLst/>
                <a:latin typeface="+mn-lt"/>
                <a:ea typeface="+mn-ea"/>
                <a:cs typeface="+mn-cs"/>
              </a:rPr>
              <a:t>template</a:t>
            </a:r>
            <a:r>
              <a:rPr lang="it-IT" sz="1200" kern="1200" dirty="0">
                <a:solidFill>
                  <a:schemeClr val="tx1"/>
                </a:solidFill>
                <a:effectLst/>
                <a:latin typeface="+mn-lt"/>
                <a:ea typeface="+mn-ea"/>
                <a:cs typeface="+mn-cs"/>
              </a:rPr>
              <a:t> convivono nello stesso file, occorre un meccanismo per nascondere l’uno o l’altro a seconda della necessità.</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nel caso in cui l’utente compia un ricerca con un URL avente attributo ‘page’, occorre mostrare solo il </a:t>
            </a:r>
            <a:r>
              <a:rPr lang="it-IT" sz="1200" kern="1200" dirty="0" err="1">
                <a:solidFill>
                  <a:schemeClr val="tx1"/>
                </a:solidFill>
                <a:effectLst/>
                <a:latin typeface="+mn-lt"/>
                <a:ea typeface="+mn-ea"/>
                <a:cs typeface="+mn-cs"/>
              </a:rPr>
              <a:t>template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AngularJS</a:t>
            </a:r>
            <a:r>
              <a:rPr lang="it-IT" sz="1200" kern="1200" dirty="0">
                <a:solidFill>
                  <a:schemeClr val="tx1"/>
                </a:solidFill>
                <a:effectLst/>
                <a:latin typeface="+mn-lt"/>
                <a:ea typeface="+mn-ea"/>
                <a:cs typeface="+mn-cs"/>
              </a:rPr>
              <a:t>.</a:t>
            </a:r>
          </a:p>
          <a:p>
            <a:r>
              <a:rPr lang="it-IT" sz="1200" kern="1200" dirty="0">
                <a:solidFill>
                  <a:schemeClr val="tx1"/>
                </a:solidFill>
                <a:effectLst/>
                <a:latin typeface="+mn-lt"/>
                <a:ea typeface="+mn-ea"/>
                <a:cs typeface="+mn-cs"/>
              </a:rPr>
              <a:t>Per questo occorre utilizzare la Direttiva </a:t>
            </a:r>
            <a:r>
              <a:rPr lang="it-IT" sz="1200" kern="1200" dirty="0" err="1">
                <a:solidFill>
                  <a:schemeClr val="tx1"/>
                </a:solidFill>
                <a:effectLst/>
                <a:latin typeface="+mn-lt"/>
                <a:ea typeface="+mn-ea"/>
                <a:cs typeface="+mn-cs"/>
              </a:rPr>
              <a:t>ng-if</a:t>
            </a:r>
            <a:r>
              <a:rPr lang="it-IT" sz="1200" kern="1200" dirty="0">
                <a:solidFill>
                  <a:schemeClr val="tx1"/>
                </a:solidFill>
                <a:effectLst/>
                <a:latin typeface="+mn-lt"/>
                <a:ea typeface="+mn-ea"/>
                <a:cs typeface="+mn-cs"/>
              </a:rPr>
              <a:t> per omettere il </a:t>
            </a:r>
            <a:r>
              <a:rPr lang="it-IT" sz="1200" kern="1200" dirty="0" err="1">
                <a:solidFill>
                  <a:schemeClr val="tx1"/>
                </a:solidFill>
                <a:effectLst/>
                <a:latin typeface="+mn-lt"/>
                <a:ea typeface="+mn-ea"/>
                <a:cs typeface="+mn-cs"/>
              </a:rPr>
              <a:t>template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Razor</a:t>
            </a:r>
            <a:r>
              <a:rPr lang="it-IT" sz="1200" kern="1200" dirty="0">
                <a:solidFill>
                  <a:schemeClr val="tx1"/>
                </a:solidFill>
                <a:effectLst/>
                <a:latin typeface="+mn-lt"/>
                <a:ea typeface="+mn-ea"/>
                <a:cs typeface="+mn-cs"/>
              </a:rPr>
              <a:t> dal DOM della pagina web, e la Direttiva </a:t>
            </a:r>
            <a:r>
              <a:rPr lang="it-IT" sz="1200" kern="1200" dirty="0" err="1">
                <a:solidFill>
                  <a:schemeClr val="tx1"/>
                </a:solidFill>
                <a:effectLst/>
                <a:latin typeface="+mn-lt"/>
                <a:ea typeface="+mn-ea"/>
                <a:cs typeface="+mn-cs"/>
              </a:rPr>
              <a:t>ng</a:t>
            </a:r>
            <a:r>
              <a:rPr lang="it-IT" sz="1200" kern="1200" dirty="0">
                <a:solidFill>
                  <a:schemeClr val="tx1"/>
                </a:solidFill>
                <a:effectLst/>
                <a:latin typeface="+mn-lt"/>
                <a:ea typeface="+mn-ea"/>
                <a:cs typeface="+mn-cs"/>
              </a:rPr>
              <a:t>-show per mostrare a livello di </a:t>
            </a:r>
            <a:r>
              <a:rPr lang="it-IT" sz="1200" kern="1200" dirty="0" err="1">
                <a:solidFill>
                  <a:schemeClr val="tx1"/>
                </a:solidFill>
                <a:effectLst/>
                <a:latin typeface="+mn-lt"/>
                <a:ea typeface="+mn-ea"/>
                <a:cs typeface="+mn-cs"/>
              </a:rPr>
              <a:t>View</a:t>
            </a:r>
            <a:r>
              <a:rPr lang="it-IT" sz="1200" kern="1200" dirty="0">
                <a:solidFill>
                  <a:schemeClr val="tx1"/>
                </a:solidFill>
                <a:effectLst/>
                <a:latin typeface="+mn-lt"/>
                <a:ea typeface="+mn-ea"/>
                <a:cs typeface="+mn-cs"/>
              </a:rPr>
              <a:t> il </a:t>
            </a:r>
            <a:r>
              <a:rPr lang="it-IT" sz="1200" kern="1200" dirty="0" err="1">
                <a:solidFill>
                  <a:schemeClr val="tx1"/>
                </a:solidFill>
                <a:effectLst/>
                <a:latin typeface="+mn-lt"/>
                <a:ea typeface="+mn-ea"/>
                <a:cs typeface="+mn-cs"/>
              </a:rPr>
              <a:t>template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AngularJS</a:t>
            </a:r>
            <a:r>
              <a:rPr lang="it-IT" sz="1200" kern="1200" dirty="0">
                <a:solidFill>
                  <a:schemeClr val="tx1"/>
                </a:solidFill>
                <a:effectLst/>
                <a:latin typeface="+mn-lt"/>
                <a:ea typeface="+mn-ea"/>
                <a:cs typeface="+mn-cs"/>
              </a:rPr>
              <a:t>.</a:t>
            </a:r>
          </a:p>
          <a:p>
            <a:r>
              <a:rPr lang="it-IT" sz="1200" kern="1200" dirty="0">
                <a:solidFill>
                  <a:schemeClr val="tx1"/>
                </a:solidFill>
                <a:effectLst/>
                <a:latin typeface="+mn-lt"/>
                <a:ea typeface="+mn-ea"/>
                <a:cs typeface="+mn-cs"/>
              </a:rPr>
              <a:t>La scelta delle Direttive ha uno scopo preciso: </a:t>
            </a:r>
            <a:r>
              <a:rPr lang="it-IT" sz="1200" kern="1200" dirty="0" err="1">
                <a:solidFill>
                  <a:schemeClr val="tx1"/>
                </a:solidFill>
                <a:effectLst/>
                <a:latin typeface="+mn-lt"/>
                <a:ea typeface="+mn-ea"/>
                <a:cs typeface="+mn-cs"/>
              </a:rPr>
              <a:t>ng</a:t>
            </a:r>
            <a:r>
              <a:rPr lang="it-IT" sz="1200" kern="1200" dirty="0">
                <a:solidFill>
                  <a:schemeClr val="tx1"/>
                </a:solidFill>
                <a:effectLst/>
                <a:latin typeface="+mn-lt"/>
                <a:ea typeface="+mn-ea"/>
                <a:cs typeface="+mn-cs"/>
              </a:rPr>
              <a:t>-show, per il caso 1, ci permette di nascondere prima il </a:t>
            </a:r>
            <a:r>
              <a:rPr lang="it-IT" sz="1200" kern="1200" dirty="0" err="1">
                <a:solidFill>
                  <a:schemeClr val="tx1"/>
                </a:solidFill>
                <a:effectLst/>
                <a:latin typeface="+mn-lt"/>
                <a:ea typeface="+mn-ea"/>
                <a:cs typeface="+mn-cs"/>
              </a:rPr>
              <a:t>template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AngularJS</a:t>
            </a:r>
            <a:r>
              <a:rPr lang="it-IT" sz="1200" kern="1200" dirty="0">
                <a:solidFill>
                  <a:schemeClr val="tx1"/>
                </a:solidFill>
                <a:effectLst/>
                <a:latin typeface="+mn-lt"/>
                <a:ea typeface="+mn-ea"/>
                <a:cs typeface="+mn-cs"/>
              </a:rPr>
              <a:t>, quando l’utente si trova sulla prima pagina di una ricerca, poi di mostrarlo al primo Infinite Scrolling.</a:t>
            </a:r>
          </a:p>
          <a:p>
            <a:r>
              <a:rPr lang="it-IT" sz="1200" kern="1200" dirty="0">
                <a:solidFill>
                  <a:schemeClr val="tx1"/>
                </a:solidFill>
                <a:effectLst/>
                <a:latin typeface="+mn-lt"/>
                <a:ea typeface="+mn-ea"/>
                <a:cs typeface="+mn-cs"/>
              </a:rPr>
              <a:t>D’altro canto per il </a:t>
            </a:r>
            <a:r>
              <a:rPr lang="it-IT" sz="1200" kern="1200" dirty="0" err="1">
                <a:solidFill>
                  <a:schemeClr val="tx1"/>
                </a:solidFill>
                <a:effectLst/>
                <a:latin typeface="+mn-lt"/>
                <a:ea typeface="+mn-ea"/>
                <a:cs typeface="+mn-cs"/>
              </a:rPr>
              <a:t>template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Razor</a:t>
            </a:r>
            <a:r>
              <a:rPr lang="it-IT" sz="1200" kern="1200" dirty="0">
                <a:solidFill>
                  <a:schemeClr val="tx1"/>
                </a:solidFill>
                <a:effectLst/>
                <a:latin typeface="+mn-lt"/>
                <a:ea typeface="+mn-ea"/>
                <a:cs typeface="+mn-cs"/>
              </a:rPr>
              <a:t> bisogna utilizzare </a:t>
            </a:r>
            <a:r>
              <a:rPr lang="it-IT" sz="1200" kern="1200" dirty="0" err="1">
                <a:solidFill>
                  <a:schemeClr val="tx1"/>
                </a:solidFill>
                <a:effectLst/>
                <a:latin typeface="+mn-lt"/>
                <a:ea typeface="+mn-ea"/>
                <a:cs typeface="+mn-cs"/>
              </a:rPr>
              <a:t>ng-if</a:t>
            </a:r>
            <a:r>
              <a:rPr lang="it-IT" sz="1200" kern="1200" dirty="0">
                <a:solidFill>
                  <a:schemeClr val="tx1"/>
                </a:solidFill>
                <a:effectLst/>
                <a:latin typeface="+mn-lt"/>
                <a:ea typeface="+mn-ea"/>
                <a:cs typeface="+mn-cs"/>
              </a:rPr>
              <a:t>: se non viene utilizzato per la prima pagina di una ricerca, non verrà mai più utilizzato per la ricerca corrente. Non c’è alcun vantaggio a tenere il </a:t>
            </a:r>
            <a:r>
              <a:rPr lang="it-IT" sz="1200" kern="1200" dirty="0" err="1">
                <a:solidFill>
                  <a:schemeClr val="tx1"/>
                </a:solidFill>
                <a:effectLst/>
                <a:latin typeface="+mn-lt"/>
                <a:ea typeface="+mn-ea"/>
                <a:cs typeface="+mn-cs"/>
              </a:rPr>
              <a:t>template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Razor</a:t>
            </a:r>
            <a:r>
              <a:rPr lang="it-IT" sz="1200" kern="1200" dirty="0">
                <a:solidFill>
                  <a:schemeClr val="tx1"/>
                </a:solidFill>
                <a:effectLst/>
                <a:latin typeface="+mn-lt"/>
                <a:ea typeface="+mn-ea"/>
                <a:cs typeface="+mn-cs"/>
              </a:rPr>
              <a:t> in pagina se non utilizzato e quindi si elimina dal DOM.</a:t>
            </a:r>
          </a:p>
        </p:txBody>
      </p:sp>
      <p:sp>
        <p:nvSpPr>
          <p:cNvPr id="4" name="Segnaposto numero diapositiva 3"/>
          <p:cNvSpPr>
            <a:spLocks noGrp="1"/>
          </p:cNvSpPr>
          <p:nvPr>
            <p:ph type="sldNum" sz="quarter" idx="10"/>
          </p:nvPr>
        </p:nvSpPr>
        <p:spPr/>
        <p:txBody>
          <a:bodyPr/>
          <a:lstStyle/>
          <a:p>
            <a:fld id="{2425798D-206E-4C71-8629-EC2C3C1B6D56}" type="slidenum">
              <a:rPr lang="it-IT" smtClean="0"/>
              <a:t>23</a:t>
            </a:fld>
            <a:endParaRPr lang="it-IT"/>
          </a:p>
        </p:txBody>
      </p:sp>
    </p:spTree>
    <p:extLst>
      <p:ext uri="{BB962C8B-B14F-4D97-AF65-F5344CB8AC3E}">
        <p14:creationId xmlns:p14="http://schemas.microsoft.com/office/powerpoint/2010/main" val="2628788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425798D-206E-4C71-8629-EC2C3C1B6D56}" type="slidenum">
              <a:rPr lang="it-IT" smtClean="0"/>
              <a:t>24</a:t>
            </a:fld>
            <a:endParaRPr lang="it-IT"/>
          </a:p>
        </p:txBody>
      </p:sp>
    </p:spTree>
    <p:extLst>
      <p:ext uri="{BB962C8B-B14F-4D97-AF65-F5344CB8AC3E}">
        <p14:creationId xmlns:p14="http://schemas.microsoft.com/office/powerpoint/2010/main" val="2647818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Misura</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delel</a:t>
            </a:r>
            <a:r>
              <a:rPr lang="it-IT" sz="1200" kern="1200" baseline="0" dirty="0">
                <a:solidFill>
                  <a:schemeClr val="tx1"/>
                </a:solidFill>
                <a:effectLst/>
                <a:latin typeface="+mn-lt"/>
                <a:ea typeface="+mn-ea"/>
                <a:cs typeface="+mn-cs"/>
              </a:rPr>
              <a:t> performance in termini di tempi di risposta e dati in download.</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Dunque per ogni sessione di test, per le soluzioni software server-side e client-side, si è proceduto prima a pulire la cache del browser, poi ad effettuare i test monitorando la situazione attraverso il pannello “Strumenti per sviluppatori” di </a:t>
            </a:r>
            <a:r>
              <a:rPr lang="it-IT" sz="1200" kern="1200" dirty="0" err="1">
                <a:solidFill>
                  <a:schemeClr val="tx1"/>
                </a:solidFill>
                <a:effectLst/>
                <a:latin typeface="+mn-lt"/>
                <a:ea typeface="+mn-ea"/>
                <a:cs typeface="+mn-cs"/>
              </a:rPr>
              <a:t>Chrome</a:t>
            </a:r>
            <a:r>
              <a:rPr lang="it-IT" sz="1200" kern="1200" dirty="0">
                <a:solidFill>
                  <a:schemeClr val="tx1"/>
                </a:solidFill>
                <a:effectLst/>
                <a:latin typeface="+mn-lt"/>
                <a:ea typeface="+mn-ea"/>
                <a:cs typeface="+mn-cs"/>
              </a:rPr>
              <a:t>.</a:t>
            </a:r>
          </a:p>
          <a:p>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2425798D-206E-4C71-8629-EC2C3C1B6D56}" type="slidenum">
              <a:rPr lang="it-IT" smtClean="0"/>
              <a:t>25</a:t>
            </a:fld>
            <a:endParaRPr lang="it-IT"/>
          </a:p>
        </p:txBody>
      </p:sp>
    </p:spTree>
    <p:extLst>
      <p:ext uri="{BB962C8B-B14F-4D97-AF65-F5344CB8AC3E}">
        <p14:creationId xmlns:p14="http://schemas.microsoft.com/office/powerpoint/2010/main" val="3211106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In totale, per 20 pagine web, caricate tramite Infinite Scrolling, di cui non si è fatto alcun</a:t>
            </a:r>
            <a:r>
              <a:rPr lang="it-IT" sz="1200" kern="1200" baseline="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uso di cache (client, server, CDN) sono stati impiegati: </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25,9 secondi in download, mediamente 1,3 secondi per pagina; </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sono stati scaricati 614,2 KB di dati (solo relativi alle pagine, tralasciando JS, CSS e immagini), mediamente 30,7 KB per pagina.</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Per le stesse pagine web testate per la soluzione server-side, sono stati impiegati in totale </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20,2 secondi in download, mediamente 0,92 secondi per pagina; </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sono stati scaricati 287,5 KB di dati (solo relativi alle pagine, tralasciando JS, CSS e immagini), mediamente 13,7 KB per pagina.</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2425798D-206E-4C71-8629-EC2C3C1B6D56}" type="slidenum">
              <a:rPr lang="it-IT" smtClean="0"/>
              <a:t>26</a:t>
            </a:fld>
            <a:endParaRPr lang="it-IT"/>
          </a:p>
        </p:txBody>
      </p:sp>
    </p:spTree>
    <p:extLst>
      <p:ext uri="{BB962C8B-B14F-4D97-AF65-F5344CB8AC3E}">
        <p14:creationId xmlns:p14="http://schemas.microsoft.com/office/powerpoint/2010/main" val="3131379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Abbiamo visto nel capitolo Performance la bontà dei risultati raggiunti.</a:t>
            </a:r>
          </a:p>
          <a:p>
            <a:br>
              <a:rPr lang="it-IT" sz="1200" kern="1200" dirty="0">
                <a:solidFill>
                  <a:schemeClr val="tx1"/>
                </a:solidFill>
                <a:effectLst/>
                <a:latin typeface="+mn-lt"/>
                <a:ea typeface="+mn-ea"/>
                <a:cs typeface="+mn-cs"/>
              </a:rPr>
            </a:br>
            <a:r>
              <a:rPr lang="it-IT" sz="1200" kern="1200" dirty="0">
                <a:solidFill>
                  <a:schemeClr val="tx1"/>
                </a:solidFill>
                <a:effectLst/>
                <a:latin typeface="+mn-lt"/>
                <a:ea typeface="+mn-ea"/>
                <a:cs typeface="+mn-cs"/>
              </a:rPr>
              <a:t>Tuttavia sono test che andrebbero effettuati per l’ambiente online.</a:t>
            </a:r>
          </a:p>
          <a:p>
            <a:r>
              <a:rPr lang="it-IT" sz="1200" kern="1200" dirty="0">
                <a:solidFill>
                  <a:schemeClr val="tx1"/>
                </a:solidFill>
                <a:effectLst/>
                <a:latin typeface="+mn-lt"/>
                <a:ea typeface="+mn-ea"/>
                <a:cs typeface="+mn-cs"/>
              </a:rPr>
              <a:t>La versione online di mobile.yoox.com registra chiamate di Infinite Scrolling con un peso delle pagine pari a 3KB e tempi di risposta che variano da 400ms ai 700ms.</a:t>
            </a:r>
          </a:p>
          <a:p>
            <a:r>
              <a:rPr lang="it-IT" sz="1200" kern="1200" dirty="0">
                <a:solidFill>
                  <a:schemeClr val="tx1"/>
                </a:solidFill>
                <a:effectLst/>
                <a:latin typeface="+mn-lt"/>
                <a:ea typeface="+mn-ea"/>
                <a:cs typeface="+mn-cs"/>
              </a:rPr>
              <a:t>Sono</a:t>
            </a:r>
            <a:r>
              <a:rPr lang="it-IT" sz="1200" kern="1200" baseline="0" dirty="0">
                <a:solidFill>
                  <a:schemeClr val="tx1"/>
                </a:solidFill>
                <a:effectLst/>
                <a:latin typeface="+mn-lt"/>
                <a:ea typeface="+mn-ea"/>
                <a:cs typeface="+mn-cs"/>
              </a:rPr>
              <a:t> risultati eccellenti</a:t>
            </a:r>
            <a:endParaRPr lang="it-IT" sz="1200" kern="1200" dirty="0">
              <a:solidFill>
                <a:schemeClr val="tx1"/>
              </a:solidFill>
              <a:effectLst/>
              <a:latin typeface="+mn-lt"/>
              <a:ea typeface="+mn-ea"/>
              <a:cs typeface="+mn-cs"/>
            </a:endParaRPr>
          </a:p>
          <a:p>
            <a:endParaRPr lang="it-IT"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Occorre però tenere a mente che le pagine del dominio yoox.com fanno utilizzo della CDN (tempi di risposta), sono compresse (3 KB).</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Client server rendering: hybrid</a:t>
            </a:r>
          </a:p>
          <a:p>
            <a:r>
              <a:rPr lang="en-US" sz="1200" b="0" i="0" kern="1200" dirty="0">
                <a:solidFill>
                  <a:schemeClr val="tx1"/>
                </a:solidFill>
                <a:effectLst/>
                <a:latin typeface="+mn-lt"/>
                <a:ea typeface="+mn-ea"/>
                <a:cs typeface="+mn-cs"/>
              </a:rPr>
              <a:t>Initial loading time:</a:t>
            </a:r>
            <a:br>
              <a:rPr lang="en-US" dirty="0"/>
            </a:br>
            <a:r>
              <a:rPr lang="en-US" sz="1200" b="0" i="0" kern="1200" dirty="0">
                <a:solidFill>
                  <a:schemeClr val="tx1"/>
                </a:solidFill>
                <a:effectLst/>
                <a:latin typeface="+mn-lt"/>
                <a:ea typeface="+mn-ea"/>
                <a:cs typeface="+mn-cs"/>
              </a:rPr>
              <a:t>a templating system that can be used both on server side and on client side. perform rendering on server side for initial page rendering, and to switch to client side rendering for updates. </a:t>
            </a:r>
            <a:endParaRPr lang="it-IT" dirty="0"/>
          </a:p>
        </p:txBody>
      </p:sp>
      <p:sp>
        <p:nvSpPr>
          <p:cNvPr id="4" name="Segnaposto numero diapositiva 3"/>
          <p:cNvSpPr>
            <a:spLocks noGrp="1"/>
          </p:cNvSpPr>
          <p:nvPr>
            <p:ph type="sldNum" sz="quarter" idx="10"/>
          </p:nvPr>
        </p:nvSpPr>
        <p:spPr/>
        <p:txBody>
          <a:bodyPr/>
          <a:lstStyle/>
          <a:p>
            <a:fld id="{2425798D-206E-4C71-8629-EC2C3C1B6D56}" type="slidenum">
              <a:rPr lang="it-IT" smtClean="0"/>
              <a:t>27</a:t>
            </a:fld>
            <a:endParaRPr lang="it-IT"/>
          </a:p>
        </p:txBody>
      </p:sp>
    </p:spTree>
    <p:extLst>
      <p:ext uri="{BB962C8B-B14F-4D97-AF65-F5344CB8AC3E}">
        <p14:creationId xmlns:p14="http://schemas.microsoft.com/office/powerpoint/2010/main" val="3386135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Portata a termine l’implementazione, si</a:t>
            </a:r>
            <a:r>
              <a:rPr lang="it-IT" sz="1200" kern="1200" baseline="0" dirty="0">
                <a:solidFill>
                  <a:schemeClr val="tx1"/>
                </a:solidFill>
                <a:effectLst/>
                <a:latin typeface="+mn-lt"/>
                <a:ea typeface="+mn-ea"/>
                <a:cs typeface="+mn-cs"/>
              </a:rPr>
              <a:t> è proseguito nel</a:t>
            </a:r>
            <a:r>
              <a:rPr lang="it-IT" sz="1200" kern="1200" dirty="0">
                <a:solidFill>
                  <a:schemeClr val="tx1"/>
                </a:solidFill>
                <a:effectLst/>
                <a:latin typeface="+mn-lt"/>
                <a:ea typeface="+mn-ea"/>
                <a:cs typeface="+mn-cs"/>
              </a:rPr>
              <a:t>l’analisi delle performance della soluzione client-side: sia in termini di tempi di risposta per quanto riguarda </a:t>
            </a:r>
            <a:r>
              <a:rPr lang="it-IT" sz="1200" kern="1200" dirty="0" err="1">
                <a:solidFill>
                  <a:schemeClr val="tx1"/>
                </a:solidFill>
                <a:effectLst/>
                <a:latin typeface="+mn-lt"/>
                <a:ea typeface="+mn-ea"/>
                <a:cs typeface="+mn-cs"/>
              </a:rPr>
              <a:t>l’Infinite</a:t>
            </a:r>
            <a:r>
              <a:rPr lang="it-IT" sz="1200" kern="1200" dirty="0">
                <a:solidFill>
                  <a:schemeClr val="tx1"/>
                </a:solidFill>
                <a:effectLst/>
                <a:latin typeface="+mn-lt"/>
                <a:ea typeface="+mn-ea"/>
                <a:cs typeface="+mn-cs"/>
              </a:rPr>
              <a:t> Scrolling, sia come quantità di dati in download.</a:t>
            </a:r>
          </a:p>
          <a:p>
            <a:endParaRPr lang="it-IT" dirty="0"/>
          </a:p>
          <a:p>
            <a:r>
              <a:rPr lang="it-IT" sz="1200" kern="1200" dirty="0">
                <a:solidFill>
                  <a:schemeClr val="tx1"/>
                </a:solidFill>
                <a:effectLst/>
                <a:latin typeface="+mn-lt"/>
                <a:ea typeface="+mn-ea"/>
                <a:cs typeface="+mn-cs"/>
              </a:rPr>
              <a:t>Per quanto riguarda gli ambienti di test delle performance sono stati presi in considerazione sia l’ambiente locale che uno strumento online, </a:t>
            </a:r>
            <a:r>
              <a:rPr lang="it-IT" sz="1200" kern="1200" dirty="0" err="1">
                <a:solidFill>
                  <a:schemeClr val="tx1"/>
                </a:solidFill>
                <a:effectLst/>
                <a:latin typeface="+mn-lt"/>
                <a:ea typeface="+mn-ea"/>
                <a:cs typeface="+mn-cs"/>
              </a:rPr>
              <a:t>WebPagetest</a:t>
            </a:r>
            <a:r>
              <a:rPr lang="it-IT" sz="1200" kern="1200" dirty="0">
                <a:solidFill>
                  <a:schemeClr val="tx1"/>
                </a:solidFill>
                <a:effectLst/>
                <a:latin typeface="+mn-lt"/>
                <a:ea typeface="+mn-ea"/>
                <a:cs typeface="+mn-cs"/>
              </a:rPr>
              <a:t>.</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E’ uno strumento open source, disponibile come applicazione web e desktop, in grado di compiere una o più richieste di pagine web e dare in risposta all’utente un’analisi grafica, dettagliata, per tali richieste.</a:t>
            </a:r>
            <a:endParaRPr lang="it-IT" dirty="0"/>
          </a:p>
        </p:txBody>
      </p:sp>
      <p:sp>
        <p:nvSpPr>
          <p:cNvPr id="4" name="Segnaposto numero diapositiva 3"/>
          <p:cNvSpPr>
            <a:spLocks noGrp="1"/>
          </p:cNvSpPr>
          <p:nvPr>
            <p:ph type="sldNum" sz="quarter" idx="10"/>
          </p:nvPr>
        </p:nvSpPr>
        <p:spPr/>
        <p:txBody>
          <a:bodyPr/>
          <a:lstStyle/>
          <a:p>
            <a:fld id="{2425798D-206E-4C71-8629-EC2C3C1B6D56}" type="slidenum">
              <a:rPr lang="it-IT" smtClean="0"/>
              <a:t>29</a:t>
            </a:fld>
            <a:endParaRPr lang="it-IT"/>
          </a:p>
        </p:txBody>
      </p:sp>
    </p:spTree>
    <p:extLst>
      <p:ext uri="{BB962C8B-B14F-4D97-AF65-F5344CB8AC3E}">
        <p14:creationId xmlns:p14="http://schemas.microsoft.com/office/powerpoint/2010/main" val="4226154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Un nodo fondamentale del </a:t>
            </a:r>
            <a:r>
              <a:rPr lang="it-IT" sz="1200" kern="1200" dirty="0" err="1">
                <a:solidFill>
                  <a:schemeClr val="tx1"/>
                </a:solidFill>
                <a:effectLst/>
                <a:latin typeface="+mn-lt"/>
                <a:ea typeface="+mn-ea"/>
                <a:cs typeface="+mn-cs"/>
              </a:rPr>
              <a:t>rendering</a:t>
            </a:r>
            <a:r>
              <a:rPr lang="it-IT" sz="1200" kern="1200" dirty="0">
                <a:solidFill>
                  <a:schemeClr val="tx1"/>
                </a:solidFill>
                <a:effectLst/>
                <a:latin typeface="+mn-lt"/>
                <a:ea typeface="+mn-ea"/>
                <a:cs typeface="+mn-cs"/>
              </a:rPr>
              <a:t> client-side è la SEO: esso infatti è incompatibile con la modalità attuale con</a:t>
            </a:r>
            <a:r>
              <a:rPr lang="it-IT" sz="1200" kern="1200" baseline="0" dirty="0">
                <a:solidFill>
                  <a:schemeClr val="tx1"/>
                </a:solidFill>
                <a:effectLst/>
                <a:latin typeface="+mn-lt"/>
                <a:ea typeface="+mn-ea"/>
                <a:cs typeface="+mn-cs"/>
              </a:rPr>
              <a:t> cui</a:t>
            </a:r>
            <a:r>
              <a:rPr lang="it-IT" sz="1200" kern="1200" dirty="0">
                <a:solidFill>
                  <a:schemeClr val="tx1"/>
                </a:solidFill>
                <a:effectLst/>
                <a:latin typeface="+mn-lt"/>
                <a:ea typeface="+mn-ea"/>
                <a:cs typeface="+mn-cs"/>
              </a:rPr>
              <a:t> i motori di ricerca indicizzano le pagine web.</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Un </a:t>
            </a:r>
            <a:r>
              <a:rPr lang="it-IT" sz="1200" kern="1200" dirty="0" err="1">
                <a:solidFill>
                  <a:schemeClr val="tx1"/>
                </a:solidFill>
                <a:effectLst/>
                <a:latin typeface="+mn-lt"/>
                <a:ea typeface="+mn-ea"/>
                <a:cs typeface="+mn-cs"/>
              </a:rPr>
              <a:t>crawler</a:t>
            </a:r>
            <a:r>
              <a:rPr lang="it-IT" sz="1200" kern="1200" dirty="0">
                <a:solidFill>
                  <a:schemeClr val="tx1"/>
                </a:solidFill>
                <a:effectLst/>
                <a:latin typeface="+mn-lt"/>
                <a:ea typeface="+mn-ea"/>
                <a:cs typeface="+mn-cs"/>
              </a:rPr>
              <a:t>, lo</a:t>
            </a:r>
            <a:r>
              <a:rPr lang="it-IT" sz="1200" kern="1200" baseline="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strumento che i motori</a:t>
            </a:r>
            <a:r>
              <a:rPr lang="it-IT" sz="1200" kern="1200" baseline="0" dirty="0">
                <a:solidFill>
                  <a:schemeClr val="tx1"/>
                </a:solidFill>
                <a:effectLst/>
                <a:latin typeface="+mn-lt"/>
                <a:ea typeface="+mn-ea"/>
                <a:cs typeface="+mn-cs"/>
              </a:rPr>
              <a:t> di ricerca utilizzano per indicizzare le pagine web,</a:t>
            </a:r>
            <a:r>
              <a:rPr lang="it-IT" sz="1200" kern="1200" dirty="0">
                <a:solidFill>
                  <a:schemeClr val="tx1"/>
                </a:solidFill>
                <a:effectLst/>
                <a:latin typeface="+mn-lt"/>
                <a:ea typeface="+mn-ea"/>
                <a:cs typeface="+mn-cs"/>
              </a:rPr>
              <a:t> compiendo una richiesta web per una pagina costruita dinamicamente a livello del client, ottiene in risposta solo il </a:t>
            </a:r>
            <a:r>
              <a:rPr lang="it-IT" sz="1200" kern="1200" dirty="0" err="1">
                <a:solidFill>
                  <a:schemeClr val="tx1"/>
                </a:solidFill>
                <a:effectLst/>
                <a:latin typeface="+mn-lt"/>
                <a:ea typeface="+mn-ea"/>
                <a:cs typeface="+mn-cs"/>
              </a:rPr>
              <a:t>template</a:t>
            </a:r>
            <a:r>
              <a:rPr lang="it-IT" sz="1200" kern="1200" dirty="0">
                <a:solidFill>
                  <a:schemeClr val="tx1"/>
                </a:solidFill>
                <a:effectLst/>
                <a:latin typeface="+mn-lt"/>
                <a:ea typeface="+mn-ea"/>
                <a:cs typeface="+mn-cs"/>
              </a:rPr>
              <a:t>, senza contenuto.</a:t>
            </a:r>
          </a:p>
          <a:p>
            <a:r>
              <a:rPr lang="it-IT" sz="1200" kern="1200" dirty="0">
                <a:solidFill>
                  <a:schemeClr val="tx1"/>
                </a:solidFill>
                <a:effectLst/>
                <a:latin typeface="+mn-lt"/>
                <a:ea typeface="+mn-ea"/>
                <a:cs typeface="+mn-cs"/>
              </a:rPr>
              <a:t>Quindi non vedendo il contenuto di tali pagine, il </a:t>
            </a:r>
            <a:r>
              <a:rPr lang="it-IT" sz="1200" kern="1200" dirty="0" err="1">
                <a:solidFill>
                  <a:schemeClr val="tx1"/>
                </a:solidFill>
                <a:effectLst/>
                <a:latin typeface="+mn-lt"/>
                <a:ea typeface="+mn-ea"/>
                <a:cs typeface="+mn-cs"/>
              </a:rPr>
              <a:t>crawler</a:t>
            </a:r>
            <a:r>
              <a:rPr lang="it-IT" sz="1200" kern="1200" dirty="0">
                <a:solidFill>
                  <a:schemeClr val="tx1"/>
                </a:solidFill>
                <a:effectLst/>
                <a:latin typeface="+mn-lt"/>
                <a:ea typeface="+mn-ea"/>
                <a:cs typeface="+mn-cs"/>
              </a:rPr>
              <a:t> non può indicizzarle.</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Per indicizzare la pagina creata dinamicamente, il </a:t>
            </a:r>
            <a:r>
              <a:rPr lang="it-IT" sz="1200" kern="1200" dirty="0" err="1">
                <a:solidFill>
                  <a:schemeClr val="tx1"/>
                </a:solidFill>
                <a:effectLst/>
                <a:latin typeface="+mn-lt"/>
                <a:ea typeface="+mn-ea"/>
                <a:cs typeface="+mn-cs"/>
              </a:rPr>
              <a:t>crawler</a:t>
            </a:r>
            <a:r>
              <a:rPr lang="it-IT" sz="1200" kern="1200" dirty="0">
                <a:solidFill>
                  <a:schemeClr val="tx1"/>
                </a:solidFill>
                <a:effectLst/>
                <a:latin typeface="+mn-lt"/>
                <a:ea typeface="+mn-ea"/>
                <a:cs typeface="+mn-cs"/>
              </a:rPr>
              <a:t> ha bisogno di un HTML </a:t>
            </a:r>
            <a:r>
              <a:rPr lang="it-IT" sz="1200" kern="1200" dirty="0" err="1">
                <a:solidFill>
                  <a:schemeClr val="tx1"/>
                </a:solidFill>
                <a:effectLst/>
                <a:latin typeface="+mn-lt"/>
                <a:ea typeface="+mn-ea"/>
                <a:cs typeface="+mn-cs"/>
              </a:rPr>
              <a:t>snapshot</a:t>
            </a:r>
            <a:r>
              <a:rPr lang="it-IT" sz="1200" kern="1200" dirty="0">
                <a:solidFill>
                  <a:schemeClr val="tx1"/>
                </a:solidFill>
                <a:effectLst/>
                <a:latin typeface="+mn-lt"/>
                <a:ea typeface="+mn-ea"/>
                <a:cs typeface="+mn-cs"/>
              </a:rPr>
              <a:t>, una </a:t>
            </a:r>
            <a:r>
              <a:rPr lang="it-IT" sz="1200" kern="1200" dirty="0" err="1">
                <a:solidFill>
                  <a:schemeClr val="tx1"/>
                </a:solidFill>
                <a:effectLst/>
                <a:latin typeface="+mn-lt"/>
                <a:ea typeface="+mn-ea"/>
                <a:cs typeface="+mn-cs"/>
              </a:rPr>
              <a:t>preview</a:t>
            </a:r>
            <a:r>
              <a:rPr lang="it-IT" sz="1200" kern="1200" dirty="0">
                <a:solidFill>
                  <a:schemeClr val="tx1"/>
                </a:solidFill>
                <a:effectLst/>
                <a:latin typeface="+mn-lt"/>
                <a:ea typeface="+mn-ea"/>
                <a:cs typeface="+mn-cs"/>
              </a:rPr>
              <a:t> di tale pagina: questo </a:t>
            </a:r>
            <a:r>
              <a:rPr lang="it-IT" sz="1200" kern="1200" dirty="0" err="1">
                <a:solidFill>
                  <a:schemeClr val="tx1"/>
                </a:solidFill>
                <a:effectLst/>
                <a:latin typeface="+mn-lt"/>
                <a:ea typeface="+mn-ea"/>
                <a:cs typeface="+mn-cs"/>
              </a:rPr>
              <a:t>snapshot</a:t>
            </a:r>
            <a:r>
              <a:rPr lang="it-IT" sz="1200" kern="1200" dirty="0">
                <a:solidFill>
                  <a:schemeClr val="tx1"/>
                </a:solidFill>
                <a:effectLst/>
                <a:latin typeface="+mn-lt"/>
                <a:ea typeface="+mn-ea"/>
                <a:cs typeface="+mn-cs"/>
              </a:rPr>
              <a:t> deve essere disponibile come file statico presso un server e deve rappresentare la pagina creata dinamicamente.</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Occorre quindi creare una versione parallela a quella dinamica, lato JS. Gli utenti accedono alla versione dinamica, mentre il </a:t>
            </a:r>
            <a:r>
              <a:rPr lang="it-IT" sz="1200" kern="1200" dirty="0" err="1">
                <a:solidFill>
                  <a:schemeClr val="tx1"/>
                </a:solidFill>
                <a:effectLst/>
                <a:latin typeface="+mn-lt"/>
                <a:ea typeface="+mn-ea"/>
                <a:cs typeface="+mn-cs"/>
              </a:rPr>
              <a:t>crawler</a:t>
            </a:r>
            <a:r>
              <a:rPr lang="it-IT" sz="1200" kern="1200" dirty="0">
                <a:solidFill>
                  <a:schemeClr val="tx1"/>
                </a:solidFill>
                <a:effectLst/>
                <a:latin typeface="+mn-lt"/>
                <a:ea typeface="+mn-ea"/>
                <a:cs typeface="+mn-cs"/>
              </a:rPr>
              <a:t> accede a quella statica.</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Occorre adottare il seguente schema, detto AJAX </a:t>
            </a:r>
            <a:r>
              <a:rPr lang="it-IT" sz="1200" kern="1200" dirty="0" err="1">
                <a:solidFill>
                  <a:schemeClr val="tx1"/>
                </a:solidFill>
                <a:effectLst/>
                <a:latin typeface="+mn-lt"/>
                <a:ea typeface="+mn-ea"/>
                <a:cs typeface="+mn-cs"/>
              </a:rPr>
              <a:t>crawling</a:t>
            </a:r>
            <a:r>
              <a:rPr lang="it-IT" sz="1200" kern="1200" dirty="0">
                <a:solidFill>
                  <a:schemeClr val="tx1"/>
                </a:solidFill>
                <a:effectLst/>
                <a:latin typeface="+mn-lt"/>
                <a:ea typeface="+mn-ea"/>
                <a:cs typeface="+mn-cs"/>
              </a:rPr>
              <a:t>.</a:t>
            </a:r>
          </a:p>
          <a:p>
            <a:pPr lvl="0"/>
            <a:r>
              <a:rPr lang="it-IT" sz="1200" kern="1200" dirty="0">
                <a:solidFill>
                  <a:schemeClr val="tx1"/>
                </a:solidFill>
                <a:effectLst/>
                <a:latin typeface="+mn-lt"/>
                <a:ea typeface="+mn-ea"/>
                <a:cs typeface="+mn-cs"/>
              </a:rPr>
              <a:t>per ogni URL che identifica una risorsa creata dinamicamente, il server deve fornire un HTML </a:t>
            </a:r>
            <a:r>
              <a:rPr lang="it-IT" sz="1200" kern="1200" dirty="0" err="1">
                <a:solidFill>
                  <a:schemeClr val="tx1"/>
                </a:solidFill>
                <a:effectLst/>
                <a:latin typeface="+mn-lt"/>
                <a:ea typeface="+mn-ea"/>
                <a:cs typeface="+mn-cs"/>
              </a:rPr>
              <a:t>snapshot</a:t>
            </a:r>
            <a:r>
              <a:rPr lang="it-IT" sz="1200" kern="1200" dirty="0">
                <a:solidFill>
                  <a:schemeClr val="tx1"/>
                </a:solidFill>
                <a:effectLst/>
                <a:latin typeface="+mn-lt"/>
                <a:ea typeface="+mn-ea"/>
                <a:cs typeface="+mn-cs"/>
              </a:rPr>
              <a:t>;</a:t>
            </a:r>
          </a:p>
          <a:p>
            <a:pPr lvl="0"/>
            <a:r>
              <a:rPr lang="it-IT" sz="1200" kern="1200" dirty="0">
                <a:solidFill>
                  <a:schemeClr val="tx1"/>
                </a:solidFill>
                <a:effectLst/>
                <a:latin typeface="+mn-lt"/>
                <a:ea typeface="+mn-ea"/>
                <a:cs typeface="+mn-cs"/>
              </a:rPr>
              <a:t>il motore di ricerca indicizza gli HTML </a:t>
            </a:r>
            <a:r>
              <a:rPr lang="it-IT" sz="1200" kern="1200" dirty="0" err="1">
                <a:solidFill>
                  <a:schemeClr val="tx1"/>
                </a:solidFill>
                <a:effectLst/>
                <a:latin typeface="+mn-lt"/>
                <a:ea typeface="+mn-ea"/>
                <a:cs typeface="+mn-cs"/>
              </a:rPr>
              <a:t>snapshot</a:t>
            </a:r>
            <a:r>
              <a:rPr lang="it-IT" sz="1200" kern="1200" dirty="0">
                <a:solidFill>
                  <a:schemeClr val="tx1"/>
                </a:solidFill>
                <a:effectLst/>
                <a:latin typeface="+mn-lt"/>
                <a:ea typeface="+mn-ea"/>
                <a:cs typeface="+mn-cs"/>
              </a:rPr>
              <a:t> e mostra nei risultati di ricerca l’URL originale alla pagina create dinamicamente.</a:t>
            </a:r>
          </a:p>
          <a:p>
            <a:endParaRPr lang="it-IT" dirty="0"/>
          </a:p>
        </p:txBody>
      </p:sp>
      <p:sp>
        <p:nvSpPr>
          <p:cNvPr id="4" name="Segnaposto numero diapositiva 3"/>
          <p:cNvSpPr>
            <a:spLocks noGrp="1"/>
          </p:cNvSpPr>
          <p:nvPr>
            <p:ph type="sldNum" sz="quarter" idx="10"/>
          </p:nvPr>
        </p:nvSpPr>
        <p:spPr/>
        <p:txBody>
          <a:bodyPr/>
          <a:lstStyle/>
          <a:p>
            <a:fld id="{2425798D-206E-4C71-8629-EC2C3C1B6D56}" type="slidenum">
              <a:rPr lang="it-IT" smtClean="0"/>
              <a:t>30</a:t>
            </a:fld>
            <a:endParaRPr lang="it-IT"/>
          </a:p>
        </p:txBody>
      </p:sp>
    </p:spTree>
    <p:extLst>
      <p:ext uri="{BB962C8B-B14F-4D97-AF65-F5344CB8AC3E}">
        <p14:creationId xmlns:p14="http://schemas.microsoft.com/office/powerpoint/2010/main" val="280370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Per quanto riguarda l’uso dei filtri, c’erano 2 possibilità: spostare tutta la logica client-side, oppure mantenerla lato-server.</a:t>
            </a:r>
          </a:p>
          <a:p>
            <a:r>
              <a:rPr lang="it-IT" sz="1200" kern="1200" dirty="0">
                <a:solidFill>
                  <a:schemeClr val="tx1"/>
                </a:solidFill>
                <a:effectLst/>
                <a:latin typeface="+mn-lt"/>
                <a:ea typeface="+mn-ea"/>
                <a:cs typeface="+mn-cs"/>
              </a:rPr>
              <a:t>L’implementazione client-side avrebbe richiesto molto, troppo tempo e quindi li si è lasciati server-side.  E non avrebbe avuto senso scaricare tutti</a:t>
            </a:r>
            <a:r>
              <a:rPr lang="it-IT" sz="1200" kern="1200" baseline="0" dirty="0">
                <a:solidFill>
                  <a:schemeClr val="tx1"/>
                </a:solidFill>
                <a:effectLst/>
                <a:latin typeface="+mn-lt"/>
                <a:ea typeface="+mn-ea"/>
                <a:cs typeface="+mn-cs"/>
              </a:rPr>
              <a:t> i risultati di una ricerca per poi filtrarli lato client.</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it-IT" sz="1200" kern="1200" dirty="0">
                <a:solidFill>
                  <a:schemeClr val="tx1"/>
                </a:solidFill>
                <a:effectLst/>
                <a:latin typeface="+mn-lt"/>
                <a:ea typeface="+mn-ea"/>
                <a:cs typeface="+mn-cs"/>
              </a:rPr>
              <a:t>Una volta impostati i filtri, l’URL riflette l’utilizzo di tali filtri e viene inviata un richiesta web per tale URL: mentre nella soluzione server-side vengono ricaricati solo la galleria di oggetti, i filtri e le categorie utilizzate, nella soluzione client-side viene ricaricata tutta la pagina e fatta partire la chiamata web per quell’URL. In questo caso viene re-istanziata tutta l’applicazione </a:t>
            </a:r>
            <a:r>
              <a:rPr lang="it-IT" sz="1200" kern="1200" dirty="0" err="1">
                <a:solidFill>
                  <a:schemeClr val="tx1"/>
                </a:solidFill>
                <a:effectLst/>
                <a:latin typeface="+mn-lt"/>
                <a:ea typeface="+mn-ea"/>
                <a:cs typeface="+mn-cs"/>
              </a:rPr>
              <a:t>AngularJS</a:t>
            </a:r>
            <a:r>
              <a:rPr lang="it-IT" sz="1200" kern="1200" dirty="0">
                <a:solidFill>
                  <a:schemeClr val="tx1"/>
                </a:solidFill>
                <a:effectLst/>
                <a:latin typeface="+mn-lt"/>
                <a:ea typeface="+mn-ea"/>
                <a:cs typeface="+mn-cs"/>
              </a:rPr>
              <a:t>.</a:t>
            </a:r>
            <a:endParaRPr lang="it-IT" dirty="0"/>
          </a:p>
        </p:txBody>
      </p:sp>
      <p:sp>
        <p:nvSpPr>
          <p:cNvPr id="4" name="Segnaposto numero diapositiva 3"/>
          <p:cNvSpPr>
            <a:spLocks noGrp="1"/>
          </p:cNvSpPr>
          <p:nvPr>
            <p:ph type="sldNum" sz="quarter" idx="10"/>
          </p:nvPr>
        </p:nvSpPr>
        <p:spPr/>
        <p:txBody>
          <a:bodyPr/>
          <a:lstStyle/>
          <a:p>
            <a:fld id="{2425798D-206E-4C71-8629-EC2C3C1B6D56}" type="slidenum">
              <a:rPr lang="it-IT" smtClean="0"/>
              <a:t>31</a:t>
            </a:fld>
            <a:endParaRPr lang="it-IT"/>
          </a:p>
        </p:txBody>
      </p:sp>
    </p:spTree>
    <p:extLst>
      <p:ext uri="{BB962C8B-B14F-4D97-AF65-F5344CB8AC3E}">
        <p14:creationId xmlns:p14="http://schemas.microsoft.com/office/powerpoint/2010/main" val="2424799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0" i="0" u="none" strike="noStrike" kern="1200" baseline="0" dirty="0">
                <a:solidFill>
                  <a:schemeClr val="tx1"/>
                </a:solidFill>
                <a:latin typeface="+mn-lt"/>
                <a:ea typeface="+mn-ea"/>
                <a:cs typeface="+mn-cs"/>
              </a:rPr>
              <a:t>Vediamo il ciclo di vita di una richiesta web per la soluzione server-side</a:t>
            </a:r>
          </a:p>
          <a:p>
            <a:endParaRPr lang="it-IT" dirty="0"/>
          </a:p>
        </p:txBody>
      </p:sp>
      <p:sp>
        <p:nvSpPr>
          <p:cNvPr id="4" name="Segnaposto numero diapositiva 3"/>
          <p:cNvSpPr>
            <a:spLocks noGrp="1"/>
          </p:cNvSpPr>
          <p:nvPr>
            <p:ph type="sldNum" sz="quarter" idx="10"/>
          </p:nvPr>
        </p:nvSpPr>
        <p:spPr/>
        <p:txBody>
          <a:bodyPr/>
          <a:lstStyle/>
          <a:p>
            <a:fld id="{2425798D-206E-4C71-8629-EC2C3C1B6D56}" type="slidenum">
              <a:rPr lang="it-IT" smtClean="0"/>
              <a:t>4</a:t>
            </a:fld>
            <a:endParaRPr lang="it-IT"/>
          </a:p>
        </p:txBody>
      </p:sp>
    </p:spTree>
    <p:extLst>
      <p:ext uri="{BB962C8B-B14F-4D97-AF65-F5344CB8AC3E}">
        <p14:creationId xmlns:p14="http://schemas.microsoft.com/office/powerpoint/2010/main" val="40594736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Per quanto riguarda l’utilizzo del </a:t>
            </a:r>
            <a:r>
              <a:rPr lang="it-IT" sz="1200" kern="1200" dirty="0" err="1">
                <a:solidFill>
                  <a:schemeClr val="tx1"/>
                </a:solidFill>
                <a:effectLst/>
                <a:latin typeface="+mn-lt"/>
                <a:ea typeface="+mn-ea"/>
                <a:cs typeface="+mn-cs"/>
              </a:rPr>
              <a:t>framework</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AngularJS</a:t>
            </a:r>
            <a:r>
              <a:rPr lang="it-IT" sz="1200" kern="1200" dirty="0">
                <a:solidFill>
                  <a:schemeClr val="tx1"/>
                </a:solidFill>
                <a:effectLst/>
                <a:latin typeface="+mn-lt"/>
                <a:ea typeface="+mn-ea"/>
                <a:cs typeface="+mn-cs"/>
              </a:rPr>
              <a:t>, sono stati individuati 2 miglioramenti, risolvibili con l’utilizzo della</a:t>
            </a:r>
            <a:r>
              <a:rPr lang="it-IT" sz="1200" kern="1200" baseline="0" dirty="0">
                <a:solidFill>
                  <a:schemeClr val="tx1"/>
                </a:solidFill>
                <a:effectLst/>
                <a:latin typeface="+mn-lt"/>
                <a:ea typeface="+mn-ea"/>
                <a:cs typeface="+mn-cs"/>
              </a:rPr>
              <a:t> Direttiva</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ng-bind</a:t>
            </a:r>
            <a:r>
              <a:rPr lang="it-IT" sz="1200" kern="1200" dirty="0">
                <a:solidFill>
                  <a:schemeClr val="tx1"/>
                </a:solidFill>
                <a:effectLst/>
                <a:latin typeface="+mn-lt"/>
                <a:ea typeface="+mn-ea"/>
                <a:cs typeface="+mn-cs"/>
              </a:rPr>
              <a:t> e il </a:t>
            </a:r>
            <a:r>
              <a:rPr lang="it-IT" sz="1200" kern="1200" dirty="0" err="1">
                <a:solidFill>
                  <a:schemeClr val="tx1"/>
                </a:solidFill>
                <a:effectLst/>
                <a:latin typeface="+mn-lt"/>
                <a:ea typeface="+mn-ea"/>
                <a:cs typeface="+mn-cs"/>
              </a:rPr>
              <a:t>one</a:t>
            </a:r>
            <a:r>
              <a:rPr lang="it-IT" sz="1200" kern="1200" dirty="0">
                <a:solidFill>
                  <a:schemeClr val="tx1"/>
                </a:solidFill>
                <a:effectLst/>
                <a:latin typeface="+mn-lt"/>
                <a:ea typeface="+mn-ea"/>
                <a:cs typeface="+mn-cs"/>
              </a:rPr>
              <a:t>-time </a:t>
            </a:r>
            <a:r>
              <a:rPr lang="it-IT" sz="1200" kern="1200" dirty="0" err="1">
                <a:solidFill>
                  <a:schemeClr val="tx1"/>
                </a:solidFill>
                <a:effectLst/>
                <a:latin typeface="+mn-lt"/>
                <a:ea typeface="+mn-ea"/>
                <a:cs typeface="+mn-cs"/>
              </a:rPr>
              <a:t>binding</a:t>
            </a:r>
            <a:r>
              <a:rPr lang="it-IT"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Quando viene usata la sintassi {{ }} relativa alle espressioni </a:t>
            </a:r>
            <a:r>
              <a:rPr lang="it-IT" sz="1200" kern="1200" dirty="0" err="1">
                <a:solidFill>
                  <a:schemeClr val="tx1"/>
                </a:solidFill>
                <a:effectLst/>
                <a:latin typeface="+mn-lt"/>
                <a:ea typeface="+mn-ea"/>
                <a:cs typeface="+mn-cs"/>
              </a:rPr>
              <a:t>AngularJS</a:t>
            </a:r>
            <a:r>
              <a:rPr lang="it-IT" sz="1200" kern="1200" dirty="0">
                <a:solidFill>
                  <a:schemeClr val="tx1"/>
                </a:solidFill>
                <a:effectLst/>
                <a:latin typeface="+mn-lt"/>
                <a:ea typeface="+mn-ea"/>
                <a:cs typeface="+mn-cs"/>
              </a:rPr>
              <a:t>, c’è un lasso di tempo, anche breve, in cui i dati dinamici sono in caricamento e non ancora </a:t>
            </a:r>
            <a:r>
              <a:rPr lang="it-IT" sz="1200" kern="1200" dirty="0" err="1">
                <a:solidFill>
                  <a:schemeClr val="tx1"/>
                </a:solidFill>
                <a:effectLst/>
                <a:latin typeface="+mn-lt"/>
                <a:ea typeface="+mn-ea"/>
                <a:cs typeface="+mn-cs"/>
              </a:rPr>
              <a:t>renderizzati</a:t>
            </a:r>
            <a:r>
              <a:rPr lang="it-IT" sz="1200" kern="1200" dirty="0">
                <a:solidFill>
                  <a:schemeClr val="tx1"/>
                </a:solidFill>
                <a:effectLst/>
                <a:latin typeface="+mn-lt"/>
                <a:ea typeface="+mn-ea"/>
                <a:cs typeface="+mn-cs"/>
              </a:rPr>
              <a:t> nella pagina web: come risultato, nel frattempo, le espressioni dinamiche sono visibili nella pagina web. Viene mostrato il </a:t>
            </a:r>
            <a:r>
              <a:rPr lang="it-IT" sz="1200" kern="1200" dirty="0" err="1">
                <a:solidFill>
                  <a:schemeClr val="tx1"/>
                </a:solidFill>
                <a:effectLst/>
                <a:latin typeface="+mn-lt"/>
                <a:ea typeface="+mn-ea"/>
                <a:cs typeface="+mn-cs"/>
              </a:rPr>
              <a:t>template</a:t>
            </a:r>
            <a:r>
              <a:rPr lang="it-IT" sz="1200" kern="1200" dirty="0">
                <a:solidFill>
                  <a:schemeClr val="tx1"/>
                </a:solidFill>
                <a:effectLst/>
                <a:latin typeface="+mn-lt"/>
                <a:ea typeface="+mn-ea"/>
                <a:cs typeface="+mn-cs"/>
              </a:rPr>
              <a:t> senza contenuto, senza gli oggetti dell’item </a:t>
            </a:r>
            <a:r>
              <a:rPr lang="it-IT" sz="1200" kern="1200" dirty="0" err="1">
                <a:solidFill>
                  <a:schemeClr val="tx1"/>
                </a:solidFill>
                <a:effectLst/>
                <a:latin typeface="+mn-lt"/>
                <a:ea typeface="+mn-ea"/>
                <a:cs typeface="+mn-cs"/>
              </a:rPr>
              <a:t>gallery</a:t>
            </a:r>
            <a:r>
              <a:rPr lang="it-IT"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Utilizzando il </a:t>
            </a:r>
            <a:r>
              <a:rPr lang="it-IT" sz="1200" kern="1200" dirty="0" err="1">
                <a:solidFill>
                  <a:schemeClr val="tx1"/>
                </a:solidFill>
                <a:effectLst/>
                <a:latin typeface="+mn-lt"/>
                <a:ea typeface="+mn-ea"/>
                <a:cs typeface="+mn-cs"/>
              </a:rPr>
              <a:t>plugin</a:t>
            </a:r>
            <a:r>
              <a:rPr lang="it-IT" sz="1200" kern="1200" dirty="0">
                <a:solidFill>
                  <a:schemeClr val="tx1"/>
                </a:solidFill>
                <a:effectLst/>
                <a:latin typeface="+mn-lt"/>
                <a:ea typeface="+mn-ea"/>
                <a:cs typeface="+mn-cs"/>
              </a:rPr>
              <a:t> di </a:t>
            </a:r>
            <a:r>
              <a:rPr lang="it-IT" sz="1200" kern="1200" dirty="0" err="1">
                <a:solidFill>
                  <a:schemeClr val="tx1"/>
                </a:solidFill>
                <a:effectLst/>
                <a:latin typeface="+mn-lt"/>
                <a:ea typeface="+mn-ea"/>
                <a:cs typeface="+mn-cs"/>
              </a:rPr>
              <a:t>Chrome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Batarang</a:t>
            </a:r>
            <a:r>
              <a:rPr lang="it-IT" sz="1200" kern="1200" dirty="0">
                <a:solidFill>
                  <a:schemeClr val="tx1"/>
                </a:solidFill>
                <a:effectLst/>
                <a:latin typeface="+mn-lt"/>
                <a:ea typeface="+mn-ea"/>
                <a:cs typeface="+mn-cs"/>
              </a:rPr>
              <a:t>, la situazione che si presenta, senza </a:t>
            </a:r>
            <a:r>
              <a:rPr lang="it-IT" sz="1200" kern="1200" dirty="0" err="1">
                <a:solidFill>
                  <a:schemeClr val="tx1"/>
                </a:solidFill>
                <a:effectLst/>
                <a:latin typeface="+mn-lt"/>
                <a:ea typeface="+mn-ea"/>
                <a:cs typeface="+mn-cs"/>
              </a:rPr>
              <a:t>one</a:t>
            </a:r>
            <a:r>
              <a:rPr lang="it-IT" sz="1200" kern="1200" dirty="0">
                <a:solidFill>
                  <a:schemeClr val="tx1"/>
                </a:solidFill>
                <a:effectLst/>
                <a:latin typeface="+mn-lt"/>
                <a:ea typeface="+mn-ea"/>
                <a:cs typeface="+mn-cs"/>
              </a:rPr>
              <a:t>-time </a:t>
            </a:r>
            <a:r>
              <a:rPr lang="it-IT" sz="1200" kern="1200" dirty="0" err="1">
                <a:solidFill>
                  <a:schemeClr val="tx1"/>
                </a:solidFill>
                <a:effectLst/>
                <a:latin typeface="+mn-lt"/>
                <a:ea typeface="+mn-ea"/>
                <a:cs typeface="+mn-cs"/>
              </a:rPr>
              <a:t>binding</a:t>
            </a:r>
            <a:r>
              <a:rPr lang="it-IT" sz="1200" kern="1200" dirty="0">
                <a:solidFill>
                  <a:schemeClr val="tx1"/>
                </a:solidFill>
                <a:effectLst/>
                <a:latin typeface="+mn-lt"/>
                <a:ea typeface="+mn-ea"/>
                <a:cs typeface="+mn-cs"/>
              </a:rPr>
              <a:t> è la seguente: </a:t>
            </a:r>
          </a:p>
          <a:p>
            <a:r>
              <a:rPr lang="it-IT" sz="1200" kern="1200" dirty="0">
                <a:solidFill>
                  <a:schemeClr val="tx1"/>
                </a:solidFill>
                <a:effectLst/>
                <a:latin typeface="+mn-lt"/>
                <a:ea typeface="+mn-ea"/>
                <a:cs typeface="+mn-cs"/>
              </a:rPr>
              <a:t>I box blu rappresentano i </a:t>
            </a:r>
            <a:r>
              <a:rPr lang="it-IT" sz="1200" kern="1200" dirty="0" err="1">
                <a:solidFill>
                  <a:schemeClr val="tx1"/>
                </a:solidFill>
                <a:effectLst/>
                <a:latin typeface="+mn-lt"/>
                <a:ea typeface="+mn-ea"/>
                <a:cs typeface="+mn-cs"/>
              </a:rPr>
              <a:t>bindings</a:t>
            </a:r>
            <a:r>
              <a:rPr lang="it-IT" sz="1200" kern="1200" dirty="0">
                <a:solidFill>
                  <a:schemeClr val="tx1"/>
                </a:solidFill>
                <a:effectLst/>
                <a:latin typeface="+mn-lt"/>
                <a:ea typeface="+mn-ea"/>
                <a:cs typeface="+mn-cs"/>
              </a:rPr>
              <a:t>: calcolando una media di 7 </a:t>
            </a:r>
            <a:r>
              <a:rPr lang="it-IT" sz="1200" kern="1200" dirty="0" err="1">
                <a:solidFill>
                  <a:schemeClr val="tx1"/>
                </a:solidFill>
                <a:effectLst/>
                <a:latin typeface="+mn-lt"/>
                <a:ea typeface="+mn-ea"/>
                <a:cs typeface="+mn-cs"/>
              </a:rPr>
              <a:t>bindings</a:t>
            </a:r>
            <a:r>
              <a:rPr lang="it-IT" sz="1200" kern="1200" dirty="0">
                <a:solidFill>
                  <a:schemeClr val="tx1"/>
                </a:solidFill>
                <a:effectLst/>
                <a:latin typeface="+mn-lt"/>
                <a:ea typeface="+mn-ea"/>
                <a:cs typeface="+mn-cs"/>
              </a:rPr>
              <a:t> per oggetto, vediamo che: </a:t>
            </a:r>
          </a:p>
          <a:p>
            <a:r>
              <a:rPr lang="it-IT" sz="1200" kern="1200" dirty="0">
                <a:solidFill>
                  <a:schemeClr val="tx1"/>
                </a:solidFill>
                <a:effectLst/>
                <a:latin typeface="+mn-lt"/>
                <a:ea typeface="+mn-ea"/>
                <a:cs typeface="+mn-cs"/>
              </a:rPr>
              <a:t> </a:t>
            </a:r>
          </a:p>
          <a:p>
            <a:r>
              <a:rPr lang="it-IT" sz="1200" kern="1200" dirty="0">
                <a:solidFill>
                  <a:schemeClr val="tx1"/>
                </a:solidFill>
                <a:effectLst/>
                <a:latin typeface="+mn-lt"/>
                <a:ea typeface="+mn-ea"/>
                <a:cs typeface="+mn-cs"/>
              </a:rPr>
              <a:t>7 (</a:t>
            </a:r>
            <a:r>
              <a:rPr lang="it-IT" sz="1200" kern="1200" dirty="0" err="1">
                <a:solidFill>
                  <a:schemeClr val="tx1"/>
                </a:solidFill>
                <a:effectLst/>
                <a:latin typeface="+mn-lt"/>
                <a:ea typeface="+mn-ea"/>
                <a:cs typeface="+mn-cs"/>
              </a:rPr>
              <a:t>bindings</a:t>
            </a:r>
            <a:r>
              <a:rPr lang="it-IT" sz="1200" kern="1200" dirty="0">
                <a:solidFill>
                  <a:schemeClr val="tx1"/>
                </a:solidFill>
                <a:effectLst/>
                <a:latin typeface="+mn-lt"/>
                <a:ea typeface="+mn-ea"/>
                <a:cs typeface="+mn-cs"/>
              </a:rPr>
              <a:t>) x 20 (oggetti per pagina) = 140 (</a:t>
            </a:r>
            <a:r>
              <a:rPr lang="it-IT" sz="1200" kern="1200" dirty="0" err="1">
                <a:solidFill>
                  <a:schemeClr val="tx1"/>
                </a:solidFill>
                <a:effectLst/>
                <a:latin typeface="+mn-lt"/>
                <a:ea typeface="+mn-ea"/>
                <a:cs typeface="+mn-cs"/>
              </a:rPr>
              <a:t>bindings</a:t>
            </a:r>
            <a:r>
              <a:rPr lang="it-IT" sz="1200" kern="1200" dirty="0">
                <a:solidFill>
                  <a:schemeClr val="tx1"/>
                </a:solidFill>
                <a:effectLst/>
                <a:latin typeface="+mn-lt"/>
                <a:ea typeface="+mn-ea"/>
                <a:cs typeface="+mn-cs"/>
              </a:rPr>
              <a:t> per pagina)</a:t>
            </a:r>
          </a:p>
          <a:p>
            <a:r>
              <a:rPr lang="it-IT" sz="1200" kern="1200" dirty="0">
                <a:solidFill>
                  <a:schemeClr val="tx1"/>
                </a:solidFill>
                <a:effectLst/>
                <a:latin typeface="+mn-lt"/>
                <a:ea typeface="+mn-ea"/>
                <a:cs typeface="+mn-cs"/>
              </a:rPr>
              <a:t>2000/ 140 = 14</a:t>
            </a:r>
          </a:p>
          <a:p>
            <a:pPr marL="0" marR="0" indent="0" algn="l" defTabSz="914400" rtl="0" eaLnBrk="1" fontAlgn="auto" latinLnBrk="0" hangingPunct="1">
              <a:lnSpc>
                <a:spcPct val="100000"/>
              </a:lnSpc>
              <a:spcBef>
                <a:spcPts val="0"/>
              </a:spcBef>
              <a:spcAft>
                <a:spcPts val="0"/>
              </a:spcAft>
              <a:buClrTx/>
              <a:buSzTx/>
              <a:buFontTx/>
              <a:buNone/>
              <a:tabLst/>
              <a:defRPr/>
            </a:pPr>
            <a:br>
              <a:rPr lang="it-IT" sz="1200" kern="1200" dirty="0">
                <a:solidFill>
                  <a:schemeClr val="tx1"/>
                </a:solidFill>
                <a:effectLst/>
                <a:latin typeface="+mn-lt"/>
                <a:ea typeface="+mn-ea"/>
                <a:cs typeface="+mn-cs"/>
              </a:rPr>
            </a:br>
            <a:r>
              <a:rPr lang="it-IT" sz="1200" kern="1200" dirty="0">
                <a:solidFill>
                  <a:schemeClr val="tx1"/>
                </a:solidFill>
                <a:effectLst/>
                <a:latin typeface="+mn-lt"/>
                <a:ea typeface="+mn-ea"/>
                <a:cs typeface="+mn-cs"/>
              </a:rPr>
              <a:t>Quindi eliminiamo il </a:t>
            </a:r>
            <a:r>
              <a:rPr lang="it-IT" sz="1200" kern="1200" dirty="0" err="1">
                <a:solidFill>
                  <a:schemeClr val="tx1"/>
                </a:solidFill>
                <a:effectLst/>
                <a:latin typeface="+mn-lt"/>
                <a:ea typeface="+mn-ea"/>
                <a:cs typeface="+mn-cs"/>
              </a:rPr>
              <a:t>Two</a:t>
            </a:r>
            <a:r>
              <a:rPr lang="it-IT" sz="1200" kern="1200" dirty="0">
                <a:solidFill>
                  <a:schemeClr val="tx1"/>
                </a:solidFill>
                <a:effectLst/>
                <a:latin typeface="+mn-lt"/>
                <a:ea typeface="+mn-ea"/>
                <a:cs typeface="+mn-cs"/>
              </a:rPr>
              <a:t>-way data </a:t>
            </a:r>
            <a:r>
              <a:rPr lang="it-IT" sz="1200" kern="1200" dirty="0" err="1">
                <a:solidFill>
                  <a:schemeClr val="tx1"/>
                </a:solidFill>
                <a:effectLst/>
                <a:latin typeface="+mn-lt"/>
                <a:ea typeface="+mn-ea"/>
                <a:cs typeface="+mn-cs"/>
              </a:rPr>
              <a:t>binding</a:t>
            </a:r>
            <a:r>
              <a:rPr lang="it-IT" sz="1200" kern="1200" dirty="0">
                <a:solidFill>
                  <a:schemeClr val="tx1"/>
                </a:solidFill>
                <a:effectLst/>
                <a:latin typeface="+mn-lt"/>
                <a:ea typeface="+mn-ea"/>
                <a:cs typeface="+mn-cs"/>
              </a:rPr>
              <a:t> per gli oggetti della nostra item </a:t>
            </a:r>
            <a:r>
              <a:rPr lang="it-IT" sz="1200" kern="1200" dirty="0" err="1">
                <a:solidFill>
                  <a:schemeClr val="tx1"/>
                </a:solidFill>
                <a:effectLst/>
                <a:latin typeface="+mn-lt"/>
                <a:ea typeface="+mn-ea"/>
                <a:cs typeface="+mn-cs"/>
              </a:rPr>
              <a:t>gallery</a:t>
            </a:r>
            <a:r>
              <a:rPr lang="it-IT" sz="1200" kern="1200" dirty="0">
                <a:solidFill>
                  <a:schemeClr val="tx1"/>
                </a:solidFill>
                <a:effectLst/>
                <a:latin typeface="+mn-lt"/>
                <a:ea typeface="+mn-ea"/>
                <a:cs typeface="+mn-cs"/>
              </a:rPr>
              <a:t> tramite il </a:t>
            </a:r>
            <a:r>
              <a:rPr lang="it-IT" sz="1200" kern="1200" dirty="0" err="1">
                <a:solidFill>
                  <a:schemeClr val="tx1"/>
                </a:solidFill>
                <a:effectLst/>
                <a:latin typeface="+mn-lt"/>
                <a:ea typeface="+mn-ea"/>
                <a:cs typeface="+mn-cs"/>
              </a:rPr>
              <a:t>one</a:t>
            </a:r>
            <a:r>
              <a:rPr lang="it-IT" sz="1200" kern="1200" dirty="0">
                <a:solidFill>
                  <a:schemeClr val="tx1"/>
                </a:solidFill>
                <a:effectLst/>
                <a:latin typeface="+mn-lt"/>
                <a:ea typeface="+mn-ea"/>
                <a:cs typeface="+mn-cs"/>
              </a:rPr>
              <a:t>-time </a:t>
            </a:r>
            <a:r>
              <a:rPr lang="it-IT" sz="1200" kern="1200" dirty="0" err="1">
                <a:solidFill>
                  <a:schemeClr val="tx1"/>
                </a:solidFill>
                <a:effectLst/>
                <a:latin typeface="+mn-lt"/>
                <a:ea typeface="+mn-ea"/>
                <a:cs typeface="+mn-cs"/>
              </a:rPr>
              <a:t>binding</a:t>
            </a:r>
            <a:r>
              <a:rPr lang="it-IT" sz="1200" kern="1200" dirty="0">
                <a:solidFill>
                  <a:schemeClr val="tx1"/>
                </a:solidFill>
                <a:effectLst/>
                <a:latin typeface="+mn-lt"/>
                <a:ea typeface="+mn-ea"/>
                <a:cs typeface="+mn-cs"/>
              </a:rPr>
              <a:t>, preponendo il simbolo :: prima di ogni espressione </a:t>
            </a:r>
            <a:r>
              <a:rPr lang="it-IT" sz="1200" kern="1200" dirty="0" err="1">
                <a:solidFill>
                  <a:schemeClr val="tx1"/>
                </a:solidFill>
                <a:effectLst/>
                <a:latin typeface="+mn-lt"/>
                <a:ea typeface="+mn-ea"/>
                <a:cs typeface="+mn-cs"/>
              </a:rPr>
              <a:t>AngularJS</a:t>
            </a:r>
            <a:endParaRPr lang="it-IT"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Un’espressione </a:t>
            </a:r>
            <a:r>
              <a:rPr lang="it-IT" sz="1200" kern="1200" dirty="0" err="1">
                <a:solidFill>
                  <a:schemeClr val="tx1"/>
                </a:solidFill>
                <a:effectLst/>
                <a:latin typeface="+mn-lt"/>
                <a:ea typeface="+mn-ea"/>
                <a:cs typeface="+mn-cs"/>
              </a:rPr>
              <a:t>AngularJS</a:t>
            </a:r>
            <a:r>
              <a:rPr lang="it-IT" sz="1200" kern="1200" dirty="0">
                <a:solidFill>
                  <a:schemeClr val="tx1"/>
                </a:solidFill>
                <a:effectLst/>
                <a:latin typeface="+mn-lt"/>
                <a:ea typeface="+mn-ea"/>
                <a:cs typeface="+mn-cs"/>
              </a:rPr>
              <a:t> che comincia con il simbolo :: subisce l’effetto del </a:t>
            </a:r>
            <a:r>
              <a:rPr lang="it-IT" sz="1200" kern="1200" dirty="0" err="1">
                <a:solidFill>
                  <a:schemeClr val="tx1"/>
                </a:solidFill>
                <a:effectLst/>
                <a:latin typeface="+mn-lt"/>
                <a:ea typeface="+mn-ea"/>
                <a:cs typeface="+mn-cs"/>
              </a:rPr>
              <a:t>one</a:t>
            </a:r>
            <a:r>
              <a:rPr lang="it-IT" sz="1200" kern="1200" dirty="0">
                <a:solidFill>
                  <a:schemeClr val="tx1"/>
                </a:solidFill>
                <a:effectLst/>
                <a:latin typeface="+mn-lt"/>
                <a:ea typeface="+mn-ea"/>
                <a:cs typeface="+mn-cs"/>
              </a:rPr>
              <a:t>-time </a:t>
            </a:r>
            <a:r>
              <a:rPr lang="it-IT" sz="1200" kern="1200" dirty="0" err="1">
                <a:solidFill>
                  <a:schemeClr val="tx1"/>
                </a:solidFill>
                <a:effectLst/>
                <a:latin typeface="+mn-lt"/>
                <a:ea typeface="+mn-ea"/>
                <a:cs typeface="+mn-cs"/>
              </a:rPr>
              <a:t>binding</a:t>
            </a:r>
            <a:r>
              <a:rPr lang="it-IT" sz="1200" kern="1200" dirty="0">
                <a:solidFill>
                  <a:schemeClr val="tx1"/>
                </a:solidFill>
                <a:effectLst/>
                <a:latin typeface="+mn-lt"/>
                <a:ea typeface="+mn-ea"/>
                <a:cs typeface="+mn-cs"/>
              </a:rPr>
              <a:t>: ciò </a:t>
            </a:r>
            <a:r>
              <a:rPr lang="it-IT" sz="1200" kern="1200" dirty="0" err="1">
                <a:solidFill>
                  <a:schemeClr val="tx1"/>
                </a:solidFill>
                <a:effectLst/>
                <a:latin typeface="+mn-lt"/>
                <a:ea typeface="+mn-ea"/>
                <a:cs typeface="+mn-cs"/>
              </a:rPr>
              <a:t>siginfica</a:t>
            </a:r>
            <a:r>
              <a:rPr lang="it-IT" sz="1200" kern="1200" dirty="0">
                <a:solidFill>
                  <a:schemeClr val="tx1"/>
                </a:solidFill>
                <a:effectLst/>
                <a:latin typeface="+mn-lt"/>
                <a:ea typeface="+mn-ea"/>
                <a:cs typeface="+mn-cs"/>
              </a:rPr>
              <a:t> che non verrà più calcolata dopo la prima volta, ossia dopo </a:t>
            </a:r>
            <a:r>
              <a:rPr lang="it-IT" sz="1200" kern="1200" dirty="0" err="1">
                <a:solidFill>
                  <a:schemeClr val="tx1"/>
                </a:solidFill>
                <a:effectLst/>
                <a:latin typeface="+mn-lt"/>
                <a:ea typeface="+mn-ea"/>
                <a:cs typeface="+mn-cs"/>
              </a:rPr>
              <a:t>dopo</a:t>
            </a:r>
            <a:r>
              <a:rPr lang="it-IT" sz="1200" kern="1200" dirty="0">
                <a:solidFill>
                  <a:schemeClr val="tx1"/>
                </a:solidFill>
                <a:effectLst/>
                <a:latin typeface="+mn-lt"/>
                <a:ea typeface="+mn-ea"/>
                <a:cs typeface="+mn-cs"/>
              </a:rPr>
              <a:t> il primo $</a:t>
            </a:r>
            <a:r>
              <a:rPr lang="it-IT" sz="1200" kern="1200" dirty="0" err="1">
                <a:solidFill>
                  <a:schemeClr val="tx1"/>
                </a:solidFill>
                <a:effectLst/>
                <a:latin typeface="+mn-lt"/>
                <a:ea typeface="+mn-ea"/>
                <a:cs typeface="+mn-cs"/>
              </a:rPr>
              <a:t>digest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loop</a:t>
            </a:r>
            <a:r>
              <a:rPr lang="it-IT" sz="1200" kern="1200" dirty="0">
                <a:solidFill>
                  <a:schemeClr val="tx1"/>
                </a:solidFill>
                <a:effectLst/>
                <a:latin typeface="+mn-lt"/>
                <a:ea typeface="+mn-ea"/>
                <a:cs typeface="+mn-cs"/>
              </a:rPr>
              <a:t>, se l’espressione si risolve in un valore definito.</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Il numero delle espressioni </a:t>
            </a:r>
            <a:r>
              <a:rPr lang="it-IT" sz="1200" kern="1200" dirty="0" err="1">
                <a:solidFill>
                  <a:schemeClr val="tx1"/>
                </a:solidFill>
                <a:effectLst/>
                <a:latin typeface="+mn-lt"/>
                <a:ea typeface="+mn-ea"/>
                <a:cs typeface="+mn-cs"/>
              </a:rPr>
              <a:t>AngularJS</a:t>
            </a:r>
            <a:r>
              <a:rPr lang="it-IT" sz="1200" kern="1200" dirty="0">
                <a:solidFill>
                  <a:schemeClr val="tx1"/>
                </a:solidFill>
                <a:effectLst/>
                <a:latin typeface="+mn-lt"/>
                <a:ea typeface="+mn-ea"/>
                <a:cs typeface="+mn-cs"/>
              </a:rPr>
              <a:t> da controllare incide sul $</a:t>
            </a:r>
            <a:r>
              <a:rPr lang="it-IT" sz="1200" kern="1200" dirty="0" err="1">
                <a:solidFill>
                  <a:schemeClr val="tx1"/>
                </a:solidFill>
                <a:effectLst/>
                <a:latin typeface="+mn-lt"/>
                <a:ea typeface="+mn-ea"/>
                <a:cs typeface="+mn-cs"/>
              </a:rPr>
              <a:t>watch</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loop</a:t>
            </a:r>
            <a:r>
              <a:rPr lang="it-IT" sz="1200" kern="1200" dirty="0">
                <a:solidFill>
                  <a:schemeClr val="tx1"/>
                </a:solidFill>
                <a:effectLst/>
                <a:latin typeface="+mn-lt"/>
                <a:ea typeface="+mn-ea"/>
                <a:cs typeface="+mn-cs"/>
              </a:rPr>
              <a:t> e di conseguenza sul $</a:t>
            </a:r>
            <a:r>
              <a:rPr lang="it-IT" sz="1200" kern="1200" dirty="0" err="1">
                <a:solidFill>
                  <a:schemeClr val="tx1"/>
                </a:solidFill>
                <a:effectLst/>
                <a:latin typeface="+mn-lt"/>
                <a:ea typeface="+mn-ea"/>
                <a:cs typeface="+mn-cs"/>
              </a:rPr>
              <a:t>digest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loop</a:t>
            </a:r>
            <a:r>
              <a:rPr lang="it-IT" sz="1200" kern="1200" dirty="0">
                <a:solidFill>
                  <a:schemeClr val="tx1"/>
                </a:solidFill>
                <a:effectLst/>
                <a:latin typeface="+mn-lt"/>
                <a:ea typeface="+mn-ea"/>
                <a:cs typeface="+mn-cs"/>
              </a:rPr>
              <a:t>: ridurre tale numero permette un $</a:t>
            </a:r>
            <a:r>
              <a:rPr lang="it-IT" sz="1200" kern="1200" dirty="0" err="1">
                <a:solidFill>
                  <a:schemeClr val="tx1"/>
                </a:solidFill>
                <a:effectLst/>
                <a:latin typeface="+mn-lt"/>
                <a:ea typeface="+mn-ea"/>
                <a:cs typeface="+mn-cs"/>
              </a:rPr>
              <a:t>digest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loop</a:t>
            </a:r>
            <a:r>
              <a:rPr lang="it-IT" sz="1200" kern="1200" dirty="0">
                <a:solidFill>
                  <a:schemeClr val="tx1"/>
                </a:solidFill>
                <a:effectLst/>
                <a:latin typeface="+mn-lt"/>
                <a:ea typeface="+mn-ea"/>
                <a:cs typeface="+mn-cs"/>
              </a:rPr>
              <a:t> più veloce (ricordiamo il limite di 2,000 data-</a:t>
            </a:r>
            <a:r>
              <a:rPr lang="it-IT" sz="1200" kern="1200" dirty="0" err="1">
                <a:solidFill>
                  <a:schemeClr val="tx1"/>
                </a:solidFill>
                <a:effectLst/>
                <a:latin typeface="+mn-lt"/>
                <a:ea typeface="+mn-ea"/>
                <a:cs typeface="+mn-cs"/>
              </a:rPr>
              <a:t>bindings</a:t>
            </a:r>
            <a:r>
              <a:rPr lang="it-IT" sz="1200" kern="1200" dirty="0">
                <a:solidFill>
                  <a:schemeClr val="tx1"/>
                </a:solidFill>
                <a:effectLst/>
                <a:latin typeface="+mn-lt"/>
                <a:ea typeface="+mn-ea"/>
                <a:cs typeface="+mn-cs"/>
              </a:rPr>
              <a:t>).</a:t>
            </a:r>
          </a:p>
          <a:p>
            <a:endParaRPr lang="it-IT" sz="1200" b="0" i="0" u="none" strike="noStrike" kern="1200" baseline="0" dirty="0">
              <a:solidFill>
                <a:schemeClr val="tx1"/>
              </a:solidFill>
              <a:latin typeface="+mn-lt"/>
              <a:ea typeface="+mn-ea"/>
              <a:cs typeface="+mn-cs"/>
            </a:endParaRPr>
          </a:p>
          <a:p>
            <a:endParaRPr lang="it-IT" sz="1200" b="0" i="0" u="none" strike="noStrike" kern="1200" baseline="0" dirty="0">
              <a:solidFill>
                <a:schemeClr val="tx1"/>
              </a:solidFill>
              <a:latin typeface="+mn-lt"/>
              <a:ea typeface="+mn-ea"/>
              <a:cs typeface="+mn-cs"/>
            </a:endParaRPr>
          </a:p>
          <a:p>
            <a:r>
              <a:rPr lang="it-IT" sz="1200" b="0" i="0" u="none" strike="noStrike" kern="1200" baseline="0" dirty="0">
                <a:solidFill>
                  <a:schemeClr val="tx1"/>
                </a:solidFill>
                <a:latin typeface="+mn-lt"/>
                <a:ea typeface="+mn-ea"/>
                <a:cs typeface="+mn-cs"/>
              </a:rPr>
              <a:t>Successivamente la scelta da fare è stata tra le versioni 1.2 o 1.3+ Infatti, mentre la versione 1.2 supporta ancora IE8, dalla versione 1.3 questo supporto decade, ma viene aggiunta una funzionalità di importanza fondamentale per una SPA di un portale e-commerce: il </a:t>
            </a:r>
            <a:r>
              <a:rPr lang="it-IT" sz="1200" b="0" i="0" u="none" strike="noStrike" kern="1200" baseline="0" dirty="0" err="1">
                <a:solidFill>
                  <a:schemeClr val="tx1"/>
                </a:solidFill>
                <a:latin typeface="+mn-lt"/>
                <a:ea typeface="+mn-ea"/>
                <a:cs typeface="+mn-cs"/>
              </a:rPr>
              <a:t>one</a:t>
            </a:r>
            <a:r>
              <a:rPr lang="it-IT" sz="1200" b="0" i="0" u="none" strike="noStrike" kern="1200" baseline="0" dirty="0">
                <a:solidFill>
                  <a:schemeClr val="tx1"/>
                </a:solidFill>
                <a:latin typeface="+mn-lt"/>
                <a:ea typeface="+mn-ea"/>
                <a:cs typeface="+mn-cs"/>
              </a:rPr>
              <a:t>-time </a:t>
            </a:r>
            <a:r>
              <a:rPr lang="it-IT" sz="1200" b="0" i="0" u="none" strike="noStrike" kern="1200" baseline="0" dirty="0" err="1">
                <a:solidFill>
                  <a:schemeClr val="tx1"/>
                </a:solidFill>
                <a:latin typeface="+mn-lt"/>
                <a:ea typeface="+mn-ea"/>
                <a:cs typeface="+mn-cs"/>
              </a:rPr>
              <a:t>binding</a:t>
            </a:r>
            <a:r>
              <a:rPr lang="it-IT" sz="1200" b="0" i="0" u="none" strike="noStrike" kern="1200" baseline="0" dirty="0">
                <a:solidFill>
                  <a:schemeClr val="tx1"/>
                </a:solidFill>
                <a:latin typeface="+mn-lt"/>
                <a:ea typeface="+mn-ea"/>
                <a:cs typeface="+mn-cs"/>
              </a:rPr>
              <a:t>. </a:t>
            </a:r>
          </a:p>
          <a:p>
            <a:r>
              <a:rPr lang="it-IT" sz="1200" b="0" i="0" u="none" strike="noStrike" kern="1200" baseline="0" dirty="0">
                <a:solidFill>
                  <a:schemeClr val="tx1"/>
                </a:solidFill>
                <a:latin typeface="+mn-lt"/>
                <a:ea typeface="+mn-ea"/>
                <a:cs typeface="+mn-cs"/>
              </a:rPr>
              <a:t>Quindi si è deciso di proseguire lo sviluppo con l’ultima versione, la 1.5. </a:t>
            </a:r>
            <a:endParaRPr lang="it-IT" dirty="0"/>
          </a:p>
        </p:txBody>
      </p:sp>
      <p:sp>
        <p:nvSpPr>
          <p:cNvPr id="4" name="Segnaposto numero diapositiva 3"/>
          <p:cNvSpPr>
            <a:spLocks noGrp="1"/>
          </p:cNvSpPr>
          <p:nvPr>
            <p:ph type="sldNum" sz="quarter" idx="10"/>
          </p:nvPr>
        </p:nvSpPr>
        <p:spPr/>
        <p:txBody>
          <a:bodyPr/>
          <a:lstStyle/>
          <a:p>
            <a:fld id="{2425798D-206E-4C71-8629-EC2C3C1B6D56}" type="slidenum">
              <a:rPr lang="it-IT" smtClean="0"/>
              <a:t>32</a:t>
            </a:fld>
            <a:endParaRPr lang="it-IT"/>
          </a:p>
        </p:txBody>
      </p:sp>
    </p:spTree>
    <p:extLst>
      <p:ext uri="{BB962C8B-B14F-4D97-AF65-F5344CB8AC3E}">
        <p14:creationId xmlns:p14="http://schemas.microsoft.com/office/powerpoint/2010/main" val="31561596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err="1">
                <a:solidFill>
                  <a:schemeClr val="tx1"/>
                </a:solidFill>
                <a:effectLst/>
                <a:latin typeface="+mn-lt"/>
                <a:ea typeface="+mn-ea"/>
                <a:cs typeface="+mn-cs"/>
              </a:rPr>
              <a:t>AngularJS</a:t>
            </a:r>
            <a:r>
              <a:rPr lang="it-IT" sz="1200" kern="1200" dirty="0">
                <a:solidFill>
                  <a:schemeClr val="tx1"/>
                </a:solidFill>
                <a:effectLst/>
                <a:latin typeface="+mn-lt"/>
                <a:ea typeface="+mn-ea"/>
                <a:cs typeface="+mn-cs"/>
              </a:rPr>
              <a:t> a mio parere, ma anche tramite una veloce ricerca Internet, sembra essere il </a:t>
            </a:r>
            <a:r>
              <a:rPr lang="it-IT" sz="1200" kern="1200" dirty="0" err="1">
                <a:solidFill>
                  <a:schemeClr val="tx1"/>
                </a:solidFill>
                <a:effectLst/>
                <a:latin typeface="+mn-lt"/>
                <a:ea typeface="+mn-ea"/>
                <a:cs typeface="+mn-cs"/>
              </a:rPr>
              <a:t>framework</a:t>
            </a:r>
            <a:r>
              <a:rPr lang="it-IT" sz="1200" kern="1200" dirty="0">
                <a:solidFill>
                  <a:schemeClr val="tx1"/>
                </a:solidFill>
                <a:effectLst/>
                <a:latin typeface="+mn-lt"/>
                <a:ea typeface="+mn-ea"/>
                <a:cs typeface="+mn-cs"/>
              </a:rPr>
              <a:t> più difficile da imparare.</a:t>
            </a:r>
          </a:p>
          <a:p>
            <a:r>
              <a:rPr lang="it-IT" sz="1200" kern="1200" dirty="0">
                <a:solidFill>
                  <a:schemeClr val="tx1"/>
                </a:solidFill>
                <a:effectLst/>
                <a:latin typeface="+mn-lt"/>
                <a:ea typeface="+mn-ea"/>
                <a:cs typeface="+mn-cs"/>
              </a:rPr>
              <a:t>Il fatto che esista una documentazione ampia e completa stupisce ancora di più.</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it-IT" sz="1200" kern="1200" dirty="0">
                <a:solidFill>
                  <a:schemeClr val="tx1"/>
                </a:solidFill>
                <a:effectLst/>
                <a:latin typeface="+mn-lt"/>
                <a:ea typeface="+mn-ea"/>
                <a:cs typeface="+mn-cs"/>
              </a:rPr>
              <a:t>Il malcontento riguardo questo problema è diffuso, tant’è che mi è capitato più di una volta di leggere commenti che suggerivano di utilizzare un </a:t>
            </a:r>
            <a:r>
              <a:rPr lang="it-IT" sz="1200" kern="1200" dirty="0" err="1">
                <a:solidFill>
                  <a:schemeClr val="tx1"/>
                </a:solidFill>
                <a:effectLst/>
                <a:latin typeface="+mn-lt"/>
                <a:ea typeface="+mn-ea"/>
                <a:cs typeface="+mn-cs"/>
              </a:rPr>
              <a:t>plugin</a:t>
            </a:r>
            <a:r>
              <a:rPr lang="it-IT" sz="1200" kern="1200" dirty="0">
                <a:solidFill>
                  <a:schemeClr val="tx1"/>
                </a:solidFill>
                <a:effectLst/>
                <a:latin typeface="+mn-lt"/>
                <a:ea typeface="+mn-ea"/>
                <a:cs typeface="+mn-cs"/>
              </a:rPr>
              <a:t> per eliminare dai risultati di ricerca di Google la documentazione ufficiale di </a:t>
            </a:r>
            <a:r>
              <a:rPr lang="it-IT" sz="1200" kern="1200" dirty="0" err="1">
                <a:solidFill>
                  <a:schemeClr val="tx1"/>
                </a:solidFill>
                <a:effectLst/>
                <a:latin typeface="+mn-lt"/>
                <a:ea typeface="+mn-ea"/>
                <a:cs typeface="+mn-cs"/>
              </a:rPr>
              <a:t>AngularJS</a:t>
            </a:r>
            <a:r>
              <a:rPr lang="it-IT" sz="1200" kern="1200" dirty="0">
                <a:solidFill>
                  <a:schemeClr val="tx1"/>
                </a:solidFill>
                <a:effectLst/>
                <a:latin typeface="+mn-lt"/>
                <a:ea typeface="+mn-ea"/>
                <a:cs typeface="+mn-cs"/>
              </a:rPr>
              <a:t>.</a:t>
            </a:r>
          </a:p>
          <a:p>
            <a:endParaRPr lang="it-IT"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Una cosa mal concepita di </a:t>
            </a:r>
            <a:r>
              <a:rPr lang="it-IT" sz="1200" kern="1200" dirty="0" err="1">
                <a:solidFill>
                  <a:schemeClr val="tx1"/>
                </a:solidFill>
                <a:effectLst/>
                <a:latin typeface="+mn-lt"/>
                <a:ea typeface="+mn-ea"/>
                <a:cs typeface="+mn-cs"/>
              </a:rPr>
              <a:t>AngularJS</a:t>
            </a:r>
            <a:r>
              <a:rPr lang="it-IT" sz="1200" kern="1200" dirty="0">
                <a:solidFill>
                  <a:schemeClr val="tx1"/>
                </a:solidFill>
                <a:effectLst/>
                <a:latin typeface="+mn-lt"/>
                <a:ea typeface="+mn-ea"/>
                <a:cs typeface="+mn-cs"/>
              </a:rPr>
              <a:t> 1 è il </a:t>
            </a:r>
            <a:r>
              <a:rPr lang="it-IT" sz="1200" kern="1200" dirty="0" err="1">
                <a:solidFill>
                  <a:schemeClr val="tx1"/>
                </a:solidFill>
                <a:effectLst/>
                <a:latin typeface="+mn-lt"/>
                <a:ea typeface="+mn-ea"/>
                <a:cs typeface="+mn-cs"/>
              </a:rPr>
              <a:t>two</a:t>
            </a:r>
            <a:r>
              <a:rPr lang="it-IT" sz="1200" kern="1200" dirty="0">
                <a:solidFill>
                  <a:schemeClr val="tx1"/>
                </a:solidFill>
                <a:effectLst/>
                <a:latin typeface="+mn-lt"/>
                <a:ea typeface="+mn-ea"/>
                <a:cs typeface="+mn-cs"/>
              </a:rPr>
              <a:t>-way data </a:t>
            </a:r>
            <a:r>
              <a:rPr lang="it-IT" sz="1200" kern="1200" dirty="0" err="1">
                <a:solidFill>
                  <a:schemeClr val="tx1"/>
                </a:solidFill>
                <a:effectLst/>
                <a:latin typeface="+mn-lt"/>
                <a:ea typeface="+mn-ea"/>
                <a:cs typeface="+mn-cs"/>
              </a:rPr>
              <a:t>binding</a:t>
            </a:r>
            <a:r>
              <a:rPr lang="it-IT" sz="1200" kern="1200" dirty="0">
                <a:solidFill>
                  <a:schemeClr val="tx1"/>
                </a:solidFill>
                <a:effectLst/>
                <a:latin typeface="+mn-lt"/>
                <a:ea typeface="+mn-ea"/>
                <a:cs typeface="+mn-cs"/>
              </a:rPr>
              <a:t>: sebbene sia una gran funzionalità, è di poca utilità e soprattutto non ha senso che sia attivata di default per tutte le </a:t>
            </a:r>
            <a:r>
              <a:rPr lang="it-IT" sz="1200" kern="1200" dirty="0" err="1">
                <a:solidFill>
                  <a:schemeClr val="tx1"/>
                </a:solidFill>
                <a:effectLst/>
                <a:latin typeface="+mn-lt"/>
                <a:ea typeface="+mn-ea"/>
                <a:cs typeface="+mn-cs"/>
              </a:rPr>
              <a:t>variaibli</a:t>
            </a:r>
            <a:r>
              <a:rPr lang="it-IT" sz="1200" kern="1200" dirty="0">
                <a:solidFill>
                  <a:schemeClr val="tx1"/>
                </a:solidFill>
                <a:effectLst/>
                <a:latin typeface="+mn-lt"/>
                <a:ea typeface="+mn-ea"/>
                <a:cs typeface="+mn-cs"/>
              </a:rPr>
              <a:t> dello $scope. Occorre utilizzare la clausola di </a:t>
            </a:r>
            <a:r>
              <a:rPr lang="it-IT" sz="1200" kern="1200" dirty="0" err="1">
                <a:solidFill>
                  <a:schemeClr val="tx1"/>
                </a:solidFill>
                <a:effectLst/>
                <a:latin typeface="+mn-lt"/>
                <a:ea typeface="+mn-ea"/>
                <a:cs typeface="+mn-cs"/>
              </a:rPr>
              <a:t>one</a:t>
            </a:r>
            <a:r>
              <a:rPr lang="it-IT" sz="1200" kern="1200" dirty="0">
                <a:solidFill>
                  <a:schemeClr val="tx1"/>
                </a:solidFill>
                <a:effectLst/>
                <a:latin typeface="+mn-lt"/>
                <a:ea typeface="+mn-ea"/>
                <a:cs typeface="+mn-cs"/>
              </a:rPr>
              <a:t>-time data </a:t>
            </a:r>
            <a:r>
              <a:rPr lang="it-IT" sz="1200" kern="1200" dirty="0" err="1">
                <a:solidFill>
                  <a:schemeClr val="tx1"/>
                </a:solidFill>
                <a:effectLst/>
                <a:latin typeface="+mn-lt"/>
                <a:ea typeface="+mn-ea"/>
                <a:cs typeface="+mn-cs"/>
              </a:rPr>
              <a:t>binding</a:t>
            </a:r>
            <a:r>
              <a:rPr lang="it-IT" sz="1200" kern="1200" dirty="0">
                <a:solidFill>
                  <a:schemeClr val="tx1"/>
                </a:solidFill>
                <a:effectLst/>
                <a:latin typeface="+mn-lt"/>
                <a:ea typeface="+mn-ea"/>
                <a:cs typeface="+mn-cs"/>
              </a:rPr>
              <a:t> per ogni variabile dello $scope collegata alla </a:t>
            </a:r>
            <a:r>
              <a:rPr lang="it-IT" sz="1200" kern="1200" dirty="0" err="1">
                <a:solidFill>
                  <a:schemeClr val="tx1"/>
                </a:solidFill>
                <a:effectLst/>
                <a:latin typeface="+mn-lt"/>
                <a:ea typeface="+mn-ea"/>
                <a:cs typeface="+mn-cs"/>
              </a:rPr>
              <a:t>View</a:t>
            </a:r>
            <a:r>
              <a:rPr lang="it-IT" sz="1200" kern="1200" dirty="0">
                <a:solidFill>
                  <a:schemeClr val="tx1"/>
                </a:solidFill>
                <a:effectLst/>
                <a:latin typeface="+mn-lt"/>
                <a:ea typeface="+mn-ea"/>
                <a:cs typeface="+mn-cs"/>
              </a:rPr>
              <a:t>.</a:t>
            </a:r>
          </a:p>
          <a:p>
            <a:r>
              <a:rPr lang="it-IT" sz="1200" kern="1200" dirty="0">
                <a:solidFill>
                  <a:schemeClr val="tx1"/>
                </a:solidFill>
                <a:effectLst/>
                <a:latin typeface="+mn-lt"/>
                <a:ea typeface="+mn-ea"/>
                <a:cs typeface="+mn-cs"/>
              </a:rPr>
              <a:t>Il problema di </a:t>
            </a:r>
            <a:r>
              <a:rPr lang="it-IT" sz="1200" kern="1200" dirty="0" err="1">
                <a:solidFill>
                  <a:schemeClr val="tx1"/>
                </a:solidFill>
                <a:effectLst/>
                <a:latin typeface="+mn-lt"/>
                <a:ea typeface="+mn-ea"/>
                <a:cs typeface="+mn-cs"/>
              </a:rPr>
              <a:t>AngularJS</a:t>
            </a:r>
            <a:r>
              <a:rPr lang="it-IT" sz="1200" kern="1200" dirty="0">
                <a:solidFill>
                  <a:schemeClr val="tx1"/>
                </a:solidFill>
                <a:effectLst/>
                <a:latin typeface="+mn-lt"/>
                <a:ea typeface="+mn-ea"/>
                <a:cs typeface="+mn-cs"/>
              </a:rPr>
              <a:t> purtroppo è che è stato concepito male, troppo complicato. Lo sviluppatore passa più tempo sulla documentazione e nel capire come implementare una funzionalità, che invece nel realizzarla.</a:t>
            </a:r>
          </a:p>
          <a:p>
            <a:endParaRPr lang="it-IT" sz="1200" b="0" i="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Secondariamente, sebbene io abbia utilizzato la versione stabile di </a:t>
            </a:r>
            <a:r>
              <a:rPr lang="it-IT" sz="1200" kern="1200" dirty="0" err="1">
                <a:solidFill>
                  <a:schemeClr val="tx1"/>
                </a:solidFill>
                <a:effectLst/>
                <a:latin typeface="+mn-lt"/>
                <a:ea typeface="+mn-ea"/>
                <a:cs typeface="+mn-cs"/>
              </a:rPr>
              <a:t>AngularJS</a:t>
            </a:r>
            <a:r>
              <a:rPr lang="it-IT" sz="1200" kern="1200" dirty="0">
                <a:solidFill>
                  <a:schemeClr val="tx1"/>
                </a:solidFill>
                <a:effectLst/>
                <a:latin typeface="+mn-lt"/>
                <a:ea typeface="+mn-ea"/>
                <a:cs typeface="+mn-cs"/>
              </a:rPr>
              <a:t>, questo è un capitolo già chiuso di </a:t>
            </a:r>
            <a:r>
              <a:rPr lang="it-IT" sz="1200" kern="1200" dirty="0" err="1">
                <a:solidFill>
                  <a:schemeClr val="tx1"/>
                </a:solidFill>
                <a:effectLst/>
                <a:latin typeface="+mn-lt"/>
                <a:ea typeface="+mn-ea"/>
                <a:cs typeface="+mn-cs"/>
              </a:rPr>
              <a:t>AngularJS</a:t>
            </a:r>
            <a:r>
              <a:rPr lang="it-IT" sz="1200" kern="1200" dirty="0">
                <a:solidFill>
                  <a:schemeClr val="tx1"/>
                </a:solidFill>
                <a:effectLst/>
                <a:latin typeface="+mn-lt"/>
                <a:ea typeface="+mn-ea"/>
                <a:cs typeface="+mn-cs"/>
              </a:rPr>
              <a:t>. La versione 2 infatti non sarà retro-compatibile con le applicazioni scritte con </a:t>
            </a:r>
            <a:r>
              <a:rPr lang="it-IT" sz="1200" kern="1200" dirty="0" err="1">
                <a:solidFill>
                  <a:schemeClr val="tx1"/>
                </a:solidFill>
                <a:effectLst/>
                <a:latin typeface="+mn-lt"/>
                <a:ea typeface="+mn-ea"/>
                <a:cs typeface="+mn-cs"/>
              </a:rPr>
              <a:t>AngularJS</a:t>
            </a:r>
            <a:r>
              <a:rPr lang="it-IT" sz="1200" kern="1200" dirty="0">
                <a:solidFill>
                  <a:schemeClr val="tx1"/>
                </a:solidFill>
                <a:effectLst/>
                <a:latin typeface="+mn-lt"/>
                <a:ea typeface="+mn-ea"/>
                <a:cs typeface="+mn-cs"/>
              </a:rPr>
              <a:t> 1.</a:t>
            </a:r>
          </a:p>
          <a:p>
            <a:endParaRPr lang="it-IT" sz="1200" b="0" i="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Infine parliamo di questo fattore popolarità di </a:t>
            </a:r>
            <a:r>
              <a:rPr lang="it-IT" sz="1200" kern="1200" dirty="0" err="1">
                <a:solidFill>
                  <a:schemeClr val="tx1"/>
                </a:solidFill>
                <a:effectLst/>
                <a:latin typeface="+mn-lt"/>
                <a:ea typeface="+mn-ea"/>
                <a:cs typeface="+mn-cs"/>
              </a:rPr>
              <a:t>AngularJS</a:t>
            </a:r>
            <a:r>
              <a:rPr lang="it-IT" sz="1200" kern="1200" dirty="0">
                <a:solidFill>
                  <a:schemeClr val="tx1"/>
                </a:solidFill>
                <a:effectLst/>
                <a:latin typeface="+mn-lt"/>
                <a:ea typeface="+mn-ea"/>
                <a:cs typeface="+mn-cs"/>
              </a:rPr>
              <a:t> tra le ricerche Google: ci si rende conto che deriva per buona parte dai problemi di comprensione di </a:t>
            </a:r>
            <a:r>
              <a:rPr lang="it-IT" sz="1200" kern="1200" dirty="0" err="1">
                <a:solidFill>
                  <a:schemeClr val="tx1"/>
                </a:solidFill>
                <a:effectLst/>
                <a:latin typeface="+mn-lt"/>
                <a:ea typeface="+mn-ea"/>
                <a:cs typeface="+mn-cs"/>
              </a:rPr>
              <a:t>AngularJS</a:t>
            </a:r>
            <a:r>
              <a:rPr lang="it-IT" sz="1200" kern="1200" dirty="0">
                <a:solidFill>
                  <a:schemeClr val="tx1"/>
                </a:solidFill>
                <a:effectLst/>
                <a:latin typeface="+mn-lt"/>
                <a:ea typeface="+mn-ea"/>
                <a:cs typeface="+mn-cs"/>
              </a:rPr>
              <a:t>. Molte volte ci si accorge di qualcosa che avrebbe dovuto funzionare, che invece non funziona e non si capisce il perché: per questo si arriva a </a:t>
            </a:r>
            <a:r>
              <a:rPr lang="it-IT" sz="1200" kern="1200" dirty="0" err="1">
                <a:solidFill>
                  <a:schemeClr val="tx1"/>
                </a:solidFill>
                <a:effectLst/>
                <a:latin typeface="+mn-lt"/>
                <a:ea typeface="+mn-ea"/>
                <a:cs typeface="+mn-cs"/>
              </a:rPr>
              <a:t>StackOverflow</a:t>
            </a:r>
            <a:r>
              <a:rPr lang="it-IT" sz="1200"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2425798D-206E-4C71-8629-EC2C3C1B6D56}" type="slidenum">
              <a:rPr lang="it-IT" smtClean="0"/>
              <a:t>33</a:t>
            </a:fld>
            <a:endParaRPr lang="it-IT"/>
          </a:p>
        </p:txBody>
      </p:sp>
    </p:spTree>
    <p:extLst>
      <p:ext uri="{BB962C8B-B14F-4D97-AF65-F5344CB8AC3E}">
        <p14:creationId xmlns:p14="http://schemas.microsoft.com/office/powerpoint/2010/main" val="2082306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t>Nessuna attesa per il </a:t>
            </a:r>
            <a:r>
              <a:rPr lang="it-IT" dirty="0" err="1"/>
              <a:t>framework</a:t>
            </a:r>
            <a:r>
              <a:rPr lang="it-IT" dirty="0"/>
              <a:t>/ libreria che deve essere caricato in memoria -&gt; Nessuna ‘pagina bianca’ nell’attesa che il contenuto venga </a:t>
            </a:r>
            <a:r>
              <a:rPr lang="it-IT" dirty="0" err="1"/>
              <a:t>renderizzato</a:t>
            </a:r>
            <a:endParaRPr lang="it-IT" dirty="0"/>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indent="0" algn="l" defTabSz="914400" rtl="0" eaLnBrk="1" fontAlgn="auto" latinLnBrk="0" hangingPunct="1">
              <a:lnSpc>
                <a:spcPct val="100000"/>
              </a:lnSpc>
              <a:spcBef>
                <a:spcPts val="0"/>
              </a:spcBef>
              <a:spcAft>
                <a:spcPts val="0"/>
              </a:spcAft>
              <a:buClrTx/>
              <a:buSzTx/>
              <a:buFontTx/>
              <a:buNone/>
              <a:tabLst/>
              <a:defRPr/>
            </a:pPr>
            <a:r>
              <a:rPr lang="it-IT" sz="1200" b="0" i="0" u="none" strike="noStrike" kern="1200" baseline="0" dirty="0">
                <a:solidFill>
                  <a:schemeClr val="tx1"/>
                </a:solidFill>
                <a:latin typeface="+mn-lt"/>
                <a:ea typeface="+mn-ea"/>
                <a:cs typeface="+mn-cs"/>
              </a:rPr>
              <a:t>Il </a:t>
            </a:r>
            <a:r>
              <a:rPr lang="it-IT" sz="1200" b="0" i="0" u="none" strike="noStrike" kern="1200" baseline="0" dirty="0" err="1">
                <a:solidFill>
                  <a:schemeClr val="tx1"/>
                </a:solidFill>
                <a:latin typeface="+mn-lt"/>
                <a:ea typeface="+mn-ea"/>
                <a:cs typeface="+mn-cs"/>
              </a:rPr>
              <a:t>view</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layer</a:t>
            </a:r>
            <a:r>
              <a:rPr lang="it-IT" sz="1200" b="0" i="0" u="none" strike="noStrike" kern="1200" baseline="0" dirty="0">
                <a:solidFill>
                  <a:schemeClr val="tx1"/>
                </a:solidFill>
                <a:latin typeface="+mn-lt"/>
                <a:ea typeface="+mn-ea"/>
                <a:cs typeface="+mn-cs"/>
              </a:rPr>
              <a:t>, la vista, è spostato client-side ed è a </a:t>
            </a:r>
            <a:r>
              <a:rPr lang="it-IT" sz="1200" b="0" i="0" u="none" strike="noStrike" kern="1200" baseline="0" dirty="0" err="1">
                <a:solidFill>
                  <a:schemeClr val="tx1"/>
                </a:solidFill>
                <a:latin typeface="+mn-lt"/>
                <a:ea typeface="+mn-ea"/>
                <a:cs typeface="+mn-cs"/>
              </a:rPr>
              <a:t>sè</a:t>
            </a:r>
            <a:r>
              <a:rPr lang="it-IT" sz="1200" b="0" i="0" u="none" strike="noStrike" kern="1200" baseline="0" dirty="0">
                <a:solidFill>
                  <a:schemeClr val="tx1"/>
                </a:solidFill>
                <a:latin typeface="+mn-lt"/>
                <a:ea typeface="+mn-ea"/>
                <a:cs typeface="+mn-cs"/>
              </a:rPr>
              <a:t> stante: quindi nel momento in cui un utente fa una richiesta per un certo contenuto, non deve essere scaricata l’intera pagina web (HTML + CSS + JS + contenuto), ma solo i dati che rappresentano il contenuto. </a:t>
            </a:r>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indent="0" algn="l" defTabSz="914400" rtl="0" eaLnBrk="1" fontAlgn="auto" latinLnBrk="0" hangingPunct="1">
              <a:lnSpc>
                <a:spcPct val="100000"/>
              </a:lnSpc>
              <a:spcBef>
                <a:spcPts val="0"/>
              </a:spcBef>
              <a:spcAft>
                <a:spcPts val="0"/>
              </a:spcAft>
              <a:buClrTx/>
              <a:buSzTx/>
              <a:buFontTx/>
              <a:buNone/>
              <a:tabLst/>
              <a:defRPr/>
            </a:pPr>
            <a:r>
              <a:rPr lang="it-IT" dirty="0"/>
              <a:t>Un </a:t>
            </a:r>
            <a:r>
              <a:rPr lang="it-IT" dirty="0" err="1"/>
              <a:t>device</a:t>
            </a:r>
            <a:r>
              <a:rPr lang="it-IT" dirty="0"/>
              <a:t> lento</a:t>
            </a:r>
            <a:r>
              <a:rPr lang="it-IT" baseline="0" dirty="0"/>
              <a:t> e una buona rete Internet -&gt; server-side</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a:t>Device performante e su una rete lenta -&gt; client-side</a:t>
            </a:r>
            <a:endParaRPr lang="it-IT" dirty="0"/>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JS parsing time and network time:</a:t>
            </a:r>
            <a:br>
              <a:rPr lang="en-US" dirty="0"/>
            </a:br>
            <a:r>
              <a:rPr lang="en-US" sz="1200" b="0" i="0" kern="1200" dirty="0">
                <a:solidFill>
                  <a:schemeClr val="tx1"/>
                </a:solidFill>
                <a:effectLst/>
                <a:latin typeface="+mn-lt"/>
                <a:ea typeface="+mn-ea"/>
                <a:cs typeface="+mn-cs"/>
              </a:rPr>
              <a:t>JS parsing time of course is to be taken into account, but different case will yield different results. A slow device over a good network will prefer HTML (think phone over </a:t>
            </a:r>
            <a:r>
              <a:rPr lang="en-US" sz="1200" b="0" i="0" kern="1200" dirty="0" err="1">
                <a:solidFill>
                  <a:schemeClr val="tx1"/>
                </a:solidFill>
                <a:effectLst/>
                <a:latin typeface="+mn-lt"/>
                <a:ea typeface="+mn-ea"/>
                <a:cs typeface="+mn-cs"/>
              </a:rPr>
              <a:t>wifi</a:t>
            </a:r>
            <a:r>
              <a:rPr lang="en-US" sz="1200" b="0" i="0" kern="1200" dirty="0">
                <a:solidFill>
                  <a:schemeClr val="tx1"/>
                </a:solidFill>
                <a:effectLst/>
                <a:latin typeface="+mn-lt"/>
                <a:ea typeface="+mn-ea"/>
                <a:cs typeface="+mn-cs"/>
              </a:rPr>
              <a:t>). On the contrary a fast device over slow network might prefer client side rendering.</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2425798D-206E-4C71-8629-EC2C3C1B6D56}" type="slidenum">
              <a:rPr lang="it-IT" smtClean="0"/>
              <a:t>34</a:t>
            </a:fld>
            <a:endParaRPr lang="it-IT"/>
          </a:p>
        </p:txBody>
      </p:sp>
    </p:spTree>
    <p:extLst>
      <p:ext uri="{BB962C8B-B14F-4D97-AF65-F5344CB8AC3E}">
        <p14:creationId xmlns:p14="http://schemas.microsoft.com/office/powerpoint/2010/main" val="24344138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0" i="0" u="none" strike="noStrike" kern="1200" baseline="0" dirty="0">
                <a:solidFill>
                  <a:schemeClr val="tx1"/>
                </a:solidFill>
                <a:latin typeface="+mn-lt"/>
                <a:ea typeface="+mn-ea"/>
                <a:cs typeface="+mn-cs"/>
              </a:rPr>
              <a:t>Il design pattern MVC viene adottato quando si vuole dare struttura ad una applicazione, per rendere i</a:t>
            </a:r>
            <a:r>
              <a:rPr lang="it-IT" dirty="0"/>
              <a:t> livelli indipendenti l’uno dall’altro,</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0" i="0" u="none" strike="noStrike" kern="1200" baseline="0" dirty="0">
                <a:solidFill>
                  <a:schemeClr val="tx1"/>
                </a:solidFill>
                <a:latin typeface="+mn-lt"/>
                <a:ea typeface="+mn-ea"/>
                <a:cs typeface="+mn-cs"/>
              </a:rPr>
              <a:t> per un uso intensivo dell’interfaccia utente (UI). </a:t>
            </a:r>
            <a:endParaRPr lang="it-IT" dirty="0"/>
          </a:p>
          <a:p>
            <a:endParaRPr lang="it-IT" sz="1200" b="0" i="0" u="none" strike="noStrike" kern="1200" baseline="0" dirty="0">
              <a:solidFill>
                <a:schemeClr val="tx1"/>
              </a:solidFill>
              <a:latin typeface="+mn-lt"/>
              <a:ea typeface="+mn-ea"/>
              <a:cs typeface="+mn-cs"/>
            </a:endParaRPr>
          </a:p>
          <a:p>
            <a:r>
              <a:rPr lang="it-IT" sz="1200" b="0" i="0" u="none" strike="noStrike" kern="1200" baseline="0" dirty="0" err="1">
                <a:solidFill>
                  <a:schemeClr val="tx1"/>
                </a:solidFill>
                <a:latin typeface="+mn-lt"/>
                <a:ea typeface="+mn-ea"/>
                <a:cs typeface="+mn-cs"/>
              </a:rPr>
              <a:t>View</a:t>
            </a:r>
            <a:r>
              <a:rPr lang="it-IT" sz="1200" b="0" i="0" u="none" strike="noStrike" kern="1200" baseline="0" dirty="0">
                <a:solidFill>
                  <a:schemeClr val="tx1"/>
                </a:solidFill>
                <a:latin typeface="+mn-lt"/>
                <a:ea typeface="+mn-ea"/>
                <a:cs typeface="+mn-cs"/>
              </a:rPr>
              <a:t>: mostra il contenuto della pagina con uno stile, una formattazione del testo e un’impostazione di pagina ben definiti. Rappresenta la parte di interazione con l’utente, la UI. </a:t>
            </a:r>
            <a:r>
              <a:rPr lang="it-IT" sz="1200" b="0" i="0" u="none" strike="noStrike" kern="1200" baseline="0" dirty="0" err="1">
                <a:solidFill>
                  <a:schemeClr val="tx1"/>
                </a:solidFill>
                <a:latin typeface="+mn-lt"/>
                <a:ea typeface="+mn-ea"/>
                <a:cs typeface="+mn-cs"/>
              </a:rPr>
              <a:t>View</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logic</a:t>
            </a:r>
            <a:endParaRPr lang="it-IT" sz="1200" b="0" i="0" u="none" strike="noStrike" kern="1200" baseline="0" dirty="0">
              <a:solidFill>
                <a:schemeClr val="tx1"/>
              </a:solidFill>
              <a:latin typeface="+mn-lt"/>
              <a:ea typeface="+mn-ea"/>
              <a:cs typeface="+mn-cs"/>
            </a:endParaRPr>
          </a:p>
          <a:p>
            <a:r>
              <a:rPr lang="it-IT" sz="1200" b="0" i="0" u="none" strike="noStrike" kern="1200" baseline="0" dirty="0">
                <a:solidFill>
                  <a:schemeClr val="tx1"/>
                </a:solidFill>
                <a:latin typeface="+mn-lt"/>
                <a:ea typeface="+mn-ea"/>
                <a:cs typeface="+mn-cs"/>
              </a:rPr>
              <a:t>E’ codificata in HTML, CSS, JavaScript e spesso fa utilizzo di </a:t>
            </a:r>
            <a:r>
              <a:rPr lang="it-IT" sz="1200" b="0" i="0" u="none" strike="noStrike" kern="1200" baseline="0" dirty="0" err="1">
                <a:solidFill>
                  <a:schemeClr val="tx1"/>
                </a:solidFill>
                <a:latin typeface="+mn-lt"/>
                <a:ea typeface="+mn-ea"/>
                <a:cs typeface="+mn-cs"/>
              </a:rPr>
              <a:t>template</a:t>
            </a:r>
            <a:r>
              <a:rPr lang="it-IT" sz="1200" b="0" i="0" u="none" strike="noStrike" kern="1200" baseline="0" dirty="0">
                <a:solidFill>
                  <a:schemeClr val="tx1"/>
                </a:solidFill>
                <a:latin typeface="+mn-lt"/>
                <a:ea typeface="+mn-ea"/>
                <a:cs typeface="+mn-cs"/>
              </a:rPr>
              <a:t>. </a:t>
            </a:r>
          </a:p>
          <a:p>
            <a:endParaRPr lang="it-IT" sz="1200" b="0" i="0" u="none" strike="noStrike" kern="1200" baseline="0" dirty="0">
              <a:solidFill>
                <a:schemeClr val="tx1"/>
              </a:solidFill>
              <a:latin typeface="+mn-lt"/>
              <a:ea typeface="+mn-ea"/>
              <a:cs typeface="+mn-cs"/>
            </a:endParaRPr>
          </a:p>
          <a:p>
            <a:r>
              <a:rPr lang="it-IT" sz="1200" b="0" i="0" u="none" strike="noStrike" kern="1200" baseline="0" dirty="0">
                <a:solidFill>
                  <a:schemeClr val="tx1"/>
                </a:solidFill>
                <a:latin typeface="+mn-lt"/>
                <a:ea typeface="+mn-ea"/>
                <a:cs typeface="+mn-cs"/>
              </a:rPr>
              <a:t>Model: è adibito alla gestione dei dati e alla business </a:t>
            </a:r>
            <a:r>
              <a:rPr lang="it-IT" sz="1200" b="0" i="0" u="none" strike="noStrike" kern="1200" baseline="0" dirty="0" err="1">
                <a:solidFill>
                  <a:schemeClr val="tx1"/>
                </a:solidFill>
                <a:latin typeface="+mn-lt"/>
                <a:ea typeface="+mn-ea"/>
                <a:cs typeface="+mn-cs"/>
              </a:rPr>
              <a:t>logic</a:t>
            </a:r>
            <a:r>
              <a:rPr lang="it-IT" sz="1200" b="0" i="0" u="none" strike="noStrike" kern="1200" baseline="0" dirty="0">
                <a:solidFill>
                  <a:schemeClr val="tx1"/>
                </a:solidFill>
                <a:latin typeface="+mn-lt"/>
                <a:ea typeface="+mn-ea"/>
                <a:cs typeface="+mn-cs"/>
              </a:rPr>
              <a:t>. </a:t>
            </a:r>
          </a:p>
          <a:p>
            <a:r>
              <a:rPr lang="it-IT" sz="1200" b="0" i="0" u="none" strike="noStrike" kern="1200" baseline="0" dirty="0">
                <a:solidFill>
                  <a:schemeClr val="tx1"/>
                </a:solidFill>
                <a:latin typeface="+mn-lt"/>
                <a:ea typeface="+mn-ea"/>
                <a:cs typeface="+mn-cs"/>
              </a:rPr>
              <a:t>E’ la parte in cui vengono salvati i dati necessari per l’esecuzione dell’applicazione. Il Model non è a conoscenza né delle viste, né dei controller: quando avviene un cambiamento nel Model vengono avvisate le componenti software “in osservazione” del Model. </a:t>
            </a:r>
          </a:p>
          <a:p>
            <a:endParaRPr lang="it-IT"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a:t>Separazione </a:t>
            </a:r>
            <a:r>
              <a:rPr lang="it-IT" sz="1200" dirty="0" err="1"/>
              <a:t>View</a:t>
            </a:r>
            <a:r>
              <a:rPr lang="it-IT" sz="1200" dirty="0"/>
              <a:t> </a:t>
            </a:r>
            <a:r>
              <a:rPr lang="it-IT" sz="1200" dirty="0" err="1"/>
              <a:t>logic</a:t>
            </a:r>
            <a:r>
              <a:rPr lang="it-IT" sz="1200" dirty="0"/>
              <a:t> e Business </a:t>
            </a:r>
            <a:r>
              <a:rPr lang="it-IT" sz="1200" dirty="0" err="1"/>
              <a:t>logic</a:t>
            </a:r>
            <a:endParaRPr lang="it-IT" sz="1200" b="0" i="0" u="none" strike="noStrike" kern="1200" baseline="0" dirty="0">
              <a:solidFill>
                <a:schemeClr val="tx1"/>
              </a:solidFill>
              <a:latin typeface="+mn-lt"/>
              <a:ea typeface="+mn-ea"/>
              <a:cs typeface="+mn-cs"/>
            </a:endParaRPr>
          </a:p>
          <a:p>
            <a:endParaRPr lang="it-IT" sz="1200" b="0" i="0" u="none" strike="noStrike" kern="1200" baseline="0" dirty="0">
              <a:solidFill>
                <a:schemeClr val="tx1"/>
              </a:solidFill>
              <a:latin typeface="+mn-lt"/>
              <a:ea typeface="+mn-ea"/>
              <a:cs typeface="+mn-cs"/>
            </a:endParaRPr>
          </a:p>
          <a:p>
            <a:r>
              <a:rPr lang="it-IT" sz="1200" b="0" i="0" u="none" strike="noStrike" kern="1200" baseline="0" dirty="0">
                <a:solidFill>
                  <a:schemeClr val="tx1"/>
                </a:solidFill>
                <a:latin typeface="+mn-lt"/>
                <a:ea typeface="+mn-ea"/>
                <a:cs typeface="+mn-cs"/>
              </a:rPr>
              <a:t>Controller: riceve le richieste dell’utente e fa una chiamata al Model per gestire la richiesta. </a:t>
            </a:r>
          </a:p>
          <a:p>
            <a:r>
              <a:rPr lang="it-IT" sz="1200" b="0" i="0" u="none" strike="noStrike" kern="1200" baseline="0" dirty="0">
                <a:solidFill>
                  <a:schemeClr val="tx1"/>
                </a:solidFill>
                <a:latin typeface="+mn-lt"/>
                <a:ea typeface="+mn-ea"/>
                <a:cs typeface="+mn-cs"/>
              </a:rPr>
              <a:t>Svolge la funzione di collegamento tra la </a:t>
            </a:r>
            <a:r>
              <a:rPr lang="it-IT" sz="1200" b="0" i="0" u="none" strike="noStrike" kern="1200" baseline="0" dirty="0" err="1">
                <a:solidFill>
                  <a:schemeClr val="tx1"/>
                </a:solidFill>
                <a:latin typeface="+mn-lt"/>
                <a:ea typeface="+mn-ea"/>
                <a:cs typeface="+mn-cs"/>
              </a:rPr>
              <a:t>View</a:t>
            </a:r>
            <a:r>
              <a:rPr lang="it-IT" sz="1200" b="0" i="0" u="none" strike="noStrike" kern="1200" baseline="0" dirty="0">
                <a:solidFill>
                  <a:schemeClr val="tx1"/>
                </a:solidFill>
                <a:latin typeface="+mn-lt"/>
                <a:ea typeface="+mn-ea"/>
                <a:cs typeface="+mn-cs"/>
              </a:rPr>
              <a:t> e il Model: aggiorna la </a:t>
            </a:r>
            <a:r>
              <a:rPr lang="it-IT" sz="1200" b="0" i="0" u="none" strike="noStrike" kern="1200" baseline="0" dirty="0" err="1">
                <a:solidFill>
                  <a:schemeClr val="tx1"/>
                </a:solidFill>
                <a:latin typeface="+mn-lt"/>
                <a:ea typeface="+mn-ea"/>
                <a:cs typeface="+mn-cs"/>
              </a:rPr>
              <a:t>View</a:t>
            </a:r>
            <a:r>
              <a:rPr lang="it-IT" sz="1200" b="0" i="0" u="none" strike="noStrike" kern="1200" baseline="0" dirty="0">
                <a:solidFill>
                  <a:schemeClr val="tx1"/>
                </a:solidFill>
                <a:latin typeface="+mn-lt"/>
                <a:ea typeface="+mn-ea"/>
                <a:cs typeface="+mn-cs"/>
              </a:rPr>
              <a:t> sia quando il Model cambia, e viceversa, quando la </a:t>
            </a:r>
            <a:r>
              <a:rPr lang="it-IT" sz="1200" b="0" i="0" u="none" strike="noStrike" kern="1200" baseline="0" dirty="0" err="1">
                <a:solidFill>
                  <a:schemeClr val="tx1"/>
                </a:solidFill>
                <a:latin typeface="+mn-lt"/>
                <a:ea typeface="+mn-ea"/>
                <a:cs typeface="+mn-cs"/>
              </a:rPr>
              <a:t>View</a:t>
            </a:r>
            <a:r>
              <a:rPr lang="it-IT" sz="1200" b="0" i="0" u="none" strike="noStrike" kern="1200" baseline="0" dirty="0">
                <a:solidFill>
                  <a:schemeClr val="tx1"/>
                </a:solidFill>
                <a:latin typeface="+mn-lt"/>
                <a:ea typeface="+mn-ea"/>
                <a:cs typeface="+mn-cs"/>
              </a:rPr>
              <a:t> cambia (per </a:t>
            </a:r>
            <a:r>
              <a:rPr lang="it-IT" sz="1200" b="0" i="0" u="none" strike="noStrike" kern="1200" baseline="0" dirty="0" err="1">
                <a:solidFill>
                  <a:schemeClr val="tx1"/>
                </a:solidFill>
                <a:latin typeface="+mn-lt"/>
                <a:ea typeface="+mn-ea"/>
                <a:cs typeface="+mn-cs"/>
              </a:rPr>
              <a:t>user</a:t>
            </a:r>
            <a:r>
              <a:rPr lang="it-IT" sz="1200" b="0" i="0" u="none" strike="noStrike" kern="1200" baseline="0" dirty="0">
                <a:solidFill>
                  <a:schemeClr val="tx1"/>
                </a:solidFill>
                <a:latin typeface="+mn-lt"/>
                <a:ea typeface="+mn-ea"/>
                <a:cs typeface="+mn-cs"/>
              </a:rPr>
              <a:t> input) viene aggiornato il Model. A questo scopo vengono aggiunti alla </a:t>
            </a:r>
            <a:r>
              <a:rPr lang="it-IT" sz="1200" b="0" i="0" u="none" strike="noStrike" kern="1200" baseline="0" dirty="0" err="1">
                <a:solidFill>
                  <a:schemeClr val="tx1"/>
                </a:solidFill>
                <a:latin typeface="+mn-lt"/>
                <a:ea typeface="+mn-ea"/>
                <a:cs typeface="+mn-cs"/>
              </a:rPr>
              <a:t>View</a:t>
            </a:r>
            <a:r>
              <a:rPr lang="it-IT" sz="1200" b="0" i="0" u="none" strike="noStrike" kern="1200" baseline="0" dirty="0">
                <a:solidFill>
                  <a:schemeClr val="tx1"/>
                </a:solidFill>
                <a:latin typeface="+mn-lt"/>
                <a:ea typeface="+mn-ea"/>
                <a:cs typeface="+mn-cs"/>
              </a:rPr>
              <a:t> componenti software in attesa di eventi. </a:t>
            </a:r>
            <a:endParaRPr lang="it-IT" dirty="0"/>
          </a:p>
        </p:txBody>
      </p:sp>
      <p:sp>
        <p:nvSpPr>
          <p:cNvPr id="4" name="Segnaposto numero diapositiva 3"/>
          <p:cNvSpPr>
            <a:spLocks noGrp="1"/>
          </p:cNvSpPr>
          <p:nvPr>
            <p:ph type="sldNum" sz="quarter" idx="10"/>
          </p:nvPr>
        </p:nvSpPr>
        <p:spPr/>
        <p:txBody>
          <a:bodyPr/>
          <a:lstStyle/>
          <a:p>
            <a:fld id="{2425798D-206E-4C71-8629-EC2C3C1B6D56}" type="slidenum">
              <a:rPr lang="it-IT" smtClean="0"/>
              <a:t>35</a:t>
            </a:fld>
            <a:endParaRPr lang="it-IT"/>
          </a:p>
        </p:txBody>
      </p:sp>
    </p:spTree>
    <p:extLst>
      <p:ext uri="{BB962C8B-B14F-4D97-AF65-F5344CB8AC3E}">
        <p14:creationId xmlns:p14="http://schemas.microsoft.com/office/powerpoint/2010/main" val="7657100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Ma come viene fatta partire una richiesta</a:t>
            </a:r>
            <a:r>
              <a:rPr lang="it-IT" sz="1200" kern="1200" baseline="0" dirty="0">
                <a:solidFill>
                  <a:schemeClr val="tx1"/>
                </a:solidFill>
                <a:effectLst/>
                <a:latin typeface="+mn-lt"/>
                <a:ea typeface="+mn-ea"/>
                <a:cs typeface="+mn-cs"/>
              </a:rPr>
              <a:t> relativa a una ricerca</a:t>
            </a:r>
            <a:r>
              <a:rPr lang="it-IT"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In entrambi i casi viene effettuata e gestita dietro le quinte, presso lato JS.</a:t>
            </a:r>
          </a:p>
          <a:p>
            <a:endParaRPr lang="it-IT" dirty="0"/>
          </a:p>
          <a:p>
            <a:r>
              <a:rPr lang="it-IT" sz="1200" kern="1200" dirty="0">
                <a:solidFill>
                  <a:schemeClr val="tx1"/>
                </a:solidFill>
                <a:effectLst/>
                <a:latin typeface="+mn-lt"/>
                <a:ea typeface="+mn-ea"/>
                <a:cs typeface="+mn-cs"/>
              </a:rPr>
              <a:t>Nella soluzione server-side, uno script JS cambia l’URL della pagina corrente. La stringa relativa al nuovo URL coincide con l’attributo </a:t>
            </a:r>
            <a:r>
              <a:rPr lang="it-IT" sz="1200" kern="1200" dirty="0" err="1">
                <a:solidFill>
                  <a:schemeClr val="tx1"/>
                </a:solidFill>
                <a:effectLst/>
                <a:latin typeface="+mn-lt"/>
                <a:ea typeface="+mn-ea"/>
                <a:cs typeface="+mn-cs"/>
              </a:rPr>
              <a:t>href</a:t>
            </a:r>
            <a:r>
              <a:rPr lang="it-IT" sz="1200" kern="1200" dirty="0">
                <a:solidFill>
                  <a:schemeClr val="tx1"/>
                </a:solidFill>
                <a:effectLst/>
                <a:latin typeface="+mn-lt"/>
                <a:ea typeface="+mn-ea"/>
                <a:cs typeface="+mn-cs"/>
              </a:rPr>
              <a:t> dell’elemento HTML &lt;a id="</a:t>
            </a:r>
            <a:r>
              <a:rPr lang="it-IT" sz="1200" kern="1200" dirty="0" err="1">
                <a:solidFill>
                  <a:schemeClr val="tx1"/>
                </a:solidFill>
                <a:effectLst/>
                <a:latin typeface="+mn-lt"/>
                <a:ea typeface="+mn-ea"/>
                <a:cs typeface="+mn-cs"/>
              </a:rPr>
              <a:t>infiniteScrollLink</a:t>
            </a:r>
            <a:r>
              <a:rPr lang="it-IT" sz="1200" kern="1200" dirty="0">
                <a:solidFill>
                  <a:schemeClr val="tx1"/>
                </a:solidFill>
                <a:effectLst/>
                <a:latin typeface="+mn-lt"/>
                <a:ea typeface="+mn-ea"/>
                <a:cs typeface="+mn-cs"/>
              </a:rPr>
              <a:t>"&gt;, in fondo alla pagina web.</a:t>
            </a:r>
          </a:p>
          <a:p>
            <a:r>
              <a:rPr lang="it-IT" sz="1200" kern="1200" dirty="0">
                <a:solidFill>
                  <a:schemeClr val="tx1"/>
                </a:solidFill>
                <a:effectLst/>
                <a:latin typeface="+mn-lt"/>
                <a:ea typeface="+mn-ea"/>
                <a:cs typeface="+mn-cs"/>
              </a:rPr>
              <a:t>Il browser intercetta questo cambiamento di URL grazie all’evento </a:t>
            </a:r>
            <a:r>
              <a:rPr lang="it-IT" sz="1200" kern="1200" dirty="0" err="1">
                <a:solidFill>
                  <a:schemeClr val="tx1"/>
                </a:solidFill>
                <a:effectLst/>
                <a:latin typeface="+mn-lt"/>
                <a:ea typeface="+mn-ea"/>
                <a:cs typeface="+mn-cs"/>
              </a:rPr>
              <a:t>window.onhashchange</a:t>
            </a:r>
            <a:r>
              <a:rPr lang="it-IT" sz="1200" kern="1200" dirty="0">
                <a:solidFill>
                  <a:schemeClr val="tx1"/>
                </a:solidFill>
                <a:effectLst/>
                <a:latin typeface="+mn-lt"/>
                <a:ea typeface="+mn-ea"/>
                <a:cs typeface="+mn-cs"/>
              </a:rPr>
              <a:t>, che viene scatenato proprio quando vengono apportati cambiamenti alla parte di URL oltre il simbolo '#' (</a:t>
            </a:r>
            <a:r>
              <a:rPr lang="it-IT" sz="1200" kern="1200" dirty="0" err="1">
                <a:solidFill>
                  <a:schemeClr val="tx1"/>
                </a:solidFill>
                <a:effectLst/>
                <a:latin typeface="+mn-lt"/>
                <a:ea typeface="+mn-ea"/>
                <a:cs typeface="+mn-cs"/>
              </a:rPr>
              <a:t>hash</a:t>
            </a:r>
            <a:r>
              <a:rPr lang="it-IT" sz="1200" kern="1200" dirty="0">
                <a:solidFill>
                  <a:schemeClr val="tx1"/>
                </a:solidFill>
                <a:effectLst/>
                <a:latin typeface="+mn-lt"/>
                <a:ea typeface="+mn-ea"/>
                <a:cs typeface="+mn-cs"/>
              </a:rPr>
              <a:t>), detta “anchor </a:t>
            </a:r>
            <a:r>
              <a:rPr lang="it-IT" sz="1200" kern="1200" dirty="0" err="1">
                <a:solidFill>
                  <a:schemeClr val="tx1"/>
                </a:solidFill>
                <a:effectLst/>
                <a:latin typeface="+mn-lt"/>
                <a:ea typeface="+mn-ea"/>
                <a:cs typeface="+mn-cs"/>
              </a:rPr>
              <a:t>path</a:t>
            </a:r>
            <a:r>
              <a:rPr lang="it-IT" sz="1200" kern="1200" dirty="0">
                <a:solidFill>
                  <a:schemeClr val="tx1"/>
                </a:solidFill>
                <a:effectLst/>
                <a:latin typeface="+mn-lt"/>
                <a:ea typeface="+mn-ea"/>
                <a:cs typeface="+mn-cs"/>
              </a:rPr>
              <a:t>”.</a:t>
            </a:r>
          </a:p>
          <a:p>
            <a:r>
              <a:rPr lang="it-IT" sz="1200" kern="1200" dirty="0">
                <a:solidFill>
                  <a:schemeClr val="tx1"/>
                </a:solidFill>
                <a:effectLst/>
                <a:latin typeface="+mn-lt"/>
                <a:ea typeface="+mn-ea"/>
                <a:cs typeface="+mn-cs"/>
              </a:rPr>
              <a:t>L’evento </a:t>
            </a:r>
            <a:r>
              <a:rPr lang="it-IT" sz="1200" kern="1200" dirty="0" err="1">
                <a:solidFill>
                  <a:schemeClr val="tx1"/>
                </a:solidFill>
                <a:effectLst/>
                <a:latin typeface="+mn-lt"/>
                <a:ea typeface="+mn-ea"/>
                <a:cs typeface="+mn-cs"/>
              </a:rPr>
              <a:t>window.onhashchange</a:t>
            </a:r>
            <a:r>
              <a:rPr lang="it-IT" sz="1200" kern="1200" dirty="0">
                <a:solidFill>
                  <a:schemeClr val="tx1"/>
                </a:solidFill>
                <a:effectLst/>
                <a:latin typeface="+mn-lt"/>
                <a:ea typeface="+mn-ea"/>
                <a:cs typeface="+mn-cs"/>
              </a:rPr>
              <a:t> è supportato dai browser: </a:t>
            </a:r>
            <a:r>
              <a:rPr lang="it-IT" sz="1200" kern="1200" dirty="0" err="1">
                <a:solidFill>
                  <a:schemeClr val="tx1"/>
                </a:solidFill>
                <a:effectLst/>
                <a:latin typeface="+mn-lt"/>
                <a:ea typeface="+mn-ea"/>
                <a:cs typeface="+mn-cs"/>
              </a:rPr>
              <a:t>Chrome</a:t>
            </a:r>
            <a:r>
              <a:rPr lang="it-IT" sz="1200" kern="1200" dirty="0">
                <a:solidFill>
                  <a:schemeClr val="tx1"/>
                </a:solidFill>
                <a:effectLst/>
                <a:latin typeface="+mn-lt"/>
                <a:ea typeface="+mn-ea"/>
                <a:cs typeface="+mn-cs"/>
              </a:rPr>
              <a:t> 5.0+, Explorer 8.0+, </a:t>
            </a:r>
            <a:r>
              <a:rPr lang="it-IT" sz="1200" kern="1200" dirty="0" err="1">
                <a:solidFill>
                  <a:schemeClr val="tx1"/>
                </a:solidFill>
                <a:effectLst/>
                <a:latin typeface="+mn-lt"/>
                <a:ea typeface="+mn-ea"/>
                <a:cs typeface="+mn-cs"/>
              </a:rPr>
              <a:t>Firefox</a:t>
            </a:r>
            <a:r>
              <a:rPr lang="it-IT" sz="1200" kern="1200" dirty="0">
                <a:solidFill>
                  <a:schemeClr val="tx1"/>
                </a:solidFill>
                <a:effectLst/>
                <a:latin typeface="+mn-lt"/>
                <a:ea typeface="+mn-ea"/>
                <a:cs typeface="+mn-cs"/>
              </a:rPr>
              <a:t> 3.6+, Safari 5.0+, Opera 10.6+.</a:t>
            </a:r>
          </a:p>
          <a:p>
            <a:r>
              <a:rPr lang="it-IT" sz="1200" kern="1200" dirty="0">
                <a:solidFill>
                  <a:schemeClr val="tx1"/>
                </a:solidFill>
                <a:effectLst/>
                <a:latin typeface="+mn-lt"/>
                <a:ea typeface="+mn-ea"/>
                <a:cs typeface="+mn-cs"/>
              </a:rPr>
              <a:t>A sua volta il browser invoca la funzione associata a tale evento, definita lato JS dal programmatore: questa funzione mette in moto la richiesta web.</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Per quanto riguarda invece la soluzione client-side, l’approccio adottato è differente. Ricordiamo che i dati, tra cui l’attributo </a:t>
            </a:r>
            <a:r>
              <a:rPr lang="it-IT" sz="1200" kern="1200" dirty="0" err="1">
                <a:solidFill>
                  <a:schemeClr val="tx1"/>
                </a:solidFill>
                <a:effectLst/>
                <a:latin typeface="+mn-lt"/>
                <a:ea typeface="+mn-ea"/>
                <a:cs typeface="+mn-cs"/>
              </a:rPr>
              <a:t>href</a:t>
            </a:r>
            <a:r>
              <a:rPr lang="it-IT" sz="1200" kern="1200" dirty="0">
                <a:solidFill>
                  <a:schemeClr val="tx1"/>
                </a:solidFill>
                <a:effectLst/>
                <a:latin typeface="+mn-lt"/>
                <a:ea typeface="+mn-ea"/>
                <a:cs typeface="+mn-cs"/>
              </a:rPr>
              <a:t> di &lt;a id="</a:t>
            </a:r>
            <a:r>
              <a:rPr lang="it-IT" sz="1200" kern="1200" dirty="0" err="1">
                <a:solidFill>
                  <a:schemeClr val="tx1"/>
                </a:solidFill>
                <a:effectLst/>
                <a:latin typeface="+mn-lt"/>
                <a:ea typeface="+mn-ea"/>
                <a:cs typeface="+mn-cs"/>
              </a:rPr>
              <a:t>infiniteScrollLink</a:t>
            </a:r>
            <a:r>
              <a:rPr lang="it-IT" sz="1200" kern="1200" dirty="0">
                <a:solidFill>
                  <a:schemeClr val="tx1"/>
                </a:solidFill>
                <a:effectLst/>
                <a:latin typeface="+mn-lt"/>
                <a:ea typeface="+mn-ea"/>
                <a:cs typeface="+mn-cs"/>
              </a:rPr>
              <a:t>"&gt;, provengono dal pacchetto JSON.</a:t>
            </a:r>
            <a:r>
              <a:rPr lang="it-IT" sz="1200" kern="1200" baseline="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non c’è alcun bisogno di impostare l’attributo </a:t>
            </a:r>
            <a:r>
              <a:rPr lang="it-IT" sz="1200" kern="1200" dirty="0" err="1">
                <a:solidFill>
                  <a:schemeClr val="tx1"/>
                </a:solidFill>
                <a:effectLst/>
                <a:latin typeface="+mn-lt"/>
                <a:ea typeface="+mn-ea"/>
                <a:cs typeface="+mn-cs"/>
              </a:rPr>
              <a:t>href</a:t>
            </a:r>
            <a:r>
              <a:rPr lang="it-IT" sz="1200" kern="1200" dirty="0">
                <a:solidFill>
                  <a:schemeClr val="tx1"/>
                </a:solidFill>
                <a:effectLst/>
                <a:latin typeface="+mn-lt"/>
                <a:ea typeface="+mn-ea"/>
                <a:cs typeface="+mn-cs"/>
              </a:rPr>
              <a:t> dell’elemento.</a:t>
            </a:r>
            <a:endParaRPr lang="it-IT" dirty="0"/>
          </a:p>
          <a:p>
            <a:r>
              <a:rPr lang="it-IT" sz="1200" kern="1200" dirty="0">
                <a:solidFill>
                  <a:schemeClr val="tx1"/>
                </a:solidFill>
                <a:effectLst/>
                <a:latin typeface="+mn-lt"/>
                <a:ea typeface="+mn-ea"/>
                <a:cs typeface="+mn-cs"/>
              </a:rPr>
              <a:t>Successivamente viene effettuata una chiamata lato JS e si resta in attesa della risposta, che stavolta è un pacchetto JSON. A questo punto si potrebbe dire di aver concluso, visto che l’URL non ha alcuno scopo: invece no.</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Sebbene l’URL non abbia alcun fine dal punto di vista dell’infinite Scrolling, ha una rilevanza fondamentale per l’implementazione di 2 funzionalità:</a:t>
            </a:r>
          </a:p>
          <a:p>
            <a:r>
              <a:rPr lang="it-IT" sz="1200" kern="1200" dirty="0">
                <a:solidFill>
                  <a:schemeClr val="tx1"/>
                </a:solidFill>
                <a:effectLst/>
                <a:latin typeface="+mn-lt"/>
                <a:ea typeface="+mn-ea"/>
                <a:cs typeface="+mn-cs"/>
              </a:rPr>
              <a:t>salvare un URL come segnalibro;</a:t>
            </a:r>
          </a:p>
          <a:p>
            <a:pPr lvl="0"/>
            <a:r>
              <a:rPr lang="it-IT" sz="1200" kern="1200" dirty="0">
                <a:solidFill>
                  <a:schemeClr val="tx1"/>
                </a:solidFill>
                <a:effectLst/>
                <a:latin typeface="+mn-lt"/>
                <a:ea typeface="+mn-ea"/>
                <a:cs typeface="+mn-cs"/>
              </a:rPr>
              <a:t>far funzionare il bottone “indietro” in un SPA.</a:t>
            </a:r>
          </a:p>
          <a:p>
            <a:r>
              <a:rPr lang="it-IT" sz="1200" kern="1200" dirty="0">
                <a:solidFill>
                  <a:schemeClr val="tx1"/>
                </a:solidFill>
                <a:effectLst/>
                <a:latin typeface="+mn-lt"/>
                <a:ea typeface="+mn-ea"/>
                <a:cs typeface="+mn-cs"/>
              </a:rPr>
              <a:t>Per questi due motivi, che possono essere riassunti in “salvare lo stato di navigazione dell’utente”, una volta ricevuto il pacchetto JSON viene aggiornato l’URL</a:t>
            </a:r>
            <a:r>
              <a:rPr lang="it-IT" sz="1200" kern="1200" baseline="0" dirty="0">
                <a:solidFill>
                  <a:schemeClr val="tx1"/>
                </a:solidFill>
                <a:effectLst/>
                <a:latin typeface="+mn-lt"/>
                <a:ea typeface="+mn-ea"/>
                <a:cs typeface="+mn-cs"/>
              </a:rPr>
              <a:t> con il valore del JSON </a:t>
            </a:r>
            <a:r>
              <a:rPr lang="it-IT" sz="1200" kern="1200" baseline="0" dirty="0" err="1">
                <a:solidFill>
                  <a:schemeClr val="tx1"/>
                </a:solidFill>
                <a:effectLst/>
                <a:latin typeface="+mn-lt"/>
                <a:ea typeface="+mn-ea"/>
                <a:cs typeface="+mn-cs"/>
              </a:rPr>
              <a:t>Pagination.CurrentPage.OnClick</a:t>
            </a:r>
            <a:endParaRPr lang="it-IT" dirty="0"/>
          </a:p>
        </p:txBody>
      </p:sp>
      <p:sp>
        <p:nvSpPr>
          <p:cNvPr id="4" name="Segnaposto numero diapositiva 3"/>
          <p:cNvSpPr>
            <a:spLocks noGrp="1"/>
          </p:cNvSpPr>
          <p:nvPr>
            <p:ph type="sldNum" sz="quarter" idx="10"/>
          </p:nvPr>
        </p:nvSpPr>
        <p:spPr/>
        <p:txBody>
          <a:bodyPr/>
          <a:lstStyle/>
          <a:p>
            <a:fld id="{2425798D-206E-4C71-8629-EC2C3C1B6D56}" type="slidenum">
              <a:rPr lang="it-IT" smtClean="0"/>
              <a:t>36</a:t>
            </a:fld>
            <a:endParaRPr lang="it-IT"/>
          </a:p>
        </p:txBody>
      </p:sp>
    </p:spTree>
    <p:extLst>
      <p:ext uri="{BB962C8B-B14F-4D97-AF65-F5344CB8AC3E}">
        <p14:creationId xmlns:p14="http://schemas.microsoft.com/office/powerpoint/2010/main" val="1324840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a:solidFill>
                  <a:schemeClr val="tx1"/>
                </a:solidFill>
                <a:latin typeface="+mn-lt"/>
                <a:ea typeface="+mn-ea"/>
                <a:cs typeface="+mn-cs"/>
              </a:rPr>
              <a:t>Procediamo ad esplorare i 3 </a:t>
            </a:r>
            <a:r>
              <a:rPr lang="it-IT" sz="1200" b="0" i="0" u="none" strike="noStrike" kern="1200" baseline="0" dirty="0" err="1">
                <a:solidFill>
                  <a:schemeClr val="tx1"/>
                </a:solidFill>
                <a:latin typeface="+mn-lt"/>
                <a:ea typeface="+mn-ea"/>
                <a:cs typeface="+mn-cs"/>
              </a:rPr>
              <a:t>framework</a:t>
            </a:r>
            <a:r>
              <a:rPr lang="it-IT" sz="1200" b="0" i="0" u="none" strike="noStrike" kern="1200" baseline="0" dirty="0">
                <a:solidFill>
                  <a:schemeClr val="tx1"/>
                </a:solidFill>
                <a:latin typeface="+mn-lt"/>
                <a:ea typeface="+mn-ea"/>
                <a:cs typeface="+mn-cs"/>
              </a:rPr>
              <a:t> JS più promettenti e popolari tra gli sviluppatori: </a:t>
            </a:r>
            <a:r>
              <a:rPr lang="it-IT" sz="1200" b="0" i="0" u="none" strike="noStrike" kern="1200" baseline="0" dirty="0" err="1">
                <a:solidFill>
                  <a:schemeClr val="tx1"/>
                </a:solidFill>
                <a:latin typeface="+mn-lt"/>
                <a:ea typeface="+mn-ea"/>
                <a:cs typeface="+mn-cs"/>
              </a:rPr>
              <a:t>AngularJS</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Backbone</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Ember</a:t>
            </a:r>
            <a:r>
              <a:rPr lang="it-IT" sz="1200" b="0" i="0" u="none" strike="noStrike" kern="1200" baseline="0" dirty="0">
                <a:solidFill>
                  <a:schemeClr val="tx1"/>
                </a:solidFill>
                <a:latin typeface="+mn-lt"/>
                <a:ea typeface="+mn-ea"/>
                <a:cs typeface="+mn-cs"/>
              </a:rPr>
              <a:t>.</a:t>
            </a:r>
          </a:p>
          <a:p>
            <a:r>
              <a:rPr lang="it-IT" sz="1200" b="0" i="0" u="none" strike="noStrike" kern="1200" baseline="0" dirty="0">
                <a:solidFill>
                  <a:schemeClr val="tx1"/>
                </a:solidFill>
                <a:latin typeface="+mn-lt"/>
                <a:ea typeface="+mn-ea"/>
                <a:cs typeface="+mn-cs"/>
              </a:rPr>
              <a:t>Condividono 3 caratteristiche: </a:t>
            </a:r>
          </a:p>
          <a:p>
            <a:r>
              <a:rPr lang="it-IT" sz="1200" b="0" i="0" u="none" strike="noStrike" kern="1200" baseline="0" dirty="0">
                <a:solidFill>
                  <a:schemeClr val="tx1"/>
                </a:solidFill>
                <a:latin typeface="+mn-lt"/>
                <a:ea typeface="+mn-ea"/>
                <a:cs typeface="+mn-cs"/>
              </a:rPr>
              <a:t>1. il codice è open source, rilasciato su licenza MIT; </a:t>
            </a:r>
          </a:p>
          <a:p>
            <a:r>
              <a:rPr lang="it-IT" sz="1200" b="0" i="0" u="none" strike="noStrike" kern="1200" baseline="0" dirty="0">
                <a:solidFill>
                  <a:schemeClr val="tx1"/>
                </a:solidFill>
                <a:latin typeface="+mn-lt"/>
                <a:ea typeface="+mn-ea"/>
                <a:cs typeface="+mn-cs"/>
              </a:rPr>
              <a:t>2. sono basati su architettura MVC; </a:t>
            </a:r>
          </a:p>
          <a:p>
            <a:r>
              <a:rPr lang="it-IT" sz="1200" b="0" i="0" u="none" strike="noStrike" kern="1200" baseline="0" dirty="0">
                <a:solidFill>
                  <a:schemeClr val="tx1"/>
                </a:solidFill>
                <a:latin typeface="+mn-lt"/>
                <a:ea typeface="+mn-ea"/>
                <a:cs typeface="+mn-cs"/>
              </a:rPr>
              <a:t>3. adempiono alla funzionalità di SPA con l’aiuto del pattern MV* </a:t>
            </a:r>
          </a:p>
          <a:p>
            <a:endParaRPr lang="it-IT" sz="1200" b="0" i="0" u="none" strike="noStrike" kern="1200" baseline="0" dirty="0">
              <a:solidFill>
                <a:schemeClr val="tx1"/>
              </a:solidFill>
              <a:latin typeface="+mn-lt"/>
              <a:ea typeface="+mn-ea"/>
              <a:cs typeface="+mn-cs"/>
            </a:endParaRPr>
          </a:p>
          <a:p>
            <a:endParaRPr lang="it-IT" sz="1200" b="0" i="0" u="none" strike="noStrike" kern="1200" baseline="0" dirty="0">
              <a:solidFill>
                <a:schemeClr val="tx1"/>
              </a:solidFill>
              <a:latin typeface="+mn-lt"/>
              <a:ea typeface="+mn-ea"/>
              <a:cs typeface="+mn-cs"/>
            </a:endParaRPr>
          </a:p>
          <a:p>
            <a:r>
              <a:rPr lang="it-IT" sz="1200" b="0" i="0" u="none" strike="noStrike" kern="1200" baseline="0" dirty="0">
                <a:solidFill>
                  <a:schemeClr val="tx1"/>
                </a:solidFill>
                <a:latin typeface="+mn-lt"/>
                <a:ea typeface="+mn-ea"/>
                <a:cs typeface="+mn-cs"/>
              </a:rPr>
              <a:t>un’ampia community significa infatti più risposte ai problemi, più moduli di terze parti, più documentazione, tutorial e video su </a:t>
            </a:r>
            <a:r>
              <a:rPr lang="it-IT" sz="1200" b="0" i="0" u="none" strike="noStrike" kern="1200" baseline="0" dirty="0" err="1">
                <a:solidFill>
                  <a:schemeClr val="tx1"/>
                </a:solidFill>
                <a:latin typeface="+mn-lt"/>
                <a:ea typeface="+mn-ea"/>
                <a:cs typeface="+mn-cs"/>
              </a:rPr>
              <a:t>Youtube</a:t>
            </a:r>
            <a:r>
              <a:rPr lang="it-IT" sz="1200" b="0" i="0" u="none" strike="noStrike" kern="1200" baseline="0" dirty="0">
                <a:solidFill>
                  <a:schemeClr val="tx1"/>
                </a:solidFill>
                <a:latin typeface="+mn-lt"/>
                <a:ea typeface="+mn-ea"/>
                <a:cs typeface="+mn-cs"/>
              </a:rPr>
              <a:t>. </a:t>
            </a:r>
          </a:p>
          <a:p>
            <a:endParaRPr lang="it-IT" sz="1200" b="0" i="0" u="none" strike="noStrike" kern="1200" baseline="0" dirty="0">
              <a:solidFill>
                <a:schemeClr val="tx1"/>
              </a:solidFill>
              <a:latin typeface="+mn-lt"/>
              <a:ea typeface="+mn-ea"/>
              <a:cs typeface="+mn-cs"/>
            </a:endParaRPr>
          </a:p>
          <a:p>
            <a:endParaRPr lang="it-IT" sz="1200" b="0" i="0" u="none" strike="noStrike" kern="1200" baseline="0" dirty="0">
              <a:solidFill>
                <a:schemeClr val="tx1"/>
              </a:solidFill>
              <a:latin typeface="+mn-lt"/>
              <a:ea typeface="+mn-ea"/>
              <a:cs typeface="+mn-cs"/>
            </a:endParaRPr>
          </a:p>
          <a:p>
            <a:r>
              <a:rPr lang="it-IT" sz="1200" b="0" i="0" u="none" strike="noStrike" kern="1200" baseline="0" dirty="0">
                <a:solidFill>
                  <a:schemeClr val="tx1"/>
                </a:solidFill>
                <a:latin typeface="+mn-lt"/>
                <a:ea typeface="+mn-ea"/>
                <a:cs typeface="+mn-cs"/>
              </a:rPr>
              <a:t>Ciò che mi ha portato a scegliere </a:t>
            </a:r>
            <a:r>
              <a:rPr lang="it-IT" sz="1200" b="0" i="0" u="none" strike="noStrike" kern="1200" baseline="0" dirty="0" err="1">
                <a:solidFill>
                  <a:schemeClr val="tx1"/>
                </a:solidFill>
                <a:latin typeface="+mn-lt"/>
                <a:ea typeface="+mn-ea"/>
                <a:cs typeface="+mn-cs"/>
              </a:rPr>
              <a:t>AngularJS</a:t>
            </a:r>
            <a:r>
              <a:rPr lang="it-IT" sz="1200" b="0" i="0" u="none" strike="noStrike" kern="1200" baseline="0" dirty="0">
                <a:solidFill>
                  <a:schemeClr val="tx1"/>
                </a:solidFill>
                <a:latin typeface="+mn-lt"/>
                <a:ea typeface="+mn-ea"/>
                <a:cs typeface="+mn-cs"/>
              </a:rPr>
              <a:t>, rispetto ai </a:t>
            </a:r>
            <a:r>
              <a:rPr lang="it-IT" sz="1200" b="0" i="0" u="none" strike="noStrike" kern="1200" baseline="0" dirty="0" err="1">
                <a:solidFill>
                  <a:schemeClr val="tx1"/>
                </a:solidFill>
                <a:latin typeface="+mn-lt"/>
                <a:ea typeface="+mn-ea"/>
                <a:cs typeface="+mn-cs"/>
              </a:rPr>
              <a:t>framework</a:t>
            </a:r>
            <a:r>
              <a:rPr lang="it-IT" sz="1200" b="0" i="0" u="none" strike="noStrike" kern="1200" baseline="0" dirty="0">
                <a:solidFill>
                  <a:schemeClr val="tx1"/>
                </a:solidFill>
                <a:latin typeface="+mn-lt"/>
                <a:ea typeface="+mn-ea"/>
                <a:cs typeface="+mn-cs"/>
              </a:rPr>
              <a:t> concorrenti </a:t>
            </a:r>
            <a:r>
              <a:rPr lang="it-IT" sz="1200" b="0" i="0" u="none" strike="noStrike" kern="1200" baseline="0" dirty="0" err="1">
                <a:solidFill>
                  <a:schemeClr val="tx1"/>
                </a:solidFill>
                <a:latin typeface="+mn-lt"/>
                <a:ea typeface="+mn-ea"/>
                <a:cs typeface="+mn-cs"/>
              </a:rPr>
              <a:t>Ember</a:t>
            </a:r>
            <a:r>
              <a:rPr lang="it-IT" sz="1200" b="0" i="0" u="none" strike="noStrike" kern="1200" baseline="0" dirty="0">
                <a:solidFill>
                  <a:schemeClr val="tx1"/>
                </a:solidFill>
                <a:latin typeface="+mn-lt"/>
                <a:ea typeface="+mn-ea"/>
                <a:cs typeface="+mn-cs"/>
              </a:rPr>
              <a:t> e </a:t>
            </a:r>
            <a:r>
              <a:rPr lang="it-IT" sz="1200" b="0" i="0" u="none" strike="noStrike" kern="1200" baseline="0" dirty="0" err="1">
                <a:solidFill>
                  <a:schemeClr val="tx1"/>
                </a:solidFill>
                <a:latin typeface="+mn-lt"/>
                <a:ea typeface="+mn-ea"/>
                <a:cs typeface="+mn-cs"/>
              </a:rPr>
              <a:t>Backbone</a:t>
            </a:r>
            <a:r>
              <a:rPr lang="it-IT" sz="1200" b="0" i="0" u="none" strike="noStrike" kern="1200" baseline="0" dirty="0">
                <a:solidFill>
                  <a:schemeClr val="tx1"/>
                </a:solidFill>
                <a:latin typeface="+mn-lt"/>
                <a:ea typeface="+mn-ea"/>
                <a:cs typeface="+mn-cs"/>
              </a:rPr>
              <a:t>, è stata la sua enorme popolarità tra le ricerche Google: le domande su </a:t>
            </a:r>
            <a:r>
              <a:rPr lang="it-IT" sz="1200" b="0" i="0" u="none" strike="noStrike" kern="1200" baseline="0" dirty="0" err="1">
                <a:solidFill>
                  <a:schemeClr val="tx1"/>
                </a:solidFill>
                <a:latin typeface="+mn-lt"/>
                <a:ea typeface="+mn-ea"/>
                <a:cs typeface="+mn-cs"/>
              </a:rPr>
              <a:t>StackOverflow</a:t>
            </a:r>
            <a:r>
              <a:rPr lang="it-IT" sz="1200" b="0" i="0" u="none" strike="noStrike" kern="1200" baseline="0" dirty="0">
                <a:solidFill>
                  <a:schemeClr val="tx1"/>
                </a:solidFill>
                <a:latin typeface="+mn-lt"/>
                <a:ea typeface="+mn-ea"/>
                <a:cs typeface="+mn-cs"/>
              </a:rPr>
              <a:t>, i libri, i tutorial, i blog, una lunga documentazione. </a:t>
            </a:r>
          </a:p>
          <a:p>
            <a:r>
              <a:rPr lang="it-IT" sz="1200" b="0" i="0" u="none" strike="noStrike" kern="1200" baseline="0" dirty="0">
                <a:solidFill>
                  <a:schemeClr val="tx1"/>
                </a:solidFill>
                <a:latin typeface="+mn-lt"/>
                <a:ea typeface="+mn-ea"/>
                <a:cs typeface="+mn-cs"/>
              </a:rPr>
              <a:t>In secondo luogo è stato decisivo il fattore “dipendenze” e “soluzioni integrate”: </a:t>
            </a:r>
            <a:r>
              <a:rPr lang="it-IT" sz="1200" b="0" i="0" u="none" strike="noStrike" kern="1200" baseline="0" dirty="0" err="1">
                <a:solidFill>
                  <a:schemeClr val="tx1"/>
                </a:solidFill>
                <a:latin typeface="+mn-lt"/>
                <a:ea typeface="+mn-ea"/>
                <a:cs typeface="+mn-cs"/>
              </a:rPr>
              <a:t>AngularJS</a:t>
            </a:r>
            <a:r>
              <a:rPr lang="it-IT" sz="1200" b="0" i="0" u="none" strike="noStrike" kern="1200" baseline="0" dirty="0">
                <a:solidFill>
                  <a:schemeClr val="tx1"/>
                </a:solidFill>
                <a:latin typeface="+mn-lt"/>
                <a:ea typeface="+mn-ea"/>
                <a:cs typeface="+mn-cs"/>
              </a:rPr>
              <a:t> è un </a:t>
            </a:r>
            <a:r>
              <a:rPr lang="it-IT" sz="1200" b="0" i="0" u="none" strike="noStrike" kern="1200" baseline="0" dirty="0" err="1">
                <a:solidFill>
                  <a:schemeClr val="tx1"/>
                </a:solidFill>
                <a:latin typeface="+mn-lt"/>
                <a:ea typeface="+mn-ea"/>
                <a:cs typeface="+mn-cs"/>
              </a:rPr>
              <a:t>framework</a:t>
            </a:r>
            <a:r>
              <a:rPr lang="it-IT" sz="1200" b="0" i="0" u="none" strike="noStrike" kern="1200" baseline="0" dirty="0">
                <a:solidFill>
                  <a:schemeClr val="tx1"/>
                </a:solidFill>
                <a:latin typeface="+mn-lt"/>
                <a:ea typeface="+mn-ea"/>
                <a:cs typeface="+mn-cs"/>
              </a:rPr>
              <a:t> di grandi dimensioni, basti guardare la documentazione; gli strumenti a disposizione sono di una quantità tale da fornire una soluzione alle più tipiche funzionalità del web dinamico. </a:t>
            </a:r>
          </a:p>
          <a:p>
            <a:r>
              <a:rPr lang="it-IT" sz="1200" b="0" i="0" u="none" strike="noStrike" kern="1200" baseline="0" dirty="0">
                <a:solidFill>
                  <a:schemeClr val="tx1"/>
                </a:solidFill>
                <a:latin typeface="+mn-lt"/>
                <a:ea typeface="+mn-ea"/>
                <a:cs typeface="+mn-cs"/>
              </a:rPr>
              <a:t>Infine, e non di poco conto, il fatto che esistano molteplici </a:t>
            </a:r>
            <a:r>
              <a:rPr lang="it-IT" sz="1200" b="0" i="0" u="none" strike="noStrike" kern="1200" baseline="0" dirty="0" err="1">
                <a:solidFill>
                  <a:schemeClr val="tx1"/>
                </a:solidFill>
                <a:latin typeface="+mn-lt"/>
                <a:ea typeface="+mn-ea"/>
                <a:cs typeface="+mn-cs"/>
              </a:rPr>
              <a:t>plugins</a:t>
            </a:r>
            <a:r>
              <a:rPr lang="it-IT" sz="1200" b="0" i="0" u="none" strike="noStrike" kern="1200" baseline="0" dirty="0">
                <a:solidFill>
                  <a:schemeClr val="tx1"/>
                </a:solidFill>
                <a:latin typeface="+mn-lt"/>
                <a:ea typeface="+mn-ea"/>
                <a:cs typeface="+mn-cs"/>
              </a:rPr>
              <a:t> (o moduli di terze parti) a colmare le lacune del </a:t>
            </a:r>
            <a:r>
              <a:rPr lang="it-IT" sz="1200" b="0" i="0" u="none" strike="noStrike" kern="1200" baseline="0" dirty="0" err="1">
                <a:solidFill>
                  <a:schemeClr val="tx1"/>
                </a:solidFill>
                <a:latin typeface="+mn-lt"/>
                <a:ea typeface="+mn-ea"/>
                <a:cs typeface="+mn-cs"/>
              </a:rPr>
              <a:t>framework</a:t>
            </a:r>
            <a:r>
              <a:rPr lang="it-IT" sz="1200" b="0" i="0" u="none" strike="noStrike" kern="1200" baseline="0" dirty="0">
                <a:solidFill>
                  <a:schemeClr val="tx1"/>
                </a:solidFill>
                <a:latin typeface="+mn-lt"/>
                <a:ea typeface="+mn-ea"/>
                <a:cs typeface="+mn-cs"/>
              </a:rPr>
              <a:t> o aggiungere funzionalità, come, in questo caso, </a:t>
            </a:r>
            <a:r>
              <a:rPr lang="it-IT" sz="1200" b="0" i="0" u="none" strike="noStrike" kern="1200" baseline="0" dirty="0" err="1">
                <a:solidFill>
                  <a:schemeClr val="tx1"/>
                </a:solidFill>
                <a:latin typeface="+mn-lt"/>
                <a:ea typeface="+mn-ea"/>
                <a:cs typeface="+mn-cs"/>
              </a:rPr>
              <a:t>l’Infinite</a:t>
            </a:r>
            <a:r>
              <a:rPr lang="it-IT" sz="1200" b="0" i="0" u="none" strike="noStrike" kern="1200" baseline="0" dirty="0">
                <a:solidFill>
                  <a:schemeClr val="tx1"/>
                </a:solidFill>
                <a:latin typeface="+mn-lt"/>
                <a:ea typeface="+mn-ea"/>
                <a:cs typeface="+mn-cs"/>
              </a:rPr>
              <a:t> Scrolling. </a:t>
            </a:r>
          </a:p>
          <a:p>
            <a:endParaRPr lang="it-IT" sz="1200" b="0" i="0" u="none" strike="noStrike" kern="1200" baseline="0" dirty="0">
              <a:solidFill>
                <a:schemeClr val="tx1"/>
              </a:solidFill>
              <a:latin typeface="+mn-lt"/>
              <a:ea typeface="+mn-ea"/>
              <a:cs typeface="+mn-cs"/>
            </a:endParaRPr>
          </a:p>
          <a:p>
            <a:endParaRPr lang="it-IT" dirty="0"/>
          </a:p>
          <a:p>
            <a:endParaRPr lang="it-IT" dirty="0"/>
          </a:p>
        </p:txBody>
      </p:sp>
      <p:sp>
        <p:nvSpPr>
          <p:cNvPr id="4" name="Segnaposto numero diapositiva 3"/>
          <p:cNvSpPr>
            <a:spLocks noGrp="1"/>
          </p:cNvSpPr>
          <p:nvPr>
            <p:ph type="sldNum" sz="quarter" idx="10"/>
          </p:nvPr>
        </p:nvSpPr>
        <p:spPr/>
        <p:txBody>
          <a:bodyPr/>
          <a:lstStyle/>
          <a:p>
            <a:fld id="{2425798D-206E-4C71-8629-EC2C3C1B6D56}" type="slidenum">
              <a:rPr lang="it-IT" smtClean="0"/>
              <a:t>37</a:t>
            </a:fld>
            <a:endParaRPr lang="it-IT"/>
          </a:p>
        </p:txBody>
      </p:sp>
    </p:spTree>
    <p:extLst>
      <p:ext uri="{BB962C8B-B14F-4D97-AF65-F5344CB8AC3E}">
        <p14:creationId xmlns:p14="http://schemas.microsoft.com/office/powerpoint/2010/main" val="3721179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a:solidFill>
                  <a:schemeClr val="tx1"/>
                </a:solidFill>
                <a:latin typeface="+mn-lt"/>
                <a:ea typeface="+mn-ea"/>
                <a:cs typeface="+mn-cs"/>
              </a:rPr>
              <a:t>Le applicazioni crescono in complessità e in numero di servizi: la quantità di codice è in continua espansione ed è di importanza cruciale scrivere codice riusabile, mantenibile, strutturato e testabile.</a:t>
            </a:r>
          </a:p>
          <a:p>
            <a:r>
              <a:rPr lang="it-IT" sz="1200" b="0" i="0" u="none" strike="noStrike" kern="1200" baseline="0" dirty="0">
                <a:solidFill>
                  <a:schemeClr val="tx1"/>
                </a:solidFill>
                <a:latin typeface="+mn-lt"/>
                <a:ea typeface="+mn-ea"/>
                <a:cs typeface="+mn-cs"/>
              </a:rPr>
              <a:t>A questo scopo nascono i design </a:t>
            </a:r>
            <a:r>
              <a:rPr lang="it-IT" sz="1200" b="0" i="0" u="none" strike="noStrike" kern="1200" baseline="0" dirty="0" err="1">
                <a:solidFill>
                  <a:schemeClr val="tx1"/>
                </a:solidFill>
                <a:latin typeface="+mn-lt"/>
                <a:ea typeface="+mn-ea"/>
                <a:cs typeface="+mn-cs"/>
              </a:rPr>
              <a:t>patterns</a:t>
            </a:r>
            <a:r>
              <a:rPr lang="it-IT" sz="1200" b="0" i="0" u="none" strike="noStrike" kern="1200" baseline="0" dirty="0">
                <a:solidFill>
                  <a:schemeClr val="tx1"/>
                </a:solidFill>
                <a:latin typeface="+mn-lt"/>
                <a:ea typeface="+mn-ea"/>
                <a:cs typeface="+mn-cs"/>
              </a:rPr>
              <a:t> e, successivamente, i </a:t>
            </a:r>
            <a:r>
              <a:rPr lang="it-IT" sz="1200" b="0" i="0" u="none" strike="noStrike" kern="1200" baseline="0" dirty="0" err="1">
                <a:solidFill>
                  <a:schemeClr val="tx1"/>
                </a:solidFill>
                <a:latin typeface="+mn-lt"/>
                <a:ea typeface="+mn-ea"/>
                <a:cs typeface="+mn-cs"/>
              </a:rPr>
              <a:t>framework</a:t>
            </a:r>
            <a:r>
              <a:rPr lang="it-IT" sz="1200" b="0" i="0" u="none" strike="noStrike" kern="1200" baseline="0" dirty="0">
                <a:solidFill>
                  <a:schemeClr val="tx1"/>
                </a:solidFill>
                <a:latin typeface="+mn-lt"/>
                <a:ea typeface="+mn-ea"/>
                <a:cs typeface="+mn-cs"/>
              </a:rPr>
              <a:t>.</a:t>
            </a:r>
          </a:p>
          <a:p>
            <a:endParaRPr lang="it-IT"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b="0" i="0" u="none" strike="noStrike" kern="1200" baseline="0" dirty="0">
                <a:solidFill>
                  <a:schemeClr val="tx1"/>
                </a:solidFill>
                <a:latin typeface="+mn-lt"/>
                <a:ea typeface="+mn-ea"/>
                <a:cs typeface="+mn-cs"/>
              </a:rPr>
              <a:t>Modularità e </a:t>
            </a:r>
            <a:r>
              <a:rPr lang="it-IT" sz="1200" b="0" i="0" u="none" strike="noStrike" kern="1200" baseline="0" dirty="0" err="1">
                <a:solidFill>
                  <a:schemeClr val="tx1"/>
                </a:solidFill>
                <a:latin typeface="+mn-lt"/>
                <a:ea typeface="+mn-ea"/>
                <a:cs typeface="+mn-cs"/>
              </a:rPr>
              <a:t>Lazy</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Loading</a:t>
            </a:r>
            <a:r>
              <a:rPr lang="it-IT" sz="1200" b="0" i="0" u="none" strike="noStrike" kern="1200" baseline="0" dirty="0">
                <a:solidFill>
                  <a:schemeClr val="tx1"/>
                </a:solidFill>
                <a:latin typeface="+mn-lt"/>
                <a:ea typeface="+mn-ea"/>
                <a:cs typeface="+mn-cs"/>
              </a:rPr>
              <a:t>: l’applicazione o sito web è diviso in moduli, i quali possono essere caricati on </a:t>
            </a:r>
            <a:r>
              <a:rPr lang="it-IT" sz="1200" b="0" i="0" u="none" strike="noStrike" kern="1200" baseline="0" dirty="0" err="1">
                <a:solidFill>
                  <a:schemeClr val="tx1"/>
                </a:solidFill>
                <a:latin typeface="+mn-lt"/>
                <a:ea typeface="+mn-ea"/>
                <a:cs typeface="+mn-cs"/>
              </a:rPr>
              <a:t>demand</a:t>
            </a:r>
            <a:r>
              <a:rPr lang="it-IT" sz="1200" b="0" i="0" u="none" strike="noStrike" kern="1200" baseline="0" dirty="0">
                <a:solidFill>
                  <a:schemeClr val="tx1"/>
                </a:solidFill>
                <a:latin typeface="+mn-lt"/>
                <a:ea typeface="+mn-ea"/>
                <a:cs typeface="+mn-cs"/>
              </a:rPr>
              <a:t>, cioè a livello di esecuzione soltanto quando sono necessari per il prosieguo dell’applicazione. </a:t>
            </a:r>
          </a:p>
          <a:p>
            <a:endParaRPr lang="it-IT" sz="1200" b="0" i="0" u="none" strike="noStrike" kern="1200" baseline="0" dirty="0">
              <a:solidFill>
                <a:schemeClr val="tx1"/>
              </a:solidFill>
              <a:latin typeface="+mn-lt"/>
              <a:ea typeface="+mn-ea"/>
              <a:cs typeface="+mn-cs"/>
            </a:endParaRPr>
          </a:p>
          <a:p>
            <a:r>
              <a:rPr lang="it-IT" sz="1200" b="0" i="0" u="none" strike="noStrike" kern="1200" baseline="0" dirty="0">
                <a:solidFill>
                  <a:schemeClr val="tx1"/>
                </a:solidFill>
                <a:latin typeface="+mn-lt"/>
                <a:ea typeface="+mn-ea"/>
                <a:cs typeface="+mn-cs"/>
              </a:rPr>
              <a:t>Un uso classico che si fa dei JS </a:t>
            </a:r>
            <a:r>
              <a:rPr lang="it-IT" sz="1200" b="0" i="0" u="none" strike="noStrike" kern="1200" baseline="0" dirty="0" err="1">
                <a:solidFill>
                  <a:schemeClr val="tx1"/>
                </a:solidFill>
                <a:latin typeface="+mn-lt"/>
                <a:ea typeface="+mn-ea"/>
                <a:cs typeface="+mn-cs"/>
              </a:rPr>
              <a:t>framework</a:t>
            </a:r>
            <a:r>
              <a:rPr lang="it-IT" sz="1200" b="0" i="0" u="none" strike="noStrike" kern="1200" baseline="0" dirty="0">
                <a:solidFill>
                  <a:schemeClr val="tx1"/>
                </a:solidFill>
                <a:latin typeface="+mn-lt"/>
                <a:ea typeface="+mn-ea"/>
                <a:cs typeface="+mn-cs"/>
              </a:rPr>
              <a:t> è quello legato alle Single Page Application (SPA): una SPA è una</a:t>
            </a:r>
            <a:r>
              <a:rPr lang="it-IT" sz="1200" b="0" i="0" kern="1200" dirty="0">
                <a:solidFill>
                  <a:schemeClr val="tx1"/>
                </a:solidFill>
                <a:effectLst/>
                <a:latin typeface="+mn-lt"/>
                <a:ea typeface="+mn-ea"/>
                <a:cs typeface="+mn-cs"/>
              </a:rPr>
              <a:t> applicazione web o un sito web che può essere usato o consultato su una singola pagina web. Tutto il codice necessario (HTML, JS e CSS) è recuperato in un singolo caricamento della pagina e le risorse appropriate sono caricate dinamicamente e aggiunte alla pagina quando necessario, di solito in risposta ad azioni dell'utente.</a:t>
            </a:r>
          </a:p>
          <a:p>
            <a:endParaRPr lang="it-IT" sz="1200" b="0" i="0" kern="1200" dirty="0">
              <a:solidFill>
                <a:schemeClr val="tx1"/>
              </a:solidFill>
              <a:effectLst/>
              <a:latin typeface="+mn-lt"/>
              <a:ea typeface="+mn-ea"/>
              <a:cs typeface="+mn-cs"/>
            </a:endParaRPr>
          </a:p>
          <a:p>
            <a:r>
              <a:rPr lang="it-IT" sz="1200" b="0" i="0" u="none" strike="noStrike" kern="1200" baseline="0" dirty="0">
                <a:solidFill>
                  <a:schemeClr val="tx1"/>
                </a:solidFill>
                <a:latin typeface="+mn-lt"/>
                <a:ea typeface="+mn-ea"/>
                <a:cs typeface="+mn-cs"/>
              </a:rPr>
              <a:t>L’uso di un SPA apporta benefici su 3 fronti: </a:t>
            </a:r>
          </a:p>
          <a:p>
            <a:r>
              <a:rPr lang="it-IT" sz="1200" b="0" i="0" u="none" strike="noStrike" kern="1200" baseline="0" dirty="0">
                <a:solidFill>
                  <a:schemeClr val="tx1"/>
                </a:solidFill>
                <a:latin typeface="+mn-lt"/>
                <a:ea typeface="+mn-ea"/>
                <a:cs typeface="+mn-cs"/>
              </a:rPr>
              <a:t>1) risparmio in termini di traffico dati; </a:t>
            </a:r>
          </a:p>
          <a:p>
            <a:r>
              <a:rPr lang="it-IT" sz="1200" b="0" i="0" u="none" strike="noStrike" kern="1200" baseline="0" dirty="0">
                <a:solidFill>
                  <a:schemeClr val="tx1"/>
                </a:solidFill>
                <a:latin typeface="+mn-lt"/>
                <a:ea typeface="+mn-ea"/>
                <a:cs typeface="+mn-cs"/>
              </a:rPr>
              <a:t>2) un quantità minore di dati in download significa un tempo minore per il caricamento della pagina; </a:t>
            </a:r>
          </a:p>
          <a:p>
            <a:r>
              <a:rPr lang="it-IT" sz="1200" b="0" i="0" u="none" strike="noStrike" kern="1200" baseline="0" dirty="0">
                <a:solidFill>
                  <a:schemeClr val="tx1"/>
                </a:solidFill>
                <a:latin typeface="+mn-lt"/>
                <a:ea typeface="+mn-ea"/>
                <a:cs typeface="+mn-cs"/>
              </a:rPr>
              <a:t>3) tempi di caricamento minori determinano un’applicazione web più reattiva all’azione dell’utente. </a:t>
            </a:r>
          </a:p>
          <a:p>
            <a:endParaRPr lang="it-IT" dirty="0"/>
          </a:p>
        </p:txBody>
      </p:sp>
      <p:sp>
        <p:nvSpPr>
          <p:cNvPr id="4" name="Segnaposto numero diapositiva 3"/>
          <p:cNvSpPr>
            <a:spLocks noGrp="1"/>
          </p:cNvSpPr>
          <p:nvPr>
            <p:ph type="sldNum" sz="quarter" idx="10"/>
          </p:nvPr>
        </p:nvSpPr>
        <p:spPr/>
        <p:txBody>
          <a:bodyPr/>
          <a:lstStyle/>
          <a:p>
            <a:fld id="{2425798D-206E-4C71-8629-EC2C3C1B6D56}" type="slidenum">
              <a:rPr lang="it-IT" smtClean="0"/>
              <a:t>38</a:t>
            </a:fld>
            <a:endParaRPr lang="it-IT"/>
          </a:p>
        </p:txBody>
      </p:sp>
    </p:spTree>
    <p:extLst>
      <p:ext uri="{BB962C8B-B14F-4D97-AF65-F5344CB8AC3E}">
        <p14:creationId xmlns:p14="http://schemas.microsoft.com/office/powerpoint/2010/main" val="29235937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Sono state utilizzate le Direttive per organizzare il codice del </a:t>
            </a:r>
            <a:r>
              <a:rPr lang="it-IT" sz="1200" kern="1200" dirty="0" err="1">
                <a:solidFill>
                  <a:schemeClr val="tx1"/>
                </a:solidFill>
                <a:effectLst/>
                <a:latin typeface="+mn-lt"/>
                <a:ea typeface="+mn-ea"/>
                <a:cs typeface="+mn-cs"/>
              </a:rPr>
              <a:t>template</a:t>
            </a:r>
            <a:r>
              <a:rPr lang="it-IT" sz="1200" kern="1200" dirty="0">
                <a:solidFill>
                  <a:schemeClr val="tx1"/>
                </a:solidFill>
                <a:effectLst/>
                <a:latin typeface="+mn-lt"/>
                <a:ea typeface="+mn-ea"/>
                <a:cs typeface="+mn-cs"/>
              </a:rPr>
              <a:t> in parti relative ai dettagli di un oggetto: l’immagine, la descrizione, il prezzo, i colori e le taglie disponibili.</a:t>
            </a:r>
          </a:p>
          <a:p>
            <a:r>
              <a:rPr lang="it-IT" sz="1200" kern="1200" dirty="0">
                <a:solidFill>
                  <a:schemeClr val="tx1"/>
                </a:solidFill>
                <a:effectLst/>
                <a:latin typeface="+mn-lt"/>
                <a:ea typeface="+mn-ea"/>
                <a:cs typeface="+mn-cs"/>
              </a:rPr>
              <a:t>La parte di </a:t>
            </a:r>
            <a:r>
              <a:rPr lang="it-IT" sz="1200" kern="1200" dirty="0" err="1">
                <a:solidFill>
                  <a:schemeClr val="tx1"/>
                </a:solidFill>
                <a:effectLst/>
                <a:latin typeface="+mn-lt"/>
                <a:ea typeface="+mn-ea"/>
                <a:cs typeface="+mn-cs"/>
              </a:rPr>
              <a:t>template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AngularJS</a:t>
            </a:r>
            <a:r>
              <a:rPr lang="it-IT" sz="1200" kern="1200" dirty="0">
                <a:solidFill>
                  <a:schemeClr val="tx1"/>
                </a:solidFill>
                <a:effectLst/>
                <a:latin typeface="+mn-lt"/>
                <a:ea typeface="+mn-ea"/>
                <a:cs typeface="+mn-cs"/>
              </a:rPr>
              <a:t> interna all’elemento HTML &lt;a&gt; assume così la seguente forma.</a:t>
            </a:r>
          </a:p>
          <a:p>
            <a:endParaRPr lang="it-IT"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Come si può notare le Direttive sono state utilizzate come attributo di elementi HTML. Il </a:t>
            </a:r>
            <a:r>
              <a:rPr lang="it-IT" sz="1200" kern="1200" dirty="0" err="1">
                <a:solidFill>
                  <a:schemeClr val="tx1"/>
                </a:solidFill>
                <a:effectLst/>
                <a:latin typeface="+mn-lt"/>
                <a:ea typeface="+mn-ea"/>
                <a:cs typeface="+mn-cs"/>
              </a:rPr>
              <a:t>template</a:t>
            </a:r>
            <a:r>
              <a:rPr lang="it-IT" sz="1200" kern="1200" dirty="0">
                <a:solidFill>
                  <a:schemeClr val="tx1"/>
                </a:solidFill>
                <a:effectLst/>
                <a:latin typeface="+mn-lt"/>
                <a:ea typeface="+mn-ea"/>
                <a:cs typeface="+mn-cs"/>
              </a:rPr>
              <a:t> assume decisamente un aspetto più pulito, oltre che minimale e conciso.</a:t>
            </a:r>
          </a:p>
          <a:p>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2425798D-206E-4C71-8629-EC2C3C1B6D56}" type="slidenum">
              <a:rPr lang="it-IT" smtClean="0"/>
              <a:t>39</a:t>
            </a:fld>
            <a:endParaRPr lang="it-IT"/>
          </a:p>
        </p:txBody>
      </p:sp>
    </p:spTree>
    <p:extLst>
      <p:ext uri="{BB962C8B-B14F-4D97-AF65-F5344CB8AC3E}">
        <p14:creationId xmlns:p14="http://schemas.microsoft.com/office/powerpoint/2010/main" val="13921012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t>
            </a:r>
            <a:r>
              <a:rPr lang="it-IT" sz="1200" b="0" i="0" u="none" strike="noStrike" kern="1200" baseline="0" dirty="0">
                <a:solidFill>
                  <a:schemeClr val="tx1"/>
                </a:solidFill>
                <a:latin typeface="+mn-lt"/>
                <a:ea typeface="+mn-ea"/>
                <a:cs typeface="+mn-cs"/>
              </a:rPr>
              <a:t>Un Web Service è un sistema software progettato per supportare un’interazione tra applicazioni sviluppate con linguaggi di programmazione diversi, che girano su sistemi operativi eterogenei, utilizzando le tecnologie e gli standard Web. )</a:t>
            </a:r>
          </a:p>
          <a:p>
            <a:endParaRPr lang="it-IT" sz="1200" b="0" i="0" u="none" strike="noStrike" kern="1200" baseline="0" dirty="0">
              <a:solidFill>
                <a:schemeClr val="tx1"/>
              </a:solidFill>
              <a:latin typeface="+mn-lt"/>
              <a:ea typeface="+mn-ea"/>
              <a:cs typeface="+mn-cs"/>
            </a:endParaRPr>
          </a:p>
          <a:p>
            <a:r>
              <a:rPr lang="it-IT" sz="1200" b="0" i="0" u="none" strike="noStrike" kern="1200" baseline="0" dirty="0">
                <a:solidFill>
                  <a:schemeClr val="tx1"/>
                </a:solidFill>
                <a:latin typeface="+mn-lt"/>
                <a:ea typeface="+mn-ea"/>
                <a:cs typeface="+mn-cs"/>
              </a:rPr>
              <a:t>I principi che rendono il Web adatto a realizzare Web Service secondo l’approccio REST sono i seguenti: </a:t>
            </a:r>
          </a:p>
          <a:p>
            <a:r>
              <a:rPr lang="it-IT" sz="1200" b="0" i="0" u="none" strike="noStrike" kern="1200" baseline="0" dirty="0">
                <a:solidFill>
                  <a:schemeClr val="tx1"/>
                </a:solidFill>
                <a:latin typeface="+mn-lt"/>
                <a:ea typeface="+mn-ea"/>
                <a:cs typeface="+mn-cs"/>
              </a:rPr>
              <a:t>identificazione delle risorse; </a:t>
            </a:r>
          </a:p>
          <a:p>
            <a:r>
              <a:rPr lang="it-IT" sz="1200" b="0" i="0" u="none" strike="noStrike" kern="1200" baseline="0" dirty="0">
                <a:solidFill>
                  <a:schemeClr val="tx1"/>
                </a:solidFill>
                <a:latin typeface="+mn-lt"/>
                <a:ea typeface="+mn-ea"/>
                <a:cs typeface="+mn-cs"/>
              </a:rPr>
              <a:t>utilizzo esplicito dei metodi http; </a:t>
            </a:r>
          </a:p>
          <a:p>
            <a:r>
              <a:rPr lang="it-IT" sz="1200" b="0" i="0" u="none" strike="noStrike" kern="1200" baseline="0" dirty="0">
                <a:solidFill>
                  <a:schemeClr val="tx1"/>
                </a:solidFill>
                <a:latin typeface="+mn-lt"/>
                <a:ea typeface="+mn-ea"/>
                <a:cs typeface="+mn-cs"/>
              </a:rPr>
              <a:t>risorse autodescrittive; </a:t>
            </a:r>
          </a:p>
          <a:p>
            <a:r>
              <a:rPr lang="it-IT" sz="1200" b="0" i="0" u="none" strike="noStrike" kern="1200" baseline="0" dirty="0">
                <a:solidFill>
                  <a:schemeClr val="tx1"/>
                </a:solidFill>
                <a:latin typeface="+mn-lt"/>
                <a:ea typeface="+mn-ea"/>
                <a:cs typeface="+mn-cs"/>
              </a:rPr>
              <a:t>collegamenti tra risorse; </a:t>
            </a:r>
          </a:p>
          <a:p>
            <a:r>
              <a:rPr lang="it-IT" sz="1200" b="0" i="0" u="none" strike="noStrike" kern="1200" baseline="0" dirty="0">
                <a:solidFill>
                  <a:schemeClr val="tx1"/>
                </a:solidFill>
                <a:latin typeface="+mn-lt"/>
                <a:ea typeface="+mn-ea"/>
                <a:cs typeface="+mn-cs"/>
              </a:rPr>
              <a:t>comunicazione senza stato. </a:t>
            </a:r>
          </a:p>
          <a:p>
            <a:endParaRPr lang="it-IT" sz="1200" b="0" i="0" u="none" strike="noStrike" kern="1200" baseline="0" dirty="0">
              <a:solidFill>
                <a:schemeClr val="tx1"/>
              </a:solidFill>
              <a:latin typeface="+mn-lt"/>
              <a:ea typeface="+mn-ea"/>
              <a:cs typeface="+mn-cs"/>
            </a:endParaRPr>
          </a:p>
          <a:p>
            <a:r>
              <a:rPr lang="it-IT" sz="1200" b="0" i="0" u="none" strike="noStrike" kern="1200" baseline="0" dirty="0">
                <a:solidFill>
                  <a:schemeClr val="tx1"/>
                </a:solidFill>
                <a:latin typeface="+mn-lt"/>
                <a:ea typeface="+mn-ea"/>
                <a:cs typeface="+mn-cs"/>
              </a:rPr>
              <a:t>JSON (JavaScript Object </a:t>
            </a:r>
            <a:r>
              <a:rPr lang="it-IT" sz="1200" b="0" i="0" u="none" strike="noStrike" kern="1200" baseline="0" dirty="0" err="1">
                <a:solidFill>
                  <a:schemeClr val="tx1"/>
                </a:solidFill>
                <a:latin typeface="+mn-lt"/>
                <a:ea typeface="+mn-ea"/>
                <a:cs typeface="+mn-cs"/>
              </a:rPr>
              <a:t>Notation</a:t>
            </a:r>
            <a:r>
              <a:rPr lang="it-IT" sz="1200" b="0" i="0" u="none" strike="noStrike" kern="1200" baseline="0" dirty="0">
                <a:solidFill>
                  <a:schemeClr val="tx1"/>
                </a:solidFill>
                <a:latin typeface="+mn-lt"/>
                <a:ea typeface="+mn-ea"/>
                <a:cs typeface="+mn-cs"/>
              </a:rPr>
              <a:t>) è un semplice formato per lo scambio di dati. </a:t>
            </a:r>
          </a:p>
          <a:p>
            <a:r>
              <a:rPr lang="it-IT" sz="1200" b="0" i="0" u="none" strike="noStrike" kern="1200" baseline="0" dirty="0">
                <a:solidFill>
                  <a:schemeClr val="tx1"/>
                </a:solidFill>
                <a:latin typeface="+mn-lt"/>
                <a:ea typeface="+mn-ea"/>
                <a:cs typeface="+mn-cs"/>
              </a:rPr>
              <a:t>Ha una sintassi minimale e ed è portabile poiché si basa su 2 strutture fondamentali: </a:t>
            </a:r>
          </a:p>
          <a:p>
            <a:endParaRPr lang="it-IT" sz="1200" b="0" i="0" u="none" strike="noStrike" kern="1200" baseline="0" dirty="0">
              <a:solidFill>
                <a:schemeClr val="tx1"/>
              </a:solidFill>
              <a:latin typeface="+mn-lt"/>
              <a:ea typeface="+mn-ea"/>
              <a:cs typeface="+mn-cs"/>
            </a:endParaRPr>
          </a:p>
          <a:p>
            <a:r>
              <a:rPr lang="it-IT" sz="1200" b="0" i="0" u="none" strike="noStrike" kern="1200" baseline="0" dirty="0">
                <a:solidFill>
                  <a:schemeClr val="tx1"/>
                </a:solidFill>
                <a:latin typeface="+mn-lt"/>
                <a:ea typeface="+mn-ea"/>
                <a:cs typeface="+mn-cs"/>
              </a:rPr>
              <a:t>Un insieme di coppie nome/valore. In diversi linguaggi, questo è realizzato come un oggetto, un dizionario, una tabella </a:t>
            </a:r>
            <a:r>
              <a:rPr lang="it-IT" sz="1200" b="0" i="0" u="none" strike="noStrike" kern="1200" baseline="0" dirty="0" err="1">
                <a:solidFill>
                  <a:schemeClr val="tx1"/>
                </a:solidFill>
                <a:latin typeface="+mn-lt"/>
                <a:ea typeface="+mn-ea"/>
                <a:cs typeface="+mn-cs"/>
              </a:rPr>
              <a:t>hash</a:t>
            </a:r>
            <a:r>
              <a:rPr lang="it-IT" sz="1200" b="0" i="0" u="none" strike="noStrike" kern="1200" baseline="0" dirty="0">
                <a:solidFill>
                  <a:schemeClr val="tx1"/>
                </a:solidFill>
                <a:latin typeface="+mn-lt"/>
                <a:ea typeface="+mn-ea"/>
                <a:cs typeface="+mn-cs"/>
              </a:rPr>
              <a:t>, un elenco di chiavi o un array associativo. </a:t>
            </a:r>
          </a:p>
          <a:p>
            <a:r>
              <a:rPr lang="it-IT" sz="1200" b="0" i="0" u="none" strike="noStrike" kern="1200" baseline="0" dirty="0">
                <a:solidFill>
                  <a:schemeClr val="tx1"/>
                </a:solidFill>
                <a:latin typeface="+mn-lt"/>
                <a:ea typeface="+mn-ea"/>
                <a:cs typeface="+mn-cs"/>
              </a:rPr>
              <a:t>Un elenco ordinato di insiemi di coppie nome/valore. Nella maggior parte dei linguaggi questo si realizza con un array, un vettore, un elenco o una sequenza. </a:t>
            </a:r>
          </a:p>
          <a:p>
            <a:r>
              <a:rPr lang="it-IT" sz="1200" b="0" i="0" u="none" strike="noStrike" kern="1200" baseline="0" dirty="0">
                <a:solidFill>
                  <a:schemeClr val="tx1"/>
                </a:solidFill>
                <a:latin typeface="+mn-lt"/>
                <a:ea typeface="+mn-ea"/>
                <a:cs typeface="+mn-cs"/>
              </a:rPr>
              <a:t>Per le persone è facile da leggere e scrivere, mentre per le macchine risulta facile da generare e analizzarne la sintassi. Si basa su un sottoinsieme del linguaggio JavaScript.</a:t>
            </a:r>
          </a:p>
          <a:p>
            <a:endParaRPr lang="it-IT" sz="1200" b="0" i="0" u="none" strike="noStrike" kern="1200" baseline="0" dirty="0">
              <a:solidFill>
                <a:schemeClr val="tx1"/>
              </a:solidFill>
              <a:latin typeface="+mn-lt"/>
              <a:ea typeface="+mn-ea"/>
              <a:cs typeface="+mn-cs"/>
            </a:endParaRPr>
          </a:p>
          <a:p>
            <a:r>
              <a:rPr lang="it-IT" sz="1200" b="0" i="0" u="none" strike="noStrike" kern="1200" baseline="0" dirty="0" err="1">
                <a:solidFill>
                  <a:schemeClr val="tx1"/>
                </a:solidFill>
                <a:latin typeface="+mn-lt"/>
                <a:ea typeface="+mn-ea"/>
                <a:cs typeface="+mn-cs"/>
              </a:rPr>
              <a:t>Razor</a:t>
            </a:r>
            <a:r>
              <a:rPr lang="it-IT" sz="1200" b="0" i="0" u="none" strike="noStrike" kern="1200" baseline="0" dirty="0">
                <a:solidFill>
                  <a:schemeClr val="tx1"/>
                </a:solidFill>
                <a:latin typeface="+mn-lt"/>
                <a:ea typeface="+mn-ea"/>
                <a:cs typeface="+mn-cs"/>
              </a:rPr>
              <a:t> permette di includere la sintassi di un linguaggio di programmazione, quale C# o Visual Basic .NET, all’interno di una pagina web. In una pagina web che usa la sintassi </a:t>
            </a:r>
            <a:r>
              <a:rPr lang="it-IT" sz="1200" b="0" i="0" u="none" strike="noStrike" kern="1200" baseline="0" dirty="0" err="1">
                <a:solidFill>
                  <a:schemeClr val="tx1"/>
                </a:solidFill>
                <a:latin typeface="+mn-lt"/>
                <a:ea typeface="+mn-ea"/>
                <a:cs typeface="+mn-cs"/>
              </a:rPr>
              <a:t>Razor</a:t>
            </a:r>
            <a:r>
              <a:rPr lang="it-IT" sz="1200" b="0" i="0" u="none" strike="noStrike" kern="1200" baseline="0" dirty="0">
                <a:solidFill>
                  <a:schemeClr val="tx1"/>
                </a:solidFill>
                <a:latin typeface="+mn-lt"/>
                <a:ea typeface="+mn-ea"/>
                <a:cs typeface="+mn-cs"/>
              </a:rPr>
              <a:t>, ci sono due tipi di contenuto: la pagina web, codificata in HTML, CSS, JS e il codice di un linguaggio di programmazione tra C# e Visual Basic .NET, che </a:t>
            </a:r>
            <a:r>
              <a:rPr lang="it-IT" sz="1200" b="0" i="0" u="none" strike="noStrike" kern="1200" baseline="0" dirty="0" err="1">
                <a:solidFill>
                  <a:schemeClr val="tx1"/>
                </a:solidFill>
                <a:latin typeface="+mn-lt"/>
                <a:ea typeface="+mn-ea"/>
                <a:cs typeface="+mn-cs"/>
              </a:rPr>
              <a:t>chiamaeremo</a:t>
            </a:r>
            <a:r>
              <a:rPr lang="it-IT" sz="1200" b="0" i="0" u="none" strike="noStrike" kern="1200" baseline="0" dirty="0">
                <a:solidFill>
                  <a:schemeClr val="tx1"/>
                </a:solidFill>
                <a:latin typeface="+mn-lt"/>
                <a:ea typeface="+mn-ea"/>
                <a:cs typeface="+mn-cs"/>
              </a:rPr>
              <a:t> codice server. </a:t>
            </a:r>
          </a:p>
          <a:p>
            <a:r>
              <a:rPr lang="it-IT" sz="1200" b="0" i="0" u="none" strike="noStrike" kern="1200" baseline="0" dirty="0">
                <a:solidFill>
                  <a:schemeClr val="tx1"/>
                </a:solidFill>
                <a:latin typeface="+mn-lt"/>
                <a:ea typeface="+mn-ea"/>
                <a:cs typeface="+mn-cs"/>
              </a:rPr>
              <a:t>Se una pagina web da servire a un client contiene del codice server, esso viene eseguito dal server prima che la pagina web sia inviata al client. Questo codice server può creare dinamicamente la pagina web che sarà poi servita al client. </a:t>
            </a:r>
          </a:p>
          <a:p>
            <a:r>
              <a:rPr lang="it-IT" sz="1200" b="0" i="0" u="none" strike="noStrike" kern="1200" baseline="0" dirty="0">
                <a:solidFill>
                  <a:schemeClr val="tx1"/>
                </a:solidFill>
                <a:latin typeface="+mn-lt"/>
                <a:ea typeface="+mn-ea"/>
                <a:cs typeface="+mn-cs"/>
              </a:rPr>
              <a:t>La sintassi </a:t>
            </a:r>
            <a:r>
              <a:rPr lang="it-IT" sz="1200" b="0" i="0" u="none" strike="noStrike" kern="1200" baseline="0" dirty="0" err="1">
                <a:solidFill>
                  <a:schemeClr val="tx1"/>
                </a:solidFill>
                <a:latin typeface="+mn-lt"/>
                <a:ea typeface="+mn-ea"/>
                <a:cs typeface="+mn-cs"/>
              </a:rPr>
              <a:t>Razor</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syntax</a:t>
            </a:r>
            <a:r>
              <a:rPr lang="it-IT" sz="1200" b="0" i="0" u="none" strike="noStrike" kern="1200" baseline="0" dirty="0">
                <a:solidFill>
                  <a:schemeClr val="tx1"/>
                </a:solidFill>
                <a:latin typeface="+mn-lt"/>
                <a:ea typeface="+mn-ea"/>
                <a:cs typeface="+mn-cs"/>
              </a:rPr>
              <a:t> è basata su ASP.NET. </a:t>
            </a:r>
          </a:p>
          <a:p>
            <a:endParaRPr lang="it-IT" sz="1200" b="0" i="0" u="none" strike="noStrike" kern="1200" baseline="0" dirty="0">
              <a:solidFill>
                <a:schemeClr val="tx1"/>
              </a:solidFill>
              <a:latin typeface="+mn-lt"/>
              <a:ea typeface="+mn-ea"/>
              <a:cs typeface="+mn-cs"/>
            </a:endParaRPr>
          </a:p>
          <a:p>
            <a:r>
              <a:rPr lang="it-IT" sz="1200" b="0" i="0" u="none" strike="noStrike" kern="1200" baseline="0" dirty="0">
                <a:solidFill>
                  <a:schemeClr val="tx1"/>
                </a:solidFill>
                <a:latin typeface="+mn-lt"/>
                <a:ea typeface="+mn-ea"/>
                <a:cs typeface="+mn-cs"/>
              </a:rPr>
              <a:t>Una rete CDN è un sistema di nodi geograficamente distribuito, collegati in rete attraverso Internet, che collaborano in maniera trasparente, per distribuire contenuti agli utenti finali.</a:t>
            </a:r>
          </a:p>
          <a:p>
            <a:r>
              <a:rPr lang="it-IT" sz="1200" b="0" i="0" u="none" strike="noStrike" kern="1200" baseline="0" dirty="0">
                <a:solidFill>
                  <a:schemeClr val="tx1"/>
                </a:solidFill>
                <a:latin typeface="+mn-lt"/>
                <a:ea typeface="+mn-ea"/>
                <a:cs typeface="+mn-cs"/>
              </a:rPr>
              <a:t>I contenuti distribuiti sono le risorse web dei server dell’hosting, replicate sui nodi della CDN.</a:t>
            </a:r>
          </a:p>
          <a:p>
            <a:r>
              <a:rPr lang="it-IT" sz="1200" b="0" i="0" u="none" strike="noStrike" kern="1200" baseline="0" dirty="0">
                <a:solidFill>
                  <a:schemeClr val="tx1"/>
                </a:solidFill>
                <a:latin typeface="+mn-lt"/>
                <a:ea typeface="+mn-ea"/>
                <a:cs typeface="+mn-cs"/>
              </a:rPr>
              <a:t>Il vantaggio della CDN è di diminuire i tempi di latenza avvicinando i siti e le applicazioni web agli utenti, diminuendo il carico sui server e l'utilizzo della banda passante che li collega al Web. </a:t>
            </a:r>
          </a:p>
          <a:p>
            <a:endParaRPr lang="it-IT" sz="1200" b="0" i="0" u="none" strike="noStrike" kern="1200" baseline="0" dirty="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2425798D-206E-4C71-8629-EC2C3C1B6D56}" type="slidenum">
              <a:rPr lang="it-IT" smtClean="0"/>
              <a:t>40</a:t>
            </a:fld>
            <a:endParaRPr lang="it-IT"/>
          </a:p>
        </p:txBody>
      </p:sp>
    </p:spTree>
    <p:extLst>
      <p:ext uri="{BB962C8B-B14F-4D97-AF65-F5344CB8AC3E}">
        <p14:creationId xmlns:p14="http://schemas.microsoft.com/office/powerpoint/2010/main" val="3044762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0" i="0" u="none" strike="noStrike" kern="1200" baseline="0" dirty="0">
                <a:solidFill>
                  <a:schemeClr val="tx1"/>
                </a:solidFill>
                <a:latin typeface="+mn-lt"/>
                <a:ea typeface="+mn-ea"/>
                <a:cs typeface="+mn-cs"/>
              </a:rPr>
              <a:t>Le richieste http ai server di yoox.com sono gestite dalla CDN </a:t>
            </a:r>
            <a:r>
              <a:rPr lang="it-IT" sz="1200" b="0" i="0" u="none" strike="noStrike" kern="1200" baseline="0" dirty="0" err="1">
                <a:solidFill>
                  <a:schemeClr val="tx1"/>
                </a:solidFill>
                <a:latin typeface="+mn-lt"/>
                <a:ea typeface="+mn-ea"/>
                <a:cs typeface="+mn-cs"/>
              </a:rPr>
              <a:t>Akamay</a:t>
            </a:r>
            <a:r>
              <a:rPr lang="it-IT" sz="1200" b="0" i="0" u="none" strike="noStrike" kern="1200" baseline="0" dirty="0">
                <a:solidFill>
                  <a:schemeClr val="tx1"/>
                </a:solidFill>
                <a:latin typeface="+mn-lt"/>
                <a:ea typeface="+mn-ea"/>
                <a:cs typeface="+mn-cs"/>
              </a:rPr>
              <a:t>, </a:t>
            </a:r>
            <a:r>
              <a:rPr lang="it-IT" sz="1200" kern="1200" baseline="0" dirty="0">
                <a:solidFill>
                  <a:schemeClr val="tx1"/>
                </a:solidFill>
                <a:effectLst/>
                <a:latin typeface="+mn-lt"/>
                <a:ea typeface="+mn-ea"/>
                <a:cs typeface="+mn-cs"/>
              </a:rPr>
              <a:t>un sistema di nodi distribuito geograficamente per la replicazione dei contenuti dei server: ciò permette di accorciare la distanza tra utenti e applicazioni o siti web.</a:t>
            </a:r>
            <a:endParaRPr lang="it-IT" sz="1200" b="0" i="0" u="none" strike="noStrike" kern="1200" baseline="0" dirty="0">
              <a:solidFill>
                <a:schemeClr val="tx1"/>
              </a:solidFill>
              <a:latin typeface="+mn-lt"/>
              <a:ea typeface="+mn-ea"/>
              <a:cs typeface="+mn-cs"/>
            </a:endParaRPr>
          </a:p>
          <a:p>
            <a:endParaRPr lang="it-IT" sz="1200" b="1" i="0" u="none" strike="noStrike" kern="1200" baseline="0" dirty="0">
              <a:solidFill>
                <a:schemeClr val="tx1"/>
              </a:solidFill>
              <a:latin typeface="+mn-lt"/>
              <a:ea typeface="+mn-ea"/>
              <a:cs typeface="+mn-cs"/>
            </a:endParaRPr>
          </a:p>
          <a:p>
            <a:r>
              <a:rPr lang="it-IT" sz="1200" b="1" i="0" u="none" strike="noStrike" kern="1200" baseline="0" dirty="0">
                <a:solidFill>
                  <a:schemeClr val="tx1"/>
                </a:solidFill>
                <a:latin typeface="+mn-lt"/>
                <a:ea typeface="+mn-ea"/>
                <a:cs typeface="+mn-cs"/>
              </a:rPr>
              <a:t>1.</a:t>
            </a:r>
          </a:p>
          <a:p>
            <a:r>
              <a:rPr lang="it-IT" sz="1200" kern="1200" dirty="0">
                <a:solidFill>
                  <a:schemeClr val="tx1"/>
                </a:solidFill>
                <a:effectLst/>
                <a:latin typeface="+mn-lt"/>
                <a:ea typeface="+mn-ea"/>
                <a:cs typeface="+mn-cs"/>
              </a:rPr>
              <a:t>Quando un utente compie una ricerca o si inoltra in una nuova pagina dei risultati di ricerca, dietro le quinte viene inviata una richiesta http</a:t>
            </a:r>
            <a:r>
              <a:rPr lang="it-IT" sz="1200" kern="1200" baseline="0" dirty="0">
                <a:solidFill>
                  <a:schemeClr val="tx1"/>
                </a:solidFill>
                <a:effectLst/>
                <a:latin typeface="+mn-lt"/>
                <a:ea typeface="+mn-ea"/>
                <a:cs typeface="+mn-cs"/>
              </a:rPr>
              <a:t> per</a:t>
            </a:r>
            <a:r>
              <a:rPr lang="it-IT" sz="1200" kern="1200" dirty="0">
                <a:solidFill>
                  <a:schemeClr val="tx1"/>
                </a:solidFill>
                <a:effectLst/>
                <a:latin typeface="+mn-lt"/>
                <a:ea typeface="+mn-ea"/>
                <a:cs typeface="+mn-cs"/>
              </a:rPr>
              <a:t> tale pagina di risultati </a:t>
            </a:r>
            <a:r>
              <a:rPr lang="it-IT" sz="1200" kern="1200" baseline="0" dirty="0">
                <a:solidFill>
                  <a:schemeClr val="tx1"/>
                </a:solidFill>
                <a:effectLst/>
                <a:latin typeface="+mn-lt"/>
                <a:ea typeface="+mn-ea"/>
                <a:cs typeface="+mn-cs"/>
              </a:rPr>
              <a:t>ai server di yoox.com, richiesta gestita dalla rete CDN </a:t>
            </a:r>
            <a:r>
              <a:rPr lang="it-IT" sz="1200" kern="1200" baseline="0" dirty="0" err="1">
                <a:solidFill>
                  <a:schemeClr val="tx1"/>
                </a:solidFill>
                <a:effectLst/>
                <a:latin typeface="+mn-lt"/>
                <a:ea typeface="+mn-ea"/>
                <a:cs typeface="+mn-cs"/>
              </a:rPr>
              <a:t>Akamay</a:t>
            </a:r>
            <a:r>
              <a:rPr lang="it-IT" sz="1200" kern="1200" baseline="0" dirty="0">
                <a:solidFill>
                  <a:schemeClr val="tx1"/>
                </a:solidFill>
                <a:effectLst/>
                <a:latin typeface="+mn-lt"/>
                <a:ea typeface="+mn-ea"/>
                <a:cs typeface="+mn-cs"/>
              </a:rPr>
              <a:t>, </a:t>
            </a:r>
            <a:endParaRPr lang="it-IT" dirty="0"/>
          </a:p>
          <a:p>
            <a:r>
              <a:rPr lang="it-IT" sz="1200" b="1" kern="1200" dirty="0">
                <a:solidFill>
                  <a:schemeClr val="tx1"/>
                </a:solidFill>
                <a:effectLst/>
                <a:latin typeface="+mn-lt"/>
                <a:ea typeface="+mn-ea"/>
                <a:cs typeface="+mn-cs"/>
              </a:rPr>
              <a:t>2.</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Se la pagina per</a:t>
            </a:r>
            <a:r>
              <a:rPr lang="it-IT" sz="1200" kern="1200" baseline="0" dirty="0">
                <a:solidFill>
                  <a:schemeClr val="tx1"/>
                </a:solidFill>
                <a:effectLst/>
                <a:latin typeface="+mn-lt"/>
                <a:ea typeface="+mn-ea"/>
                <a:cs typeface="+mn-cs"/>
              </a:rPr>
              <a:t> la richiesta http </a:t>
            </a:r>
            <a:r>
              <a:rPr lang="it-IT" sz="1200" kern="1200" dirty="0">
                <a:solidFill>
                  <a:schemeClr val="tx1"/>
                </a:solidFill>
                <a:effectLst/>
                <a:latin typeface="+mn-lt"/>
                <a:ea typeface="+mn-ea"/>
                <a:cs typeface="+mn-cs"/>
              </a:rPr>
              <a:t>è in cache di un nodo CDN, allora</a:t>
            </a:r>
            <a:r>
              <a:rPr lang="it-IT" sz="1200" kern="1200" baseline="0" dirty="0">
                <a:solidFill>
                  <a:schemeClr val="tx1"/>
                </a:solidFill>
                <a:effectLst/>
                <a:latin typeface="+mn-lt"/>
                <a:ea typeface="+mn-ea"/>
                <a:cs typeface="+mn-cs"/>
              </a:rPr>
              <a:t> questo </a:t>
            </a:r>
            <a:r>
              <a:rPr lang="it-IT" sz="1200" kern="1200" dirty="0">
                <a:solidFill>
                  <a:schemeClr val="tx1"/>
                </a:solidFill>
                <a:effectLst/>
                <a:latin typeface="+mn-lt"/>
                <a:ea typeface="+mn-ea"/>
                <a:cs typeface="+mn-cs"/>
              </a:rPr>
              <a:t>inoltra la richiesta ai server di yoox.com,</a:t>
            </a:r>
            <a:r>
              <a:rPr lang="it-IT" sz="1200" kern="1200" baseline="0" dirty="0">
                <a:solidFill>
                  <a:schemeClr val="tx1"/>
                </a:solidFill>
                <a:effectLst/>
                <a:latin typeface="+mn-lt"/>
                <a:ea typeface="+mn-ea"/>
                <a:cs typeface="+mn-cs"/>
              </a:rPr>
              <a:t> il quale </a:t>
            </a:r>
            <a:r>
              <a:rPr lang="it-IT" sz="1200" kern="1200" dirty="0">
                <a:solidFill>
                  <a:schemeClr val="tx1"/>
                </a:solidFill>
                <a:effectLst/>
                <a:latin typeface="+mn-lt"/>
                <a:ea typeface="+mn-ea"/>
                <a:cs typeface="+mn-cs"/>
              </a:rPr>
              <a:t>la crea dinamicamente</a:t>
            </a:r>
            <a:r>
              <a:rPr lang="it-IT" sz="1200" kern="1200" baseline="0" dirty="0">
                <a:solidFill>
                  <a:schemeClr val="tx1"/>
                </a:solidFill>
                <a:effectLst/>
                <a:latin typeface="+mn-lt"/>
                <a:ea typeface="+mn-ea"/>
                <a:cs typeface="+mn-cs"/>
              </a:rPr>
              <a:t> attraverso l’utilizzo del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template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Razor</a:t>
            </a:r>
            <a:r>
              <a:rPr lang="it-IT" sz="1200" kern="1200" baseline="0" dirty="0">
                <a:solidFill>
                  <a:schemeClr val="tx1"/>
                </a:solidFill>
                <a:effectLst/>
                <a:latin typeface="+mn-lt"/>
                <a:ea typeface="+mn-ea"/>
                <a:cs typeface="+mn-cs"/>
              </a:rPr>
              <a:t>. Un </a:t>
            </a:r>
            <a:r>
              <a:rPr lang="it-IT" sz="1200" kern="1200" baseline="0" dirty="0" err="1">
                <a:solidFill>
                  <a:schemeClr val="tx1"/>
                </a:solidFill>
                <a:effectLst/>
                <a:latin typeface="+mn-lt"/>
                <a:ea typeface="+mn-ea"/>
                <a:cs typeface="+mn-cs"/>
              </a:rPr>
              <a:t>template</a:t>
            </a:r>
            <a:r>
              <a:rPr lang="it-IT" sz="1200" kern="1200" baseline="0" dirty="0">
                <a:solidFill>
                  <a:schemeClr val="tx1"/>
                </a:solidFill>
                <a:effectLst/>
                <a:latin typeface="+mn-lt"/>
                <a:ea typeface="+mn-ea"/>
                <a:cs typeface="+mn-cs"/>
              </a:rPr>
              <a:t> è costituito dal markup HTML a cui vengono collegati dei dati.</a:t>
            </a:r>
            <a:endParaRPr lang="it-IT" sz="1200" b="1" kern="1200" baseline="0" dirty="0">
              <a:solidFill>
                <a:schemeClr val="tx1"/>
              </a:solidFill>
              <a:effectLst/>
              <a:latin typeface="+mn-lt"/>
              <a:ea typeface="+mn-ea"/>
              <a:cs typeface="+mn-cs"/>
            </a:endParaRPr>
          </a:p>
          <a:p>
            <a:r>
              <a:rPr lang="it-IT" sz="1200" b="1" kern="1200" dirty="0">
                <a:solidFill>
                  <a:schemeClr val="tx1"/>
                </a:solidFill>
                <a:effectLst/>
                <a:latin typeface="+mn-lt"/>
                <a:ea typeface="+mn-ea"/>
                <a:cs typeface="+mn-cs"/>
              </a:rPr>
              <a:t>3.</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Tuttavia il server non dispone dei dati. Quindi fa una chiamata a un Web Service </a:t>
            </a:r>
            <a:r>
              <a:rPr lang="it-IT" sz="1200" kern="1200" dirty="0" err="1">
                <a:solidFill>
                  <a:schemeClr val="tx1"/>
                </a:solidFill>
                <a:effectLst/>
                <a:latin typeface="+mn-lt"/>
                <a:ea typeface="+mn-ea"/>
                <a:cs typeface="+mn-cs"/>
              </a:rPr>
              <a:t>RESTful</a:t>
            </a:r>
            <a:r>
              <a:rPr lang="it-IT" sz="1200" kern="1200" dirty="0">
                <a:solidFill>
                  <a:schemeClr val="tx1"/>
                </a:solidFill>
                <a:effectLst/>
                <a:latin typeface="+mn-lt"/>
                <a:ea typeface="+mn-ea"/>
                <a:cs typeface="+mn-cs"/>
              </a:rPr>
              <a:t> interno a yoox.com, il quale gli restituisce i dati per la richiesta http in formato JSON. </a:t>
            </a:r>
          </a:p>
          <a:p>
            <a:r>
              <a:rPr lang="it-IT" sz="1200" kern="1200" dirty="0" err="1">
                <a:solidFill>
                  <a:schemeClr val="tx1"/>
                </a:solidFill>
                <a:effectLst/>
                <a:latin typeface="+mn-lt"/>
                <a:ea typeface="+mn-ea"/>
                <a:cs typeface="+mn-cs"/>
              </a:rPr>
              <a:t>Poichè</a:t>
            </a:r>
            <a:r>
              <a:rPr lang="it-IT" sz="1200" kern="1200" dirty="0">
                <a:solidFill>
                  <a:schemeClr val="tx1"/>
                </a:solidFill>
                <a:effectLst/>
                <a:latin typeface="+mn-lt"/>
                <a:ea typeface="+mn-ea"/>
                <a:cs typeface="+mn-cs"/>
              </a:rPr>
              <a:t> il server primario dispone dei dati da collegare al </a:t>
            </a:r>
            <a:r>
              <a:rPr lang="it-IT" sz="1200" kern="1200" dirty="0" err="1">
                <a:solidFill>
                  <a:schemeClr val="tx1"/>
                </a:solidFill>
                <a:effectLst/>
                <a:latin typeface="+mn-lt"/>
                <a:ea typeface="+mn-ea"/>
                <a:cs typeface="+mn-cs"/>
              </a:rPr>
              <a:t>template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Razor</a:t>
            </a:r>
            <a:r>
              <a:rPr lang="it-IT" sz="1200" kern="1200" dirty="0">
                <a:solidFill>
                  <a:schemeClr val="tx1"/>
                </a:solidFill>
                <a:effectLst/>
                <a:latin typeface="+mn-lt"/>
                <a:ea typeface="+mn-ea"/>
                <a:cs typeface="+mn-cs"/>
              </a:rPr>
              <a:t>, può creare dinamicamente la pagina web e mandarla come risposta al nodo CDN che ne ha fatto richiesta.</a:t>
            </a:r>
          </a:p>
          <a:p>
            <a:r>
              <a:rPr lang="it-IT" sz="1200" b="1" kern="1200" dirty="0">
                <a:solidFill>
                  <a:schemeClr val="tx1"/>
                </a:solidFill>
                <a:effectLst/>
                <a:latin typeface="+mn-lt"/>
                <a:ea typeface="+mn-ea"/>
                <a:cs typeface="+mn-cs"/>
              </a:rPr>
              <a:t>4.</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Questo nodo CDN salva la pagina in cache, insieme a relativo TTL, e a sua volta la invia al client che ne aveva fatto richiesta.</a:t>
            </a:r>
          </a:p>
          <a:p>
            <a:endParaRPr lang="it-IT" dirty="0"/>
          </a:p>
        </p:txBody>
      </p:sp>
      <p:sp>
        <p:nvSpPr>
          <p:cNvPr id="4" name="Segnaposto numero diapositiva 3"/>
          <p:cNvSpPr>
            <a:spLocks noGrp="1"/>
          </p:cNvSpPr>
          <p:nvPr>
            <p:ph type="sldNum" sz="quarter" idx="10"/>
          </p:nvPr>
        </p:nvSpPr>
        <p:spPr/>
        <p:txBody>
          <a:bodyPr/>
          <a:lstStyle/>
          <a:p>
            <a:fld id="{2425798D-206E-4C71-8629-EC2C3C1B6D56}" type="slidenum">
              <a:rPr lang="it-IT" smtClean="0"/>
              <a:t>5</a:t>
            </a:fld>
            <a:endParaRPr lang="it-IT"/>
          </a:p>
        </p:txBody>
      </p:sp>
    </p:spTree>
    <p:extLst>
      <p:ext uri="{BB962C8B-B14F-4D97-AF65-F5344CB8AC3E}">
        <p14:creationId xmlns:p14="http://schemas.microsoft.com/office/powerpoint/2010/main" val="3636394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Nella soluzione</a:t>
            </a:r>
            <a:r>
              <a:rPr lang="it-IT" sz="1200" kern="1200" baseline="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client-side viene spostata la fase di creazione dinamica della pagina web a livello client;</a:t>
            </a:r>
            <a:r>
              <a:rPr lang="it-IT" sz="1200" kern="1200" baseline="0" dirty="0">
                <a:solidFill>
                  <a:schemeClr val="tx1"/>
                </a:solidFill>
                <a:effectLst/>
                <a:latin typeface="+mn-lt"/>
                <a:ea typeface="+mn-ea"/>
                <a:cs typeface="+mn-cs"/>
              </a:rPr>
              <a:t> quindi il </a:t>
            </a:r>
            <a:r>
              <a:rPr lang="it-IT" sz="1200" kern="1200" baseline="0" dirty="0" err="1">
                <a:solidFill>
                  <a:schemeClr val="tx1"/>
                </a:solidFill>
                <a:effectLst/>
                <a:latin typeface="+mn-lt"/>
                <a:ea typeface="+mn-ea"/>
                <a:cs typeface="+mn-cs"/>
              </a:rPr>
              <a:t>template</a:t>
            </a:r>
            <a:r>
              <a:rPr lang="it-IT" sz="1200" kern="1200" baseline="0" dirty="0">
                <a:solidFill>
                  <a:schemeClr val="tx1"/>
                </a:solidFill>
                <a:effectLst/>
                <a:latin typeface="+mn-lt"/>
                <a:ea typeface="+mn-ea"/>
                <a:cs typeface="+mn-cs"/>
              </a:rPr>
              <a:t> sarà lato client e serviranno i dati da collegare.</a:t>
            </a:r>
            <a:endParaRPr lang="it-IT" sz="1200" kern="1200" dirty="0">
              <a:solidFill>
                <a:schemeClr val="tx1"/>
              </a:solidFill>
              <a:effectLst/>
              <a:latin typeface="+mn-lt"/>
              <a:ea typeface="+mn-ea"/>
              <a:cs typeface="+mn-cs"/>
            </a:endParaRPr>
          </a:p>
          <a:p>
            <a:endParaRPr lang="it-IT" dirty="0"/>
          </a:p>
          <a:p>
            <a:r>
              <a:rPr lang="it-IT" sz="1200" kern="1200" dirty="0">
                <a:solidFill>
                  <a:schemeClr val="tx1"/>
                </a:solidFill>
                <a:effectLst/>
                <a:latin typeface="+mn-lt"/>
                <a:ea typeface="+mn-ea"/>
                <a:cs typeface="+mn-cs"/>
              </a:rPr>
              <a:t>Notiamo</a:t>
            </a:r>
            <a:r>
              <a:rPr lang="it-IT" sz="1200" kern="1200" baseline="0" dirty="0">
                <a:solidFill>
                  <a:schemeClr val="tx1"/>
                </a:solidFill>
                <a:effectLst/>
                <a:latin typeface="+mn-lt"/>
                <a:ea typeface="+mn-ea"/>
                <a:cs typeface="+mn-cs"/>
              </a:rPr>
              <a:t> che nella</a:t>
            </a:r>
            <a:r>
              <a:rPr lang="it-IT" sz="1200" kern="1200" dirty="0">
                <a:solidFill>
                  <a:schemeClr val="tx1"/>
                </a:solidFill>
                <a:effectLst/>
                <a:latin typeface="+mn-lt"/>
                <a:ea typeface="+mn-ea"/>
                <a:cs typeface="+mn-cs"/>
              </a:rPr>
              <a:t> soluzione server-side sono</a:t>
            </a:r>
            <a:r>
              <a:rPr lang="it-IT" sz="1200" kern="1200" baseline="0" dirty="0">
                <a:solidFill>
                  <a:schemeClr val="tx1"/>
                </a:solidFill>
                <a:effectLst/>
                <a:latin typeface="+mn-lt"/>
                <a:ea typeface="+mn-ea"/>
                <a:cs typeface="+mn-cs"/>
              </a:rPr>
              <a:t> presenti </a:t>
            </a:r>
            <a:r>
              <a:rPr lang="it-IT" sz="1200" kern="1200" dirty="0">
                <a:solidFill>
                  <a:schemeClr val="tx1"/>
                </a:solidFill>
                <a:effectLst/>
                <a:latin typeface="+mn-lt"/>
                <a:ea typeface="+mn-ea"/>
                <a:cs typeface="+mn-cs"/>
              </a:rPr>
              <a:t>2 pagine web: una già esistente lato client e un’altra che viene creata lato server e collocata sotto a quella del client.</a:t>
            </a:r>
            <a:r>
              <a:rPr lang="it-IT" sz="1200" kern="1200" baseline="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In una soluzione client-side c’è una sola pagina web ed è a livello di client.</a:t>
            </a:r>
          </a:p>
          <a:p>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2425798D-206E-4C71-8629-EC2C3C1B6D56}" type="slidenum">
              <a:rPr lang="it-IT" smtClean="0"/>
              <a:t>6</a:t>
            </a:fld>
            <a:endParaRPr lang="it-IT"/>
          </a:p>
        </p:txBody>
      </p:sp>
    </p:spTree>
    <p:extLst>
      <p:ext uri="{BB962C8B-B14F-4D97-AF65-F5344CB8AC3E}">
        <p14:creationId xmlns:p14="http://schemas.microsoft.com/office/powerpoint/2010/main" val="1110997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l">
              <a:buNone/>
            </a:pPr>
            <a:r>
              <a:rPr lang="it-IT" dirty="0"/>
              <a:t>Il file JSON utilizzato nella soluzione server-side contiene molti dati riservati alla SEO, di nessun valore per il web-page </a:t>
            </a:r>
            <a:r>
              <a:rPr lang="it-IT" dirty="0" err="1"/>
              <a:t>rendering</a:t>
            </a:r>
            <a:r>
              <a:rPr lang="it-IT" dirty="0"/>
              <a:t> (cioè</a:t>
            </a:r>
            <a:r>
              <a:rPr lang="it-IT" baseline="0" dirty="0"/>
              <a:t> nell’utilizzo del </a:t>
            </a:r>
            <a:r>
              <a:rPr lang="it-IT" baseline="0" dirty="0" err="1"/>
              <a:t>template</a:t>
            </a:r>
            <a:r>
              <a:rPr lang="it-IT" baseline="0" dirty="0"/>
              <a:t>)</a:t>
            </a:r>
            <a:r>
              <a:rPr lang="it-IT" dirty="0"/>
              <a:t>, per questo sono stati eliminati</a:t>
            </a:r>
          </a:p>
          <a:p>
            <a:pPr marL="0" indent="0" algn="l">
              <a:buNone/>
            </a:pPr>
            <a:r>
              <a:rPr lang="it-IT" sz="1200" kern="1200" baseline="0" dirty="0">
                <a:solidFill>
                  <a:schemeClr val="tx1"/>
                </a:solidFill>
                <a:effectLst/>
                <a:latin typeface="+mn-lt"/>
                <a:ea typeface="+mn-ea"/>
                <a:cs typeface="+mn-cs"/>
              </a:rPr>
              <a:t>Abbiamo ottenuto un </a:t>
            </a:r>
            <a:r>
              <a:rPr lang="it-IT" sz="1200" dirty="0"/>
              <a:t>file JSON </a:t>
            </a:r>
            <a:r>
              <a:rPr lang="it-IT" sz="1200" kern="1200" baseline="0" dirty="0">
                <a:solidFill>
                  <a:schemeClr val="tx1"/>
                </a:solidFill>
                <a:effectLst/>
                <a:latin typeface="+mn-lt"/>
                <a:ea typeface="+mn-ea"/>
                <a:cs typeface="+mn-cs"/>
              </a:rPr>
              <a:t>di</a:t>
            </a:r>
            <a:r>
              <a:rPr lang="it-IT" sz="1200" dirty="0"/>
              <a:t> peso minore. </a:t>
            </a:r>
          </a:p>
          <a:p>
            <a:endParaRPr lang="it-IT" dirty="0"/>
          </a:p>
        </p:txBody>
      </p:sp>
      <p:sp>
        <p:nvSpPr>
          <p:cNvPr id="4" name="Segnaposto numero diapositiva 3"/>
          <p:cNvSpPr>
            <a:spLocks noGrp="1"/>
          </p:cNvSpPr>
          <p:nvPr>
            <p:ph type="sldNum" sz="quarter" idx="10"/>
          </p:nvPr>
        </p:nvSpPr>
        <p:spPr/>
        <p:txBody>
          <a:bodyPr/>
          <a:lstStyle/>
          <a:p>
            <a:fld id="{2425798D-206E-4C71-8629-EC2C3C1B6D56}" type="slidenum">
              <a:rPr lang="it-IT" smtClean="0"/>
              <a:t>7</a:t>
            </a:fld>
            <a:endParaRPr lang="it-IT"/>
          </a:p>
        </p:txBody>
      </p:sp>
    </p:spTree>
    <p:extLst>
      <p:ext uri="{BB962C8B-B14F-4D97-AF65-F5344CB8AC3E}">
        <p14:creationId xmlns:p14="http://schemas.microsoft.com/office/powerpoint/2010/main" val="3550356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425798D-206E-4C71-8629-EC2C3C1B6D56}" type="slidenum">
              <a:rPr lang="it-IT" smtClean="0"/>
              <a:t>8</a:t>
            </a:fld>
            <a:endParaRPr lang="it-IT"/>
          </a:p>
        </p:txBody>
      </p:sp>
    </p:spTree>
    <p:extLst>
      <p:ext uri="{BB962C8B-B14F-4D97-AF65-F5344CB8AC3E}">
        <p14:creationId xmlns:p14="http://schemas.microsoft.com/office/powerpoint/2010/main" val="2130291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È stata implementata la tecnica di navigazione chiamata “Infinite Scrolling”: </a:t>
            </a:r>
            <a:r>
              <a:rPr lang="it-IT" sz="1200" kern="1200" baseline="0" dirty="0">
                <a:solidFill>
                  <a:schemeClr val="tx1"/>
                </a:solidFill>
                <a:effectLst/>
                <a:latin typeface="+mn-lt"/>
                <a:ea typeface="+mn-ea"/>
                <a:cs typeface="+mn-cs"/>
              </a:rPr>
              <a:t> la navigazione dell’item </a:t>
            </a:r>
            <a:r>
              <a:rPr lang="it-IT" sz="1200" kern="1200" baseline="0" dirty="0" err="1">
                <a:solidFill>
                  <a:schemeClr val="tx1"/>
                </a:solidFill>
                <a:effectLst/>
                <a:latin typeface="+mn-lt"/>
                <a:ea typeface="+mn-ea"/>
                <a:cs typeface="+mn-cs"/>
              </a:rPr>
              <a:t>gallery</a:t>
            </a:r>
            <a:r>
              <a:rPr lang="it-IT" sz="1200" kern="1200" baseline="0" dirty="0">
                <a:solidFill>
                  <a:schemeClr val="tx1"/>
                </a:solidFill>
                <a:effectLst/>
                <a:latin typeface="+mn-lt"/>
                <a:ea typeface="+mn-ea"/>
                <a:cs typeface="+mn-cs"/>
              </a:rPr>
              <a:t> avviene per </a:t>
            </a:r>
            <a:r>
              <a:rPr lang="it-IT" sz="1200" kern="1200" dirty="0">
                <a:solidFill>
                  <a:schemeClr val="tx1"/>
                </a:solidFill>
                <a:effectLst/>
                <a:latin typeface="+mn-lt"/>
                <a:ea typeface="+mn-ea"/>
                <a:cs typeface="+mn-cs"/>
              </a:rPr>
              <a:t>scrolling verso il basso.</a:t>
            </a:r>
          </a:p>
          <a:p>
            <a:endParaRPr lang="it-IT" sz="1200" b="0" i="0" u="none" strike="noStrike" kern="1200" baseline="0" dirty="0">
              <a:solidFill>
                <a:schemeClr val="tx1"/>
              </a:solidFill>
              <a:latin typeface="+mn-lt"/>
              <a:ea typeface="+mn-ea"/>
              <a:cs typeface="+mn-cs"/>
            </a:endParaRPr>
          </a:p>
          <a:p>
            <a:r>
              <a:rPr lang="it-IT" sz="1200" b="0" i="0" u="none" strike="noStrike" kern="1200" baseline="0" dirty="0">
                <a:solidFill>
                  <a:schemeClr val="tx1"/>
                </a:solidFill>
                <a:latin typeface="+mn-lt"/>
                <a:ea typeface="+mn-ea"/>
                <a:cs typeface="+mn-cs"/>
              </a:rPr>
              <a:t>Una volta raggiunta la fine della pagina web verrà fatta partire una richiesta web per i 20 oggetti successivi della </a:t>
            </a:r>
            <a:r>
              <a:rPr lang="it-IT" sz="1200" b="0" i="0" u="none" strike="noStrike" kern="1200" baseline="0" dirty="0" err="1">
                <a:solidFill>
                  <a:schemeClr val="tx1"/>
                </a:solidFill>
                <a:latin typeface="+mn-lt"/>
                <a:ea typeface="+mn-ea"/>
                <a:cs typeface="+mn-cs"/>
              </a:rPr>
              <a:t>search</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result</a:t>
            </a:r>
            <a:r>
              <a:rPr lang="it-IT" sz="1200" b="0" i="0" u="none" strike="noStrike" kern="1200" baseline="0" dirty="0">
                <a:solidFill>
                  <a:schemeClr val="tx1"/>
                </a:solidFill>
                <a:latin typeface="+mn-lt"/>
                <a:ea typeface="+mn-ea"/>
                <a:cs typeface="+mn-cs"/>
              </a:rPr>
              <a:t>. Nell’attesa dei nuovi oggetti verrà mostrata una GIF di caricamento a fine pagina.</a:t>
            </a:r>
          </a:p>
          <a:p>
            <a:endParaRPr lang="it-IT" sz="1200" b="0" i="0" u="none" strike="noStrike" kern="1200" baseline="0" dirty="0">
              <a:solidFill>
                <a:schemeClr val="tx1"/>
              </a:solidFill>
              <a:latin typeface="+mn-lt"/>
              <a:ea typeface="+mn-ea"/>
              <a:cs typeface="+mn-cs"/>
            </a:endParaRPr>
          </a:p>
          <a:p>
            <a:r>
              <a:rPr lang="it-IT" sz="1200" b="0" i="0" u="none" strike="noStrike" kern="1200" baseline="0" dirty="0">
                <a:solidFill>
                  <a:schemeClr val="tx1"/>
                </a:solidFill>
                <a:latin typeface="+mn-lt"/>
                <a:ea typeface="+mn-ea"/>
                <a:cs typeface="+mn-cs"/>
              </a:rPr>
              <a:t>Un’applicazione la cui esecuzione si svolge sempre all’interno della stessa pagina web viene detta Single Page Application.</a:t>
            </a:r>
          </a:p>
        </p:txBody>
      </p:sp>
      <p:sp>
        <p:nvSpPr>
          <p:cNvPr id="4" name="Segnaposto numero diapositiva 3"/>
          <p:cNvSpPr>
            <a:spLocks noGrp="1"/>
          </p:cNvSpPr>
          <p:nvPr>
            <p:ph type="sldNum" sz="quarter" idx="10"/>
          </p:nvPr>
        </p:nvSpPr>
        <p:spPr/>
        <p:txBody>
          <a:bodyPr/>
          <a:lstStyle/>
          <a:p>
            <a:fld id="{2425798D-206E-4C71-8629-EC2C3C1B6D56}" type="slidenum">
              <a:rPr lang="it-IT" smtClean="0"/>
              <a:t>9</a:t>
            </a:fld>
            <a:endParaRPr lang="it-IT"/>
          </a:p>
        </p:txBody>
      </p:sp>
    </p:spTree>
    <p:extLst>
      <p:ext uri="{BB962C8B-B14F-4D97-AF65-F5344CB8AC3E}">
        <p14:creationId xmlns:p14="http://schemas.microsoft.com/office/powerpoint/2010/main" val="2121679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85750" indent="-285750">
              <a:buFont typeface="Courier New" panose="02070309020205020404" pitchFamily="49" charset="0"/>
              <a:buChar char="o"/>
            </a:pPr>
            <a:r>
              <a:rPr lang="it-IT" sz="1200" dirty="0"/>
              <a:t>Una chiamata AJAX</a:t>
            </a:r>
          </a:p>
          <a:p>
            <a:pPr marL="285750" indent="-285750">
              <a:buFont typeface="Courier New" panose="02070309020205020404" pitchFamily="49" charset="0"/>
              <a:buChar char="o"/>
            </a:pPr>
            <a:r>
              <a:rPr lang="it-IT" sz="1200" dirty="0"/>
              <a:t>Una fase di attesa per i nuovi oggetti in</a:t>
            </a:r>
            <a:r>
              <a:rPr lang="it-IT" sz="1200" baseline="0" dirty="0"/>
              <a:t> cui altri scroll a fine pagina non provocano altre richieste web</a:t>
            </a:r>
            <a:endParaRPr lang="it-IT" sz="1200" dirty="0"/>
          </a:p>
          <a:p>
            <a:pPr marL="285750" indent="-285750">
              <a:buFont typeface="Courier New" panose="02070309020205020404" pitchFamily="49" charset="0"/>
              <a:buChar char="o"/>
            </a:pPr>
            <a:r>
              <a:rPr lang="it-IT" sz="1200" dirty="0"/>
              <a:t>Un file in risposta</a:t>
            </a:r>
          </a:p>
          <a:p>
            <a:endParaRPr lang="it-IT" dirty="0"/>
          </a:p>
        </p:txBody>
      </p:sp>
      <p:sp>
        <p:nvSpPr>
          <p:cNvPr id="4" name="Segnaposto numero diapositiva 3"/>
          <p:cNvSpPr>
            <a:spLocks noGrp="1"/>
          </p:cNvSpPr>
          <p:nvPr>
            <p:ph type="sldNum" sz="quarter" idx="10"/>
          </p:nvPr>
        </p:nvSpPr>
        <p:spPr/>
        <p:txBody>
          <a:bodyPr/>
          <a:lstStyle/>
          <a:p>
            <a:fld id="{2425798D-206E-4C71-8629-EC2C3C1B6D56}" type="slidenum">
              <a:rPr lang="it-IT" smtClean="0"/>
              <a:t>10</a:t>
            </a:fld>
            <a:endParaRPr lang="it-IT"/>
          </a:p>
        </p:txBody>
      </p:sp>
    </p:spTree>
    <p:extLst>
      <p:ext uri="{BB962C8B-B14F-4D97-AF65-F5344CB8AC3E}">
        <p14:creationId xmlns:p14="http://schemas.microsoft.com/office/powerpoint/2010/main" val="3784579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it-IT"/>
              <a:t>Fare clic per modificare lo stile del titolo</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93EDBDF-BB75-4E99-8BA6-B629B5DAEBF9}" type="datetimeFigureOut">
              <a:rPr lang="it-IT" smtClean="0"/>
              <a:t>11/07/2016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2240385-BF6D-4E73-9313-0EFF5ABFE728}" type="slidenum">
              <a:rPr lang="it-IT" smtClean="0"/>
              <a:t>‹N›</a:t>
            </a:fld>
            <a:endParaRPr lang="it-IT"/>
          </a:p>
        </p:txBody>
      </p:sp>
    </p:spTree>
    <p:extLst>
      <p:ext uri="{BB962C8B-B14F-4D97-AF65-F5344CB8AC3E}">
        <p14:creationId xmlns:p14="http://schemas.microsoft.com/office/powerpoint/2010/main" val="113387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it-IT"/>
              <a:t>Fare clic per modificare lo stile del titolo</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it-IT"/>
              <a:t>Fare clic sull'icona per inserire un'immagine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93EDBDF-BB75-4E99-8BA6-B629B5DAEBF9}" type="datetimeFigureOut">
              <a:rPr lang="it-IT" smtClean="0"/>
              <a:t>11/07/2016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2240385-BF6D-4E73-9313-0EFF5ABFE728}" type="slidenum">
              <a:rPr lang="it-IT" smtClean="0"/>
              <a:t>‹N›</a:t>
            </a:fld>
            <a:endParaRPr lang="it-IT"/>
          </a:p>
        </p:txBody>
      </p:sp>
    </p:spTree>
    <p:extLst>
      <p:ext uri="{BB962C8B-B14F-4D97-AF65-F5344CB8AC3E}">
        <p14:creationId xmlns:p14="http://schemas.microsoft.com/office/powerpoint/2010/main" val="605663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it-IT"/>
              <a:t>Fare clic per modificare lo stile del titolo</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it-IT"/>
              <a:t>Modifica gli stili del testo dello schema</a:t>
            </a:r>
          </a:p>
        </p:txBody>
      </p:sp>
      <p:sp>
        <p:nvSpPr>
          <p:cNvPr id="4" name="Date Placeholder 3"/>
          <p:cNvSpPr>
            <a:spLocks noGrp="1"/>
          </p:cNvSpPr>
          <p:nvPr>
            <p:ph type="dt" sz="half" idx="10"/>
          </p:nvPr>
        </p:nvSpPr>
        <p:spPr/>
        <p:txBody>
          <a:bodyPr/>
          <a:lstStyle/>
          <a:p>
            <a:fld id="{293EDBDF-BB75-4E99-8BA6-B629B5DAEBF9}" type="datetimeFigureOut">
              <a:rPr lang="it-IT" smtClean="0"/>
              <a:t>11/07/2016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2240385-BF6D-4E73-9313-0EFF5ABFE728}" type="slidenum">
              <a:rPr lang="it-IT" smtClean="0"/>
              <a:t>‹N›</a:t>
            </a:fld>
            <a:endParaRPr lang="it-IT"/>
          </a:p>
        </p:txBody>
      </p:sp>
    </p:spTree>
    <p:extLst>
      <p:ext uri="{BB962C8B-B14F-4D97-AF65-F5344CB8AC3E}">
        <p14:creationId xmlns:p14="http://schemas.microsoft.com/office/powerpoint/2010/main" val="1931052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it-IT"/>
              <a:t>Fare clic per modificare lo stile del titolo</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it-IT"/>
              <a:t>Modifica gli stili del testo dello schema</a:t>
            </a:r>
          </a:p>
        </p:txBody>
      </p:sp>
      <p:sp>
        <p:nvSpPr>
          <p:cNvPr id="2" name="Date Placeholder 1"/>
          <p:cNvSpPr>
            <a:spLocks noGrp="1"/>
          </p:cNvSpPr>
          <p:nvPr>
            <p:ph type="dt" sz="half" idx="10"/>
          </p:nvPr>
        </p:nvSpPr>
        <p:spPr/>
        <p:txBody>
          <a:bodyPr/>
          <a:lstStyle/>
          <a:p>
            <a:fld id="{293EDBDF-BB75-4E99-8BA6-B629B5DAEBF9}" type="datetimeFigureOut">
              <a:rPr lang="it-IT" smtClean="0"/>
              <a:t>11/07/2016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02240385-BF6D-4E73-9313-0EFF5ABFE728}" type="slidenum">
              <a:rPr lang="it-IT" smtClean="0"/>
              <a:t>‹N›</a:t>
            </a:fld>
            <a:endParaRPr lang="it-IT"/>
          </a:p>
        </p:txBody>
      </p:sp>
    </p:spTree>
    <p:extLst>
      <p:ext uri="{BB962C8B-B14F-4D97-AF65-F5344CB8AC3E}">
        <p14:creationId xmlns:p14="http://schemas.microsoft.com/office/powerpoint/2010/main" val="3852714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93EDBDF-BB75-4E99-8BA6-B629B5DAEBF9}" type="datetimeFigureOut">
              <a:rPr lang="it-IT" smtClean="0"/>
              <a:t>11/07/2016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2240385-BF6D-4E73-9313-0EFF5ABFE728}" type="slidenum">
              <a:rPr lang="it-IT" smtClean="0"/>
              <a:t>‹N›</a:t>
            </a:fld>
            <a:endParaRPr lang="it-IT"/>
          </a:p>
        </p:txBody>
      </p:sp>
    </p:spTree>
    <p:extLst>
      <p:ext uri="{BB962C8B-B14F-4D97-AF65-F5344CB8AC3E}">
        <p14:creationId xmlns:p14="http://schemas.microsoft.com/office/powerpoint/2010/main" val="3291914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93EDBDF-BB75-4E99-8BA6-B629B5DAEBF9}" type="datetimeFigureOut">
              <a:rPr lang="it-IT" smtClean="0"/>
              <a:t>11/07/2016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2240385-BF6D-4E73-9313-0EFF5ABFE728}" type="slidenum">
              <a:rPr lang="it-IT" smtClean="0"/>
              <a:t>‹N›</a:t>
            </a:fld>
            <a:endParaRPr lang="it-IT"/>
          </a:p>
        </p:txBody>
      </p:sp>
    </p:spTree>
    <p:extLst>
      <p:ext uri="{BB962C8B-B14F-4D97-AF65-F5344CB8AC3E}">
        <p14:creationId xmlns:p14="http://schemas.microsoft.com/office/powerpoint/2010/main" val="3510479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it-IT"/>
              <a:t>Fare clic per modificare lo stile del titolo</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93EDBDF-BB75-4E99-8BA6-B629B5DAEBF9}" type="datetimeFigureOut">
              <a:rPr lang="it-IT" smtClean="0"/>
              <a:t>11/07/2016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2240385-BF6D-4E73-9313-0EFF5ABFE728}" type="slidenum">
              <a:rPr lang="it-IT" smtClean="0"/>
              <a:t>‹N›</a:t>
            </a:fld>
            <a:endParaRPr lang="it-IT"/>
          </a:p>
        </p:txBody>
      </p:sp>
    </p:spTree>
    <p:extLst>
      <p:ext uri="{BB962C8B-B14F-4D97-AF65-F5344CB8AC3E}">
        <p14:creationId xmlns:p14="http://schemas.microsoft.com/office/powerpoint/2010/main" val="3421514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it-IT"/>
              <a:t>Fare clic per modificare lo stile del titolo</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293EDBDF-BB75-4E99-8BA6-B629B5DAEBF9}" type="datetimeFigureOut">
              <a:rPr lang="it-IT" smtClean="0"/>
              <a:t>11/07/2016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2240385-BF6D-4E73-9313-0EFF5ABFE728}" type="slidenum">
              <a:rPr lang="it-IT" smtClean="0"/>
              <a:t>‹N›</a:t>
            </a:fld>
            <a:endParaRPr lang="it-IT"/>
          </a:p>
        </p:txBody>
      </p:sp>
    </p:spTree>
    <p:extLst>
      <p:ext uri="{BB962C8B-B14F-4D97-AF65-F5344CB8AC3E}">
        <p14:creationId xmlns:p14="http://schemas.microsoft.com/office/powerpoint/2010/main" val="14641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93EDBDF-BB75-4E99-8BA6-B629B5DAEBF9}" type="datetimeFigureOut">
              <a:rPr lang="it-IT" smtClean="0"/>
              <a:t>11/07/2016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2240385-BF6D-4E73-9313-0EFF5ABFE728}" type="slidenum">
              <a:rPr lang="it-IT" smtClean="0"/>
              <a:t>‹N›</a:t>
            </a:fld>
            <a:endParaRPr lang="it-IT"/>
          </a:p>
        </p:txBody>
      </p:sp>
    </p:spTree>
    <p:extLst>
      <p:ext uri="{BB962C8B-B14F-4D97-AF65-F5344CB8AC3E}">
        <p14:creationId xmlns:p14="http://schemas.microsoft.com/office/powerpoint/2010/main" val="3686495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93EDBDF-BB75-4E99-8BA6-B629B5DAEBF9}" type="datetimeFigureOut">
              <a:rPr lang="it-IT" smtClean="0"/>
              <a:t>11/07/2016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2240385-BF6D-4E73-9313-0EFF5ABFE728}" type="slidenum">
              <a:rPr lang="it-IT" smtClean="0"/>
              <a:t>‹N›</a:t>
            </a:fld>
            <a:endParaRPr lang="it-IT"/>
          </a:p>
        </p:txBody>
      </p:sp>
    </p:spTree>
    <p:extLst>
      <p:ext uri="{BB962C8B-B14F-4D97-AF65-F5344CB8AC3E}">
        <p14:creationId xmlns:p14="http://schemas.microsoft.com/office/powerpoint/2010/main" val="3694110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293EDBDF-BB75-4E99-8BA6-B629B5DAEBF9}" type="datetimeFigureOut">
              <a:rPr lang="it-IT" smtClean="0"/>
              <a:t>11/07/2016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2240385-BF6D-4E73-9313-0EFF5ABFE728}" type="slidenum">
              <a:rPr lang="it-IT" smtClean="0"/>
              <a:t>‹N›</a:t>
            </a:fld>
            <a:endParaRPr lang="it-IT"/>
          </a:p>
        </p:txBody>
      </p:sp>
    </p:spTree>
    <p:extLst>
      <p:ext uri="{BB962C8B-B14F-4D97-AF65-F5344CB8AC3E}">
        <p14:creationId xmlns:p14="http://schemas.microsoft.com/office/powerpoint/2010/main" val="198660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EDBDF-BB75-4E99-8BA6-B629B5DAEBF9}" type="datetimeFigureOut">
              <a:rPr lang="it-IT" smtClean="0"/>
              <a:t>11/07/2016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02240385-BF6D-4E73-9313-0EFF5ABFE728}" type="slidenum">
              <a:rPr lang="it-IT" smtClean="0"/>
              <a:t>‹N›</a:t>
            </a:fld>
            <a:endParaRPr lang="it-IT"/>
          </a:p>
        </p:txBody>
      </p:sp>
    </p:spTree>
    <p:extLst>
      <p:ext uri="{BB962C8B-B14F-4D97-AF65-F5344CB8AC3E}">
        <p14:creationId xmlns:p14="http://schemas.microsoft.com/office/powerpoint/2010/main" val="1238271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it-IT"/>
              <a:t>Fare clic per modificare lo stile del titolo</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93EDBDF-BB75-4E99-8BA6-B629B5DAEBF9}" type="datetimeFigureOut">
              <a:rPr lang="it-IT" smtClean="0"/>
              <a:t>11/07/2016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2240385-BF6D-4E73-9313-0EFF5ABFE728}" type="slidenum">
              <a:rPr lang="it-IT" smtClean="0"/>
              <a:t>‹N›</a:t>
            </a:fld>
            <a:endParaRPr lang="it-IT"/>
          </a:p>
        </p:txBody>
      </p:sp>
    </p:spTree>
    <p:extLst>
      <p:ext uri="{BB962C8B-B14F-4D97-AF65-F5344CB8AC3E}">
        <p14:creationId xmlns:p14="http://schemas.microsoft.com/office/powerpoint/2010/main" val="637887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it-IT"/>
              <a:t>Fare clic per modificare lo stile del titolo</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it-IT"/>
              <a:t>Fare clic sull'icona per inserire un'immagine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a:xfrm>
            <a:off x="3885810" y="6041362"/>
            <a:ext cx="976879" cy="365125"/>
          </a:xfrm>
        </p:spPr>
        <p:txBody>
          <a:bodyPr/>
          <a:lstStyle/>
          <a:p>
            <a:fld id="{293EDBDF-BB75-4E99-8BA6-B629B5DAEBF9}" type="datetimeFigureOut">
              <a:rPr lang="it-IT" smtClean="0"/>
              <a:t>11/07/2016</a:t>
            </a:fld>
            <a:endParaRPr lang="it-IT"/>
          </a:p>
        </p:txBody>
      </p:sp>
      <p:sp>
        <p:nvSpPr>
          <p:cNvPr id="6" name="Footer Placeholder 5"/>
          <p:cNvSpPr>
            <a:spLocks noGrp="1"/>
          </p:cNvSpPr>
          <p:nvPr>
            <p:ph type="ftr" sz="quarter" idx="11"/>
          </p:nvPr>
        </p:nvSpPr>
        <p:spPr>
          <a:xfrm>
            <a:off x="590396" y="6041362"/>
            <a:ext cx="3295413" cy="365125"/>
          </a:xfrm>
        </p:spPr>
        <p:txBody>
          <a:bodyPr/>
          <a:lstStyle/>
          <a:p>
            <a:endParaRPr lang="it-IT"/>
          </a:p>
        </p:txBody>
      </p:sp>
      <p:sp>
        <p:nvSpPr>
          <p:cNvPr id="7" name="Slide Number Placeholder 6"/>
          <p:cNvSpPr>
            <a:spLocks noGrp="1"/>
          </p:cNvSpPr>
          <p:nvPr>
            <p:ph type="sldNum" sz="quarter" idx="12"/>
          </p:nvPr>
        </p:nvSpPr>
        <p:spPr>
          <a:xfrm>
            <a:off x="4862689" y="5915888"/>
            <a:ext cx="1062155" cy="490599"/>
          </a:xfrm>
        </p:spPr>
        <p:txBody>
          <a:bodyPr/>
          <a:lstStyle/>
          <a:p>
            <a:fld id="{02240385-BF6D-4E73-9313-0EFF5ABFE728}" type="slidenum">
              <a:rPr lang="it-IT" smtClean="0"/>
              <a:t>‹N›</a:t>
            </a:fld>
            <a:endParaRPr lang="it-IT"/>
          </a:p>
        </p:txBody>
      </p:sp>
    </p:spTree>
    <p:extLst>
      <p:ext uri="{BB962C8B-B14F-4D97-AF65-F5344CB8AC3E}">
        <p14:creationId xmlns:p14="http://schemas.microsoft.com/office/powerpoint/2010/main" val="3145839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it-IT"/>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293EDBDF-BB75-4E99-8BA6-B629B5DAEBF9}" type="datetimeFigureOut">
              <a:rPr lang="it-IT" smtClean="0"/>
              <a:t>11/07/2016</a:t>
            </a:fld>
            <a:endParaRPr lang="it-IT"/>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02240385-BF6D-4E73-9313-0EFF5ABFE728}" type="slidenum">
              <a:rPr lang="it-IT" smtClean="0"/>
              <a:t>‹N›</a:t>
            </a:fld>
            <a:endParaRPr lang="it-IT"/>
          </a:p>
        </p:txBody>
      </p:sp>
    </p:spTree>
    <p:extLst>
      <p:ext uri="{BB962C8B-B14F-4D97-AF65-F5344CB8AC3E}">
        <p14:creationId xmlns:p14="http://schemas.microsoft.com/office/powerpoint/2010/main" val="133398209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18.png"/><Relationship Id="rId7" Type="http://schemas.openxmlformats.org/officeDocument/2006/relationships/image" Target="../media/image24.png"/><Relationship Id="rId12" Type="http://schemas.openxmlformats.org/officeDocument/2006/relationships/image" Target="../media/image27.png"/><Relationship Id="rId2" Type="http://schemas.openxmlformats.org/officeDocument/2006/relationships/notesSlide" Target="../notesSlides/notesSlide9.xml"/><Relationship Id="rId16"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26.png"/><Relationship Id="rId5" Type="http://schemas.openxmlformats.org/officeDocument/2006/relationships/image" Target="../media/image8.png"/><Relationship Id="rId15" Type="http://schemas.openxmlformats.org/officeDocument/2006/relationships/image" Target="../media/image28.png"/><Relationship Id="rId10"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6.png"/><Relationship Id="rId1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18.png"/><Relationship Id="rId7" Type="http://schemas.openxmlformats.org/officeDocument/2006/relationships/image" Target="../media/image24.png"/><Relationship Id="rId12" Type="http://schemas.openxmlformats.org/officeDocument/2006/relationships/image" Target="../media/image27.png"/><Relationship Id="rId2" Type="http://schemas.openxmlformats.org/officeDocument/2006/relationships/notesSlide" Target="../notesSlides/notesSlide11.xml"/><Relationship Id="rId16"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26.png"/><Relationship Id="rId5" Type="http://schemas.openxmlformats.org/officeDocument/2006/relationships/image" Target="../media/image8.png"/><Relationship Id="rId15" Type="http://schemas.openxmlformats.org/officeDocument/2006/relationships/image" Target="../media/image28.png"/><Relationship Id="rId10"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6.png"/><Relationship Id="rId1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9.png"/><Relationship Id="rId3" Type="http://schemas.openxmlformats.org/officeDocument/2006/relationships/image" Target="../media/image18.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9.png"/><Relationship Id="rId5" Type="http://schemas.openxmlformats.org/officeDocument/2006/relationships/image" Target="../media/image8.pn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9.png"/><Relationship Id="rId3" Type="http://schemas.openxmlformats.org/officeDocument/2006/relationships/image" Target="../media/image18.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notesSlide" Target="../notesSlides/notesSlide13.xml"/><Relationship Id="rId16"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27.pn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25.png"/><Relationship Id="rId1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2.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7.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2.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7.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2.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7.png"/><Relationship Id="rId3" Type="http://schemas.openxmlformats.org/officeDocument/2006/relationships/image" Target="../media/image18.png"/><Relationship Id="rId7" Type="http://schemas.openxmlformats.org/officeDocument/2006/relationships/image" Target="../media/image10.png"/><Relationship Id="rId12"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hyperlink" Target="http://www.flaticon.com/"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7.png"/><Relationship Id="rId7"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5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5" Type="http://schemas.openxmlformats.org/officeDocument/2006/relationships/image" Target="../media/image18.png"/><Relationship Id="rId10"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10001" y="350983"/>
            <a:ext cx="10572000" cy="4069216"/>
          </a:xfrm>
        </p:spPr>
        <p:txBody>
          <a:bodyPr/>
          <a:lstStyle/>
          <a:p>
            <a:pPr algn="ctr"/>
            <a:r>
              <a:rPr lang="it-IT" sz="2400" b="0" dirty="0"/>
              <a:t>UNIVERSITÀ DEGLI STUDI</a:t>
            </a:r>
            <a:br>
              <a:rPr lang="it-IT" sz="2400" b="0" dirty="0"/>
            </a:br>
            <a:r>
              <a:rPr lang="it-IT" sz="2400" b="0" dirty="0"/>
              <a:t>DI MODENA E REGGIO EMILIA</a:t>
            </a:r>
            <a:br>
              <a:rPr lang="it-IT" sz="2400" b="0" dirty="0"/>
            </a:br>
            <a:r>
              <a:rPr lang="it-IT" sz="2400" b="0" dirty="0"/>
              <a:t>		</a:t>
            </a:r>
            <a:br>
              <a:rPr lang="it-IT" sz="2400" b="0" dirty="0"/>
            </a:br>
            <a:r>
              <a:rPr lang="it-IT" sz="2400" b="0" dirty="0"/>
              <a:t>		Dipartimento di Scienze Fisiche, Informatiche e Matematiche</a:t>
            </a:r>
            <a:br>
              <a:rPr lang="it-IT" sz="2400" b="0" dirty="0"/>
            </a:br>
            <a:r>
              <a:rPr lang="it-IT" sz="2400" b="0" dirty="0"/>
              <a:t>Corso di Laurea in Informatica</a:t>
            </a:r>
            <a:br>
              <a:rPr lang="it-IT" sz="2400" b="0" dirty="0"/>
            </a:br>
            <a:br>
              <a:rPr lang="it-IT" sz="2400" b="0" dirty="0"/>
            </a:br>
            <a:br>
              <a:rPr lang="it-IT" sz="2400" b="0" dirty="0"/>
            </a:br>
            <a:r>
              <a:rPr lang="it-IT" sz="2000" b="0" dirty="0"/>
              <a:t>Relatore: Riccardo </a:t>
            </a:r>
            <a:r>
              <a:rPr lang="it-IT" sz="2000" b="0" dirty="0" err="1"/>
              <a:t>Martoglia</a:t>
            </a:r>
            <a:br>
              <a:rPr lang="it-IT" sz="2000" b="0" dirty="0"/>
            </a:br>
            <a:r>
              <a:rPr lang="it-IT" sz="2000" b="0" dirty="0"/>
              <a:t>Candidato: Francesco </a:t>
            </a:r>
            <a:r>
              <a:rPr lang="it-IT" sz="2000" b="0" dirty="0" err="1"/>
              <a:t>Nicoli</a:t>
            </a:r>
            <a:br>
              <a:rPr lang="it-IT" sz="2000" b="0" dirty="0"/>
            </a:br>
            <a:br>
              <a:rPr lang="it-IT" sz="2800" b="0" dirty="0"/>
            </a:br>
            <a:r>
              <a:rPr lang="it-IT" sz="1600" b="0" dirty="0"/>
              <a:t>Anno Accademico 2015/2016</a:t>
            </a:r>
            <a:endParaRPr lang="it-IT" sz="1600" dirty="0"/>
          </a:p>
        </p:txBody>
      </p:sp>
      <p:sp>
        <p:nvSpPr>
          <p:cNvPr id="3" name="Sottotitolo 2"/>
          <p:cNvSpPr>
            <a:spLocks noGrp="1"/>
          </p:cNvSpPr>
          <p:nvPr>
            <p:ph type="subTitle" idx="1"/>
          </p:nvPr>
        </p:nvSpPr>
        <p:spPr>
          <a:xfrm>
            <a:off x="810001" y="5280846"/>
            <a:ext cx="10572000" cy="916753"/>
          </a:xfrm>
        </p:spPr>
        <p:txBody>
          <a:bodyPr>
            <a:noAutofit/>
          </a:bodyPr>
          <a:lstStyle/>
          <a:p>
            <a:r>
              <a:rPr lang="it-IT" sz="2400" dirty="0"/>
              <a:t>Progetto e Sviluppo dell’item </a:t>
            </a:r>
            <a:r>
              <a:rPr lang="it-IT" sz="2400" dirty="0" err="1"/>
              <a:t>gallery</a:t>
            </a:r>
            <a:r>
              <a:rPr lang="it-IT" sz="2400" dirty="0"/>
              <a:t> di mobile.yoox.com, con tecnologia </a:t>
            </a:r>
            <a:r>
              <a:rPr lang="it-IT" sz="2400" dirty="0" err="1"/>
              <a:t>AngularJS</a:t>
            </a:r>
            <a:endParaRPr lang="it-IT" sz="2400" dirty="0"/>
          </a:p>
        </p:txBody>
      </p:sp>
    </p:spTree>
    <p:extLst>
      <p:ext uri="{BB962C8B-B14F-4D97-AF65-F5344CB8AC3E}">
        <p14:creationId xmlns:p14="http://schemas.microsoft.com/office/powerpoint/2010/main" val="2241210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sz="3200" dirty="0"/>
              <a:t>Infinite Scrolling &amp; </a:t>
            </a:r>
            <a:r>
              <a:rPr lang="it-IT" sz="3200" dirty="0" err="1"/>
              <a:t>Lazy</a:t>
            </a:r>
            <a:r>
              <a:rPr lang="it-IT" sz="3200" dirty="0"/>
              <a:t> </a:t>
            </a:r>
            <a:r>
              <a:rPr lang="it-IT" sz="3200" dirty="0" err="1"/>
              <a:t>Loading</a:t>
            </a:r>
            <a:r>
              <a:rPr lang="it-IT" sz="3200" dirty="0"/>
              <a:t> (2)</a:t>
            </a: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2497" y="2687425"/>
            <a:ext cx="1906813" cy="867600"/>
          </a:xfrm>
          <a:prstGeom prst="rect">
            <a:avLst/>
          </a:prstGeom>
        </p:spPr>
      </p:pic>
      <p:pic>
        <p:nvPicPr>
          <p:cNvPr id="13" name="Immagin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510" y="4803085"/>
            <a:ext cx="828000" cy="828000"/>
          </a:xfrm>
          <a:prstGeom prst="rect">
            <a:avLst/>
          </a:prstGeom>
        </p:spPr>
      </p:pic>
      <p:pic>
        <p:nvPicPr>
          <p:cNvPr id="16" name="Immagin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1050" y="4781232"/>
            <a:ext cx="828000" cy="828000"/>
          </a:xfrm>
          <a:prstGeom prst="rect">
            <a:avLst/>
          </a:prstGeom>
        </p:spPr>
      </p:pic>
      <p:pic>
        <p:nvPicPr>
          <p:cNvPr id="18" name="Immagin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4510" y="3798483"/>
            <a:ext cx="756000" cy="756000"/>
          </a:xfrm>
          <a:prstGeom prst="rect">
            <a:avLst/>
          </a:prstGeom>
        </p:spPr>
      </p:pic>
      <p:pic>
        <p:nvPicPr>
          <p:cNvPr id="20" name="Immagin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2688" y="4714909"/>
            <a:ext cx="828000" cy="828000"/>
          </a:xfrm>
          <a:prstGeom prst="rect">
            <a:avLst/>
          </a:prstGeom>
        </p:spPr>
      </p:pic>
      <p:pic>
        <p:nvPicPr>
          <p:cNvPr id="22" name="Immagin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8510" y="5980127"/>
            <a:ext cx="468000" cy="468000"/>
          </a:xfrm>
          <a:prstGeom prst="rect">
            <a:avLst/>
          </a:prstGeom>
        </p:spPr>
      </p:pic>
      <p:pic>
        <p:nvPicPr>
          <p:cNvPr id="25" name="Immagin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08510" y="4389331"/>
            <a:ext cx="288000" cy="288000"/>
          </a:xfrm>
          <a:prstGeom prst="rect">
            <a:avLst/>
          </a:prstGeom>
        </p:spPr>
      </p:pic>
      <p:pic>
        <p:nvPicPr>
          <p:cNvPr id="24" name="Immagin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30510" y="4121902"/>
            <a:ext cx="822857" cy="822857"/>
          </a:xfrm>
          <a:prstGeom prst="rect">
            <a:avLst/>
          </a:prstGeom>
        </p:spPr>
      </p:pic>
      <p:pic>
        <p:nvPicPr>
          <p:cNvPr id="27" name="Immagin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7840" y="3806325"/>
            <a:ext cx="756000" cy="756000"/>
          </a:xfrm>
          <a:prstGeom prst="rect">
            <a:avLst/>
          </a:prstGeom>
        </p:spPr>
      </p:pic>
      <p:pic>
        <p:nvPicPr>
          <p:cNvPr id="28" name="Immagin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4378" y="3813025"/>
            <a:ext cx="756000" cy="756000"/>
          </a:xfrm>
          <a:prstGeom prst="rect">
            <a:avLst/>
          </a:prstGeom>
        </p:spPr>
      </p:pic>
      <p:pic>
        <p:nvPicPr>
          <p:cNvPr id="29" name="Immagin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2943" y="3796870"/>
            <a:ext cx="756000" cy="756000"/>
          </a:xfrm>
          <a:prstGeom prst="rect">
            <a:avLst/>
          </a:prstGeom>
        </p:spPr>
      </p:pic>
      <p:pic>
        <p:nvPicPr>
          <p:cNvPr id="32" name="Immagin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3840" y="4066041"/>
            <a:ext cx="822857" cy="822857"/>
          </a:xfrm>
          <a:prstGeom prst="rect">
            <a:avLst/>
          </a:prstGeom>
        </p:spPr>
      </p:pic>
      <p:pic>
        <p:nvPicPr>
          <p:cNvPr id="33" name="Immagin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78688" y="3749883"/>
            <a:ext cx="756000" cy="756000"/>
          </a:xfrm>
          <a:prstGeom prst="rect">
            <a:avLst/>
          </a:prstGeom>
        </p:spPr>
      </p:pic>
      <p:pic>
        <p:nvPicPr>
          <p:cNvPr id="34" name="Immagine 3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01672" y="5196073"/>
            <a:ext cx="388336" cy="388336"/>
          </a:xfrm>
          <a:prstGeom prst="rect">
            <a:avLst/>
          </a:prstGeom>
        </p:spPr>
      </p:pic>
      <p:pic>
        <p:nvPicPr>
          <p:cNvPr id="35" name="Immagin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18378" y="4347275"/>
            <a:ext cx="288000" cy="288000"/>
          </a:xfrm>
          <a:prstGeom prst="rect">
            <a:avLst/>
          </a:prstGeom>
        </p:spPr>
      </p:pic>
      <p:pic>
        <p:nvPicPr>
          <p:cNvPr id="36" name="Immagine 3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46943" y="4350310"/>
            <a:ext cx="288000" cy="288000"/>
          </a:xfrm>
          <a:prstGeom prst="rect">
            <a:avLst/>
          </a:prstGeom>
        </p:spPr>
      </p:pic>
      <p:pic>
        <p:nvPicPr>
          <p:cNvPr id="37" name="Immagine 3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51840" y="4347275"/>
            <a:ext cx="288000" cy="288000"/>
          </a:xfrm>
          <a:prstGeom prst="rect">
            <a:avLst/>
          </a:prstGeom>
        </p:spPr>
      </p:pic>
      <p:pic>
        <p:nvPicPr>
          <p:cNvPr id="39" name="Immagine 3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34688" y="4095525"/>
            <a:ext cx="432000" cy="432000"/>
          </a:xfrm>
          <a:prstGeom prst="rect">
            <a:avLst/>
          </a:prstGeom>
        </p:spPr>
      </p:pic>
      <p:pic>
        <p:nvPicPr>
          <p:cNvPr id="41" name="Immagine 4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78223" y="5980100"/>
            <a:ext cx="468000" cy="468000"/>
          </a:xfrm>
          <a:prstGeom prst="rect">
            <a:avLst/>
          </a:prstGeom>
        </p:spPr>
      </p:pic>
      <p:pic>
        <p:nvPicPr>
          <p:cNvPr id="42" name="Immagine 4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22688" y="5980100"/>
            <a:ext cx="468000" cy="468000"/>
          </a:xfrm>
          <a:prstGeom prst="rect">
            <a:avLst/>
          </a:prstGeom>
        </p:spPr>
      </p:pic>
      <p:pic>
        <p:nvPicPr>
          <p:cNvPr id="44" name="Immagin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70688" y="5128909"/>
            <a:ext cx="388336" cy="388336"/>
          </a:xfrm>
          <a:prstGeom prst="rect">
            <a:avLst/>
          </a:prstGeom>
        </p:spPr>
      </p:pic>
      <p:pic>
        <p:nvPicPr>
          <p:cNvPr id="45" name="Immagine 4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682118" y="5210914"/>
            <a:ext cx="399931" cy="399931"/>
          </a:xfrm>
          <a:prstGeom prst="rect">
            <a:avLst/>
          </a:prstGeom>
        </p:spPr>
      </p:pic>
      <p:pic>
        <p:nvPicPr>
          <p:cNvPr id="46" name="Immagine 4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967050" y="5229266"/>
            <a:ext cx="360000" cy="360000"/>
          </a:xfrm>
          <a:prstGeom prst="rect">
            <a:avLst/>
          </a:prstGeom>
        </p:spPr>
      </p:pic>
      <p:pic>
        <p:nvPicPr>
          <p:cNvPr id="47" name="Immagine 4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638688" y="5161901"/>
            <a:ext cx="360000" cy="360000"/>
          </a:xfrm>
          <a:prstGeom prst="rect">
            <a:avLst/>
          </a:prstGeom>
        </p:spPr>
      </p:pic>
      <p:sp>
        <p:nvSpPr>
          <p:cNvPr id="2" name="CasellaDiTesto 1"/>
          <p:cNvSpPr txBox="1"/>
          <p:nvPr/>
        </p:nvSpPr>
        <p:spPr>
          <a:xfrm>
            <a:off x="394705" y="2945639"/>
            <a:ext cx="830590" cy="369332"/>
          </a:xfrm>
          <a:prstGeom prst="rect">
            <a:avLst/>
          </a:prstGeom>
          <a:noFill/>
        </p:spPr>
        <p:txBody>
          <a:bodyPr wrap="square" rtlCol="0">
            <a:spAutoFit/>
          </a:bodyPr>
          <a:lstStyle/>
          <a:p>
            <a:r>
              <a:rPr lang="it-IT" dirty="0"/>
              <a:t>CDN</a:t>
            </a:r>
          </a:p>
        </p:txBody>
      </p:sp>
      <p:sp>
        <p:nvSpPr>
          <p:cNvPr id="3" name="CasellaDiTesto 2"/>
          <p:cNvSpPr txBox="1"/>
          <p:nvPr/>
        </p:nvSpPr>
        <p:spPr>
          <a:xfrm>
            <a:off x="912299" y="4953745"/>
            <a:ext cx="762000" cy="369332"/>
          </a:xfrm>
          <a:prstGeom prst="rect">
            <a:avLst/>
          </a:prstGeom>
          <a:noFill/>
        </p:spPr>
        <p:txBody>
          <a:bodyPr wrap="square" rtlCol="0">
            <a:spAutoFit/>
          </a:bodyPr>
          <a:lstStyle/>
          <a:p>
            <a:r>
              <a:rPr lang="it-IT" dirty="0"/>
              <a:t>client</a:t>
            </a:r>
          </a:p>
        </p:txBody>
      </p:sp>
      <p:sp>
        <p:nvSpPr>
          <p:cNvPr id="4" name="CasellaDiTesto 3"/>
          <p:cNvSpPr txBox="1"/>
          <p:nvPr/>
        </p:nvSpPr>
        <p:spPr>
          <a:xfrm>
            <a:off x="10566688" y="4204665"/>
            <a:ext cx="1030412" cy="369332"/>
          </a:xfrm>
          <a:prstGeom prst="rect">
            <a:avLst/>
          </a:prstGeom>
          <a:noFill/>
        </p:spPr>
        <p:txBody>
          <a:bodyPr wrap="square" rtlCol="0">
            <a:spAutoFit/>
          </a:bodyPr>
          <a:lstStyle/>
          <a:p>
            <a:r>
              <a:rPr lang="it-IT" dirty="0"/>
              <a:t>oggetti</a:t>
            </a:r>
          </a:p>
        </p:txBody>
      </p:sp>
      <p:sp>
        <p:nvSpPr>
          <p:cNvPr id="40" name="CasellaDiTesto 39"/>
          <p:cNvSpPr txBox="1"/>
          <p:nvPr/>
        </p:nvSpPr>
        <p:spPr>
          <a:xfrm>
            <a:off x="3518986" y="4066041"/>
            <a:ext cx="1118266" cy="646331"/>
          </a:xfrm>
          <a:prstGeom prst="rect">
            <a:avLst/>
          </a:prstGeom>
          <a:noFill/>
        </p:spPr>
        <p:txBody>
          <a:bodyPr wrap="square" rtlCol="0">
            <a:spAutoFit/>
          </a:bodyPr>
          <a:lstStyle/>
          <a:p>
            <a:r>
              <a:rPr lang="it-IT" dirty="0"/>
              <a:t>richiesta oggetti</a:t>
            </a:r>
          </a:p>
        </p:txBody>
      </p:sp>
      <p:sp>
        <p:nvSpPr>
          <p:cNvPr id="6" name="CasellaDiTesto 5"/>
          <p:cNvSpPr txBox="1"/>
          <p:nvPr/>
        </p:nvSpPr>
        <p:spPr>
          <a:xfrm>
            <a:off x="2648510" y="5980099"/>
            <a:ext cx="1618690" cy="646331"/>
          </a:xfrm>
          <a:prstGeom prst="rect">
            <a:avLst/>
          </a:prstGeom>
          <a:noFill/>
        </p:spPr>
        <p:txBody>
          <a:bodyPr wrap="square" rtlCol="0">
            <a:spAutoFit/>
          </a:bodyPr>
          <a:lstStyle/>
          <a:p>
            <a:r>
              <a:rPr lang="it-IT" dirty="0"/>
              <a:t>Una chiamata AJAX</a:t>
            </a:r>
          </a:p>
        </p:txBody>
      </p:sp>
      <p:sp>
        <p:nvSpPr>
          <p:cNvPr id="48" name="CasellaDiTesto 47"/>
          <p:cNvSpPr txBox="1"/>
          <p:nvPr/>
        </p:nvSpPr>
        <p:spPr>
          <a:xfrm>
            <a:off x="6551840" y="5980099"/>
            <a:ext cx="1618690" cy="646331"/>
          </a:xfrm>
          <a:prstGeom prst="rect">
            <a:avLst/>
          </a:prstGeom>
          <a:noFill/>
        </p:spPr>
        <p:txBody>
          <a:bodyPr wrap="square" rtlCol="0">
            <a:spAutoFit/>
          </a:bodyPr>
          <a:lstStyle/>
          <a:p>
            <a:r>
              <a:rPr lang="it-IT" dirty="0"/>
              <a:t>Una fase di attesa</a:t>
            </a:r>
          </a:p>
        </p:txBody>
      </p:sp>
      <p:sp>
        <p:nvSpPr>
          <p:cNvPr id="50" name="CasellaDiTesto 49"/>
          <p:cNvSpPr txBox="1"/>
          <p:nvPr/>
        </p:nvSpPr>
        <p:spPr>
          <a:xfrm>
            <a:off x="10170688" y="5980098"/>
            <a:ext cx="1618690" cy="646331"/>
          </a:xfrm>
          <a:prstGeom prst="rect">
            <a:avLst/>
          </a:prstGeom>
          <a:noFill/>
        </p:spPr>
        <p:txBody>
          <a:bodyPr wrap="square" rtlCol="0">
            <a:spAutoFit/>
          </a:bodyPr>
          <a:lstStyle/>
          <a:p>
            <a:r>
              <a:rPr lang="it-IT" dirty="0"/>
              <a:t>Un file in risposta</a:t>
            </a:r>
          </a:p>
        </p:txBody>
      </p:sp>
      <p:pic>
        <p:nvPicPr>
          <p:cNvPr id="52" name="Immagin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195" y="2693475"/>
            <a:ext cx="1906813" cy="867600"/>
          </a:xfrm>
          <a:prstGeom prst="rect">
            <a:avLst/>
          </a:prstGeom>
        </p:spPr>
      </p:pic>
      <p:pic>
        <p:nvPicPr>
          <p:cNvPr id="53" name="Immagin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3893" y="2696505"/>
            <a:ext cx="1906813" cy="867600"/>
          </a:xfrm>
          <a:prstGeom prst="rect">
            <a:avLst/>
          </a:prstGeom>
        </p:spPr>
      </p:pic>
    </p:spTree>
    <p:extLst>
      <p:ext uri="{BB962C8B-B14F-4D97-AF65-F5344CB8AC3E}">
        <p14:creationId xmlns:p14="http://schemas.microsoft.com/office/powerpoint/2010/main" val="23791907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1000"/>
                                        <p:tgtEl>
                                          <p:spTgt spid="45"/>
                                        </p:tgtEl>
                                      </p:cBhvr>
                                    </p:animEffect>
                                    <p:anim calcmode="lin" valueType="num">
                                      <p:cBhvr>
                                        <p:cTn id="38" dur="1000" fill="hold"/>
                                        <p:tgtEl>
                                          <p:spTgt spid="45"/>
                                        </p:tgtEl>
                                        <p:attrNameLst>
                                          <p:attrName>ppt_x</p:attrName>
                                        </p:attrNameLst>
                                      </p:cBhvr>
                                      <p:tavLst>
                                        <p:tav tm="0">
                                          <p:val>
                                            <p:strVal val="#ppt_x"/>
                                          </p:val>
                                        </p:tav>
                                        <p:tav tm="100000">
                                          <p:val>
                                            <p:strVal val="#ppt_x"/>
                                          </p:val>
                                        </p:tav>
                                      </p:tavLst>
                                    </p:anim>
                                    <p:anim calcmode="lin" valueType="num">
                                      <p:cBhvr>
                                        <p:cTn id="39" dur="1000" fill="hold"/>
                                        <p:tgtEl>
                                          <p:spTgt spid="4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1000"/>
                                        <p:tgtEl>
                                          <p:spTgt spid="40"/>
                                        </p:tgtEl>
                                      </p:cBhvr>
                                    </p:animEffect>
                                    <p:anim calcmode="lin" valueType="num">
                                      <p:cBhvr>
                                        <p:cTn id="53" dur="1000" fill="hold"/>
                                        <p:tgtEl>
                                          <p:spTgt spid="40"/>
                                        </p:tgtEl>
                                        <p:attrNameLst>
                                          <p:attrName>ppt_x</p:attrName>
                                        </p:attrNameLst>
                                      </p:cBhvr>
                                      <p:tavLst>
                                        <p:tav tm="0">
                                          <p:val>
                                            <p:strVal val="#ppt_x"/>
                                          </p:val>
                                        </p:tav>
                                        <p:tav tm="100000">
                                          <p:val>
                                            <p:strVal val="#ppt_x"/>
                                          </p:val>
                                        </p:tav>
                                      </p:tavLst>
                                    </p:anim>
                                    <p:anim calcmode="lin" valueType="num">
                                      <p:cBhvr>
                                        <p:cTn id="54" dur="1000" fill="hold"/>
                                        <p:tgtEl>
                                          <p:spTgt spid="4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1000"/>
                                        <p:tgtEl>
                                          <p:spTgt spid="6"/>
                                        </p:tgtEl>
                                      </p:cBhvr>
                                    </p:animEffect>
                                    <p:anim calcmode="lin" valueType="num">
                                      <p:cBhvr>
                                        <p:cTn id="58" dur="1000" fill="hold"/>
                                        <p:tgtEl>
                                          <p:spTgt spid="6"/>
                                        </p:tgtEl>
                                        <p:attrNameLst>
                                          <p:attrName>ppt_x</p:attrName>
                                        </p:attrNameLst>
                                      </p:cBhvr>
                                      <p:tavLst>
                                        <p:tav tm="0">
                                          <p:val>
                                            <p:strVal val="#ppt_x"/>
                                          </p:val>
                                        </p:tav>
                                        <p:tav tm="100000">
                                          <p:val>
                                            <p:strVal val="#ppt_x"/>
                                          </p:val>
                                        </p:tav>
                                      </p:tavLst>
                                    </p:anim>
                                    <p:anim calcmode="lin" valueType="num">
                                      <p:cBhvr>
                                        <p:cTn id="59" dur="1000" fill="hold"/>
                                        <p:tgtEl>
                                          <p:spTgt spid="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150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150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anim calcmode="lin" valueType="num">
                                      <p:cBhvr>
                                        <p:cTn id="68" dur="1000" fill="hold"/>
                                        <p:tgtEl>
                                          <p:spTgt spid="27"/>
                                        </p:tgtEl>
                                        <p:attrNameLst>
                                          <p:attrName>ppt_x</p:attrName>
                                        </p:attrNameLst>
                                      </p:cBhvr>
                                      <p:tavLst>
                                        <p:tav tm="0">
                                          <p:val>
                                            <p:strVal val="#ppt_x"/>
                                          </p:val>
                                        </p:tav>
                                        <p:tav tm="100000">
                                          <p:val>
                                            <p:strVal val="#ppt_x"/>
                                          </p:val>
                                        </p:tav>
                                      </p:tavLst>
                                    </p:anim>
                                    <p:anim calcmode="lin" valueType="num">
                                      <p:cBhvr>
                                        <p:cTn id="69" dur="1000" fill="hold"/>
                                        <p:tgtEl>
                                          <p:spTgt spid="27"/>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1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150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1000"/>
                                        <p:tgtEl>
                                          <p:spTgt spid="29"/>
                                        </p:tgtEl>
                                      </p:cBhvr>
                                    </p:animEffect>
                                    <p:anim calcmode="lin" valueType="num">
                                      <p:cBhvr>
                                        <p:cTn id="78" dur="1000" fill="hold"/>
                                        <p:tgtEl>
                                          <p:spTgt spid="29"/>
                                        </p:tgtEl>
                                        <p:attrNameLst>
                                          <p:attrName>ppt_x</p:attrName>
                                        </p:attrNameLst>
                                      </p:cBhvr>
                                      <p:tavLst>
                                        <p:tav tm="0">
                                          <p:val>
                                            <p:strVal val="#ppt_x"/>
                                          </p:val>
                                        </p:tav>
                                        <p:tav tm="100000">
                                          <p:val>
                                            <p:strVal val="#ppt_x"/>
                                          </p:val>
                                        </p:tav>
                                      </p:tavLst>
                                    </p:anim>
                                    <p:anim calcmode="lin" valueType="num">
                                      <p:cBhvr>
                                        <p:cTn id="79" dur="1000" fill="hold"/>
                                        <p:tgtEl>
                                          <p:spTgt spid="29"/>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150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1000" fill="hold"/>
                                        <p:tgtEl>
                                          <p:spTgt spid="32"/>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150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1000"/>
                                        <p:tgtEl>
                                          <p:spTgt spid="34"/>
                                        </p:tgtEl>
                                      </p:cBhvr>
                                    </p:animEffect>
                                    <p:anim calcmode="lin" valueType="num">
                                      <p:cBhvr>
                                        <p:cTn id="88" dur="1000" fill="hold"/>
                                        <p:tgtEl>
                                          <p:spTgt spid="34"/>
                                        </p:tgtEl>
                                        <p:attrNameLst>
                                          <p:attrName>ppt_x</p:attrName>
                                        </p:attrNameLst>
                                      </p:cBhvr>
                                      <p:tavLst>
                                        <p:tav tm="0">
                                          <p:val>
                                            <p:strVal val="#ppt_x"/>
                                          </p:val>
                                        </p:tav>
                                        <p:tav tm="100000">
                                          <p:val>
                                            <p:strVal val="#ppt_x"/>
                                          </p:val>
                                        </p:tav>
                                      </p:tavLst>
                                    </p:anim>
                                    <p:anim calcmode="lin" valueType="num">
                                      <p:cBhvr>
                                        <p:cTn id="89" dur="1000" fill="hold"/>
                                        <p:tgtEl>
                                          <p:spTgt spid="34"/>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150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1000"/>
                                        <p:tgtEl>
                                          <p:spTgt spid="35"/>
                                        </p:tgtEl>
                                      </p:cBhvr>
                                    </p:animEffect>
                                    <p:anim calcmode="lin" valueType="num">
                                      <p:cBhvr>
                                        <p:cTn id="93" dur="1000" fill="hold"/>
                                        <p:tgtEl>
                                          <p:spTgt spid="35"/>
                                        </p:tgtEl>
                                        <p:attrNameLst>
                                          <p:attrName>ppt_x</p:attrName>
                                        </p:attrNameLst>
                                      </p:cBhvr>
                                      <p:tavLst>
                                        <p:tav tm="0">
                                          <p:val>
                                            <p:strVal val="#ppt_x"/>
                                          </p:val>
                                        </p:tav>
                                        <p:tav tm="100000">
                                          <p:val>
                                            <p:strVal val="#ppt_x"/>
                                          </p:val>
                                        </p:tav>
                                      </p:tavLst>
                                    </p:anim>
                                    <p:anim calcmode="lin" valueType="num">
                                      <p:cBhvr>
                                        <p:cTn id="94" dur="1000" fill="hold"/>
                                        <p:tgtEl>
                                          <p:spTgt spid="35"/>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150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1000"/>
                                        <p:tgtEl>
                                          <p:spTgt spid="36"/>
                                        </p:tgtEl>
                                      </p:cBhvr>
                                    </p:animEffect>
                                    <p:anim calcmode="lin" valueType="num">
                                      <p:cBhvr>
                                        <p:cTn id="98" dur="1000" fill="hold"/>
                                        <p:tgtEl>
                                          <p:spTgt spid="36"/>
                                        </p:tgtEl>
                                        <p:attrNameLst>
                                          <p:attrName>ppt_x</p:attrName>
                                        </p:attrNameLst>
                                      </p:cBhvr>
                                      <p:tavLst>
                                        <p:tav tm="0">
                                          <p:val>
                                            <p:strVal val="#ppt_x"/>
                                          </p:val>
                                        </p:tav>
                                        <p:tav tm="100000">
                                          <p:val>
                                            <p:strVal val="#ppt_x"/>
                                          </p:val>
                                        </p:tav>
                                      </p:tavLst>
                                    </p:anim>
                                    <p:anim calcmode="lin" valueType="num">
                                      <p:cBhvr>
                                        <p:cTn id="99" dur="1000" fill="hold"/>
                                        <p:tgtEl>
                                          <p:spTgt spid="36"/>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1500"/>
                                  </p:stCondLst>
                                  <p:childTnLst>
                                    <p:set>
                                      <p:cBhvr>
                                        <p:cTn id="101" dur="1" fill="hold">
                                          <p:stCondLst>
                                            <p:cond delay="0"/>
                                          </p:stCondLst>
                                        </p:cTn>
                                        <p:tgtEl>
                                          <p:spTgt spid="37"/>
                                        </p:tgtEl>
                                        <p:attrNameLst>
                                          <p:attrName>style.visibility</p:attrName>
                                        </p:attrNameLst>
                                      </p:cBhvr>
                                      <p:to>
                                        <p:strVal val="visible"/>
                                      </p:to>
                                    </p:set>
                                    <p:animEffect transition="in" filter="fade">
                                      <p:cBhvr>
                                        <p:cTn id="102" dur="1000"/>
                                        <p:tgtEl>
                                          <p:spTgt spid="37"/>
                                        </p:tgtEl>
                                      </p:cBhvr>
                                    </p:animEffect>
                                    <p:anim calcmode="lin" valueType="num">
                                      <p:cBhvr>
                                        <p:cTn id="103" dur="1000" fill="hold"/>
                                        <p:tgtEl>
                                          <p:spTgt spid="37"/>
                                        </p:tgtEl>
                                        <p:attrNameLst>
                                          <p:attrName>ppt_x</p:attrName>
                                        </p:attrNameLst>
                                      </p:cBhvr>
                                      <p:tavLst>
                                        <p:tav tm="0">
                                          <p:val>
                                            <p:strVal val="#ppt_x"/>
                                          </p:val>
                                        </p:tav>
                                        <p:tav tm="100000">
                                          <p:val>
                                            <p:strVal val="#ppt_x"/>
                                          </p:val>
                                        </p:tav>
                                      </p:tavLst>
                                    </p:anim>
                                    <p:anim calcmode="lin" valueType="num">
                                      <p:cBhvr>
                                        <p:cTn id="104" dur="1000" fill="hold"/>
                                        <p:tgtEl>
                                          <p:spTgt spid="37"/>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1500"/>
                                  </p:stCondLst>
                                  <p:childTnLst>
                                    <p:set>
                                      <p:cBhvr>
                                        <p:cTn id="106" dur="1" fill="hold">
                                          <p:stCondLst>
                                            <p:cond delay="0"/>
                                          </p:stCondLst>
                                        </p:cTn>
                                        <p:tgtEl>
                                          <p:spTgt spid="41"/>
                                        </p:tgtEl>
                                        <p:attrNameLst>
                                          <p:attrName>style.visibility</p:attrName>
                                        </p:attrNameLst>
                                      </p:cBhvr>
                                      <p:to>
                                        <p:strVal val="visible"/>
                                      </p:to>
                                    </p:set>
                                    <p:animEffect transition="in" filter="fade">
                                      <p:cBhvr>
                                        <p:cTn id="107" dur="1000"/>
                                        <p:tgtEl>
                                          <p:spTgt spid="41"/>
                                        </p:tgtEl>
                                      </p:cBhvr>
                                    </p:animEffect>
                                    <p:anim calcmode="lin" valueType="num">
                                      <p:cBhvr>
                                        <p:cTn id="108" dur="1000" fill="hold"/>
                                        <p:tgtEl>
                                          <p:spTgt spid="41"/>
                                        </p:tgtEl>
                                        <p:attrNameLst>
                                          <p:attrName>ppt_x</p:attrName>
                                        </p:attrNameLst>
                                      </p:cBhvr>
                                      <p:tavLst>
                                        <p:tav tm="0">
                                          <p:val>
                                            <p:strVal val="#ppt_x"/>
                                          </p:val>
                                        </p:tav>
                                        <p:tav tm="100000">
                                          <p:val>
                                            <p:strVal val="#ppt_x"/>
                                          </p:val>
                                        </p:tav>
                                      </p:tavLst>
                                    </p:anim>
                                    <p:anim calcmode="lin" valueType="num">
                                      <p:cBhvr>
                                        <p:cTn id="109" dur="1000" fill="hold"/>
                                        <p:tgtEl>
                                          <p:spTgt spid="41"/>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1500"/>
                                  </p:stCondLst>
                                  <p:childTnLst>
                                    <p:set>
                                      <p:cBhvr>
                                        <p:cTn id="111" dur="1" fill="hold">
                                          <p:stCondLst>
                                            <p:cond delay="0"/>
                                          </p:stCondLst>
                                        </p:cTn>
                                        <p:tgtEl>
                                          <p:spTgt spid="46"/>
                                        </p:tgtEl>
                                        <p:attrNameLst>
                                          <p:attrName>style.visibility</p:attrName>
                                        </p:attrNameLst>
                                      </p:cBhvr>
                                      <p:to>
                                        <p:strVal val="visible"/>
                                      </p:to>
                                    </p:set>
                                    <p:animEffect transition="in" filter="fade">
                                      <p:cBhvr>
                                        <p:cTn id="112" dur="1000"/>
                                        <p:tgtEl>
                                          <p:spTgt spid="46"/>
                                        </p:tgtEl>
                                      </p:cBhvr>
                                    </p:animEffect>
                                    <p:anim calcmode="lin" valueType="num">
                                      <p:cBhvr>
                                        <p:cTn id="113" dur="1000" fill="hold"/>
                                        <p:tgtEl>
                                          <p:spTgt spid="46"/>
                                        </p:tgtEl>
                                        <p:attrNameLst>
                                          <p:attrName>ppt_x</p:attrName>
                                        </p:attrNameLst>
                                      </p:cBhvr>
                                      <p:tavLst>
                                        <p:tav tm="0">
                                          <p:val>
                                            <p:strVal val="#ppt_x"/>
                                          </p:val>
                                        </p:tav>
                                        <p:tav tm="100000">
                                          <p:val>
                                            <p:strVal val="#ppt_x"/>
                                          </p:val>
                                        </p:tav>
                                      </p:tavLst>
                                    </p:anim>
                                    <p:anim calcmode="lin" valueType="num">
                                      <p:cBhvr>
                                        <p:cTn id="114" dur="1000" fill="hold"/>
                                        <p:tgtEl>
                                          <p:spTgt spid="46"/>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150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1000"/>
                                        <p:tgtEl>
                                          <p:spTgt spid="48"/>
                                        </p:tgtEl>
                                      </p:cBhvr>
                                    </p:animEffect>
                                    <p:anim calcmode="lin" valueType="num">
                                      <p:cBhvr>
                                        <p:cTn id="118" dur="1000" fill="hold"/>
                                        <p:tgtEl>
                                          <p:spTgt spid="48"/>
                                        </p:tgtEl>
                                        <p:attrNameLst>
                                          <p:attrName>ppt_x</p:attrName>
                                        </p:attrNameLst>
                                      </p:cBhvr>
                                      <p:tavLst>
                                        <p:tav tm="0">
                                          <p:val>
                                            <p:strVal val="#ppt_x"/>
                                          </p:val>
                                        </p:tav>
                                        <p:tav tm="100000">
                                          <p:val>
                                            <p:strVal val="#ppt_x"/>
                                          </p:val>
                                        </p:tav>
                                      </p:tavLst>
                                    </p:anim>
                                    <p:anim calcmode="lin" valueType="num">
                                      <p:cBhvr>
                                        <p:cTn id="119" dur="1000" fill="hold"/>
                                        <p:tgtEl>
                                          <p:spTgt spid="48"/>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1500"/>
                                  </p:stCondLst>
                                  <p:childTnLst>
                                    <p:set>
                                      <p:cBhvr>
                                        <p:cTn id="121" dur="1" fill="hold">
                                          <p:stCondLst>
                                            <p:cond delay="0"/>
                                          </p:stCondLst>
                                        </p:cTn>
                                        <p:tgtEl>
                                          <p:spTgt spid="52"/>
                                        </p:tgtEl>
                                        <p:attrNameLst>
                                          <p:attrName>style.visibility</p:attrName>
                                        </p:attrNameLst>
                                      </p:cBhvr>
                                      <p:to>
                                        <p:strVal val="visible"/>
                                      </p:to>
                                    </p:set>
                                    <p:animEffect transition="in" filter="fade">
                                      <p:cBhvr>
                                        <p:cTn id="122" dur="1000"/>
                                        <p:tgtEl>
                                          <p:spTgt spid="52"/>
                                        </p:tgtEl>
                                      </p:cBhvr>
                                    </p:animEffect>
                                    <p:anim calcmode="lin" valueType="num">
                                      <p:cBhvr>
                                        <p:cTn id="123" dur="1000" fill="hold"/>
                                        <p:tgtEl>
                                          <p:spTgt spid="52"/>
                                        </p:tgtEl>
                                        <p:attrNameLst>
                                          <p:attrName>ppt_x</p:attrName>
                                        </p:attrNameLst>
                                      </p:cBhvr>
                                      <p:tavLst>
                                        <p:tav tm="0">
                                          <p:val>
                                            <p:strVal val="#ppt_x"/>
                                          </p:val>
                                        </p:tav>
                                        <p:tav tm="100000">
                                          <p:val>
                                            <p:strVal val="#ppt_x"/>
                                          </p:val>
                                        </p:tav>
                                      </p:tavLst>
                                    </p:anim>
                                    <p:anim calcmode="lin" valueType="num">
                                      <p:cBhvr>
                                        <p:cTn id="124" dur="1000" fill="hold"/>
                                        <p:tgtEl>
                                          <p:spTgt spid="52"/>
                                        </p:tgtEl>
                                        <p:attrNameLst>
                                          <p:attrName>ppt_y</p:attrName>
                                        </p:attrNameLst>
                                      </p:cBhvr>
                                      <p:tavLst>
                                        <p:tav tm="0">
                                          <p:val>
                                            <p:strVal val="#ppt_y+.1"/>
                                          </p:val>
                                        </p:tav>
                                        <p:tav tm="100000">
                                          <p:val>
                                            <p:strVal val="#ppt_y"/>
                                          </p:val>
                                        </p:tav>
                                      </p:tavLst>
                                    </p:anim>
                                  </p:childTnLst>
                                </p:cTn>
                              </p:par>
                              <p:par>
                                <p:cTn id="125" presetID="47" presetClass="entr" presetSubtype="0" fill="hold" nodeType="withEffect">
                                  <p:stCondLst>
                                    <p:cond delay="2500"/>
                                  </p:stCondLst>
                                  <p:childTnLst>
                                    <p:set>
                                      <p:cBhvr>
                                        <p:cTn id="126" dur="1" fill="hold">
                                          <p:stCondLst>
                                            <p:cond delay="0"/>
                                          </p:stCondLst>
                                        </p:cTn>
                                        <p:tgtEl>
                                          <p:spTgt spid="20"/>
                                        </p:tgtEl>
                                        <p:attrNameLst>
                                          <p:attrName>style.visibility</p:attrName>
                                        </p:attrNameLst>
                                      </p:cBhvr>
                                      <p:to>
                                        <p:strVal val="visible"/>
                                      </p:to>
                                    </p:set>
                                    <p:animEffect transition="in" filter="fade">
                                      <p:cBhvr>
                                        <p:cTn id="127" dur="1000"/>
                                        <p:tgtEl>
                                          <p:spTgt spid="20"/>
                                        </p:tgtEl>
                                      </p:cBhvr>
                                    </p:animEffect>
                                    <p:anim calcmode="lin" valueType="num">
                                      <p:cBhvr>
                                        <p:cTn id="128" dur="1000" fill="hold"/>
                                        <p:tgtEl>
                                          <p:spTgt spid="20"/>
                                        </p:tgtEl>
                                        <p:attrNameLst>
                                          <p:attrName>ppt_x</p:attrName>
                                        </p:attrNameLst>
                                      </p:cBhvr>
                                      <p:tavLst>
                                        <p:tav tm="0">
                                          <p:val>
                                            <p:strVal val="#ppt_x"/>
                                          </p:val>
                                        </p:tav>
                                        <p:tav tm="100000">
                                          <p:val>
                                            <p:strVal val="#ppt_x"/>
                                          </p:val>
                                        </p:tav>
                                      </p:tavLst>
                                    </p:anim>
                                    <p:anim calcmode="lin" valueType="num">
                                      <p:cBhvr>
                                        <p:cTn id="129" dur="1000" fill="hold"/>
                                        <p:tgtEl>
                                          <p:spTgt spid="20"/>
                                        </p:tgtEl>
                                        <p:attrNameLst>
                                          <p:attrName>ppt_y</p:attrName>
                                        </p:attrNameLst>
                                      </p:cBhvr>
                                      <p:tavLst>
                                        <p:tav tm="0">
                                          <p:val>
                                            <p:strVal val="#ppt_y-.1"/>
                                          </p:val>
                                        </p:tav>
                                        <p:tav tm="100000">
                                          <p:val>
                                            <p:strVal val="#ppt_y"/>
                                          </p:val>
                                        </p:tav>
                                      </p:tavLst>
                                    </p:anim>
                                  </p:childTnLst>
                                </p:cTn>
                              </p:par>
                              <p:par>
                                <p:cTn id="130" presetID="47" presetClass="entr" presetSubtype="0" fill="hold" nodeType="withEffect">
                                  <p:stCondLst>
                                    <p:cond delay="2500"/>
                                  </p:stCondLst>
                                  <p:childTnLst>
                                    <p:set>
                                      <p:cBhvr>
                                        <p:cTn id="131" dur="1" fill="hold">
                                          <p:stCondLst>
                                            <p:cond delay="0"/>
                                          </p:stCondLst>
                                        </p:cTn>
                                        <p:tgtEl>
                                          <p:spTgt spid="33"/>
                                        </p:tgtEl>
                                        <p:attrNameLst>
                                          <p:attrName>style.visibility</p:attrName>
                                        </p:attrNameLst>
                                      </p:cBhvr>
                                      <p:to>
                                        <p:strVal val="visible"/>
                                      </p:to>
                                    </p:set>
                                    <p:animEffect transition="in" filter="fade">
                                      <p:cBhvr>
                                        <p:cTn id="132" dur="1000"/>
                                        <p:tgtEl>
                                          <p:spTgt spid="33"/>
                                        </p:tgtEl>
                                      </p:cBhvr>
                                    </p:animEffect>
                                    <p:anim calcmode="lin" valueType="num">
                                      <p:cBhvr>
                                        <p:cTn id="133" dur="1000" fill="hold"/>
                                        <p:tgtEl>
                                          <p:spTgt spid="33"/>
                                        </p:tgtEl>
                                        <p:attrNameLst>
                                          <p:attrName>ppt_x</p:attrName>
                                        </p:attrNameLst>
                                      </p:cBhvr>
                                      <p:tavLst>
                                        <p:tav tm="0">
                                          <p:val>
                                            <p:strVal val="#ppt_x"/>
                                          </p:val>
                                        </p:tav>
                                        <p:tav tm="100000">
                                          <p:val>
                                            <p:strVal val="#ppt_x"/>
                                          </p:val>
                                        </p:tav>
                                      </p:tavLst>
                                    </p:anim>
                                    <p:anim calcmode="lin" valueType="num">
                                      <p:cBhvr>
                                        <p:cTn id="134" dur="1000" fill="hold"/>
                                        <p:tgtEl>
                                          <p:spTgt spid="33"/>
                                        </p:tgtEl>
                                        <p:attrNameLst>
                                          <p:attrName>ppt_y</p:attrName>
                                        </p:attrNameLst>
                                      </p:cBhvr>
                                      <p:tavLst>
                                        <p:tav tm="0">
                                          <p:val>
                                            <p:strVal val="#ppt_y-.1"/>
                                          </p:val>
                                        </p:tav>
                                        <p:tav tm="100000">
                                          <p:val>
                                            <p:strVal val="#ppt_y"/>
                                          </p:val>
                                        </p:tav>
                                      </p:tavLst>
                                    </p:anim>
                                  </p:childTnLst>
                                </p:cTn>
                              </p:par>
                              <p:par>
                                <p:cTn id="135" presetID="47" presetClass="entr" presetSubtype="0" fill="hold" nodeType="withEffect">
                                  <p:stCondLst>
                                    <p:cond delay="250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par>
                                <p:cTn id="140" presetID="47" presetClass="entr" presetSubtype="0" fill="hold" nodeType="withEffect">
                                  <p:stCondLst>
                                    <p:cond delay="2500"/>
                                  </p:stCondLst>
                                  <p:childTnLst>
                                    <p:set>
                                      <p:cBhvr>
                                        <p:cTn id="141" dur="1" fill="hold">
                                          <p:stCondLst>
                                            <p:cond delay="0"/>
                                          </p:stCondLst>
                                        </p:cTn>
                                        <p:tgtEl>
                                          <p:spTgt spid="42"/>
                                        </p:tgtEl>
                                        <p:attrNameLst>
                                          <p:attrName>style.visibility</p:attrName>
                                        </p:attrNameLst>
                                      </p:cBhvr>
                                      <p:to>
                                        <p:strVal val="visible"/>
                                      </p:to>
                                    </p:set>
                                    <p:animEffect transition="in" filter="fade">
                                      <p:cBhvr>
                                        <p:cTn id="142" dur="1000"/>
                                        <p:tgtEl>
                                          <p:spTgt spid="42"/>
                                        </p:tgtEl>
                                      </p:cBhvr>
                                    </p:animEffect>
                                    <p:anim calcmode="lin" valueType="num">
                                      <p:cBhvr>
                                        <p:cTn id="143" dur="1000" fill="hold"/>
                                        <p:tgtEl>
                                          <p:spTgt spid="42"/>
                                        </p:tgtEl>
                                        <p:attrNameLst>
                                          <p:attrName>ppt_x</p:attrName>
                                        </p:attrNameLst>
                                      </p:cBhvr>
                                      <p:tavLst>
                                        <p:tav tm="0">
                                          <p:val>
                                            <p:strVal val="#ppt_x"/>
                                          </p:val>
                                        </p:tav>
                                        <p:tav tm="100000">
                                          <p:val>
                                            <p:strVal val="#ppt_x"/>
                                          </p:val>
                                        </p:tav>
                                      </p:tavLst>
                                    </p:anim>
                                    <p:anim calcmode="lin" valueType="num">
                                      <p:cBhvr>
                                        <p:cTn id="144" dur="1000" fill="hold"/>
                                        <p:tgtEl>
                                          <p:spTgt spid="42"/>
                                        </p:tgtEl>
                                        <p:attrNameLst>
                                          <p:attrName>ppt_y</p:attrName>
                                        </p:attrNameLst>
                                      </p:cBhvr>
                                      <p:tavLst>
                                        <p:tav tm="0">
                                          <p:val>
                                            <p:strVal val="#ppt_y-.1"/>
                                          </p:val>
                                        </p:tav>
                                        <p:tav tm="100000">
                                          <p:val>
                                            <p:strVal val="#ppt_y"/>
                                          </p:val>
                                        </p:tav>
                                      </p:tavLst>
                                    </p:anim>
                                  </p:childTnLst>
                                </p:cTn>
                              </p:par>
                              <p:par>
                                <p:cTn id="145" presetID="47" presetClass="entr" presetSubtype="0" fill="hold" nodeType="withEffect">
                                  <p:stCondLst>
                                    <p:cond delay="2500"/>
                                  </p:stCondLst>
                                  <p:childTnLst>
                                    <p:set>
                                      <p:cBhvr>
                                        <p:cTn id="146" dur="1" fill="hold">
                                          <p:stCondLst>
                                            <p:cond delay="0"/>
                                          </p:stCondLst>
                                        </p:cTn>
                                        <p:tgtEl>
                                          <p:spTgt spid="44"/>
                                        </p:tgtEl>
                                        <p:attrNameLst>
                                          <p:attrName>style.visibility</p:attrName>
                                        </p:attrNameLst>
                                      </p:cBhvr>
                                      <p:to>
                                        <p:strVal val="visible"/>
                                      </p:to>
                                    </p:set>
                                    <p:animEffect transition="in" filter="fade">
                                      <p:cBhvr>
                                        <p:cTn id="147" dur="1000"/>
                                        <p:tgtEl>
                                          <p:spTgt spid="44"/>
                                        </p:tgtEl>
                                      </p:cBhvr>
                                    </p:animEffect>
                                    <p:anim calcmode="lin" valueType="num">
                                      <p:cBhvr>
                                        <p:cTn id="148" dur="1000" fill="hold"/>
                                        <p:tgtEl>
                                          <p:spTgt spid="44"/>
                                        </p:tgtEl>
                                        <p:attrNameLst>
                                          <p:attrName>ppt_x</p:attrName>
                                        </p:attrNameLst>
                                      </p:cBhvr>
                                      <p:tavLst>
                                        <p:tav tm="0">
                                          <p:val>
                                            <p:strVal val="#ppt_x"/>
                                          </p:val>
                                        </p:tav>
                                        <p:tav tm="100000">
                                          <p:val>
                                            <p:strVal val="#ppt_x"/>
                                          </p:val>
                                        </p:tav>
                                      </p:tavLst>
                                    </p:anim>
                                    <p:anim calcmode="lin" valueType="num">
                                      <p:cBhvr>
                                        <p:cTn id="149" dur="1000" fill="hold"/>
                                        <p:tgtEl>
                                          <p:spTgt spid="44"/>
                                        </p:tgtEl>
                                        <p:attrNameLst>
                                          <p:attrName>ppt_y</p:attrName>
                                        </p:attrNameLst>
                                      </p:cBhvr>
                                      <p:tavLst>
                                        <p:tav tm="0">
                                          <p:val>
                                            <p:strVal val="#ppt_y-.1"/>
                                          </p:val>
                                        </p:tav>
                                        <p:tav tm="100000">
                                          <p:val>
                                            <p:strVal val="#ppt_y"/>
                                          </p:val>
                                        </p:tav>
                                      </p:tavLst>
                                    </p:anim>
                                  </p:childTnLst>
                                </p:cTn>
                              </p:par>
                              <p:par>
                                <p:cTn id="150" presetID="47" presetClass="entr" presetSubtype="0" fill="hold" nodeType="withEffect">
                                  <p:stCondLst>
                                    <p:cond delay="2500"/>
                                  </p:stCondLst>
                                  <p:childTnLst>
                                    <p:set>
                                      <p:cBhvr>
                                        <p:cTn id="151" dur="1" fill="hold">
                                          <p:stCondLst>
                                            <p:cond delay="0"/>
                                          </p:stCondLst>
                                        </p:cTn>
                                        <p:tgtEl>
                                          <p:spTgt spid="47"/>
                                        </p:tgtEl>
                                        <p:attrNameLst>
                                          <p:attrName>style.visibility</p:attrName>
                                        </p:attrNameLst>
                                      </p:cBhvr>
                                      <p:to>
                                        <p:strVal val="visible"/>
                                      </p:to>
                                    </p:set>
                                    <p:animEffect transition="in" filter="fade">
                                      <p:cBhvr>
                                        <p:cTn id="152" dur="1000"/>
                                        <p:tgtEl>
                                          <p:spTgt spid="47"/>
                                        </p:tgtEl>
                                      </p:cBhvr>
                                    </p:animEffect>
                                    <p:anim calcmode="lin" valueType="num">
                                      <p:cBhvr>
                                        <p:cTn id="153" dur="1000" fill="hold"/>
                                        <p:tgtEl>
                                          <p:spTgt spid="47"/>
                                        </p:tgtEl>
                                        <p:attrNameLst>
                                          <p:attrName>ppt_x</p:attrName>
                                        </p:attrNameLst>
                                      </p:cBhvr>
                                      <p:tavLst>
                                        <p:tav tm="0">
                                          <p:val>
                                            <p:strVal val="#ppt_x"/>
                                          </p:val>
                                        </p:tav>
                                        <p:tav tm="100000">
                                          <p:val>
                                            <p:strVal val="#ppt_x"/>
                                          </p:val>
                                        </p:tav>
                                      </p:tavLst>
                                    </p:anim>
                                    <p:anim calcmode="lin" valueType="num">
                                      <p:cBhvr>
                                        <p:cTn id="154" dur="1000" fill="hold"/>
                                        <p:tgtEl>
                                          <p:spTgt spid="47"/>
                                        </p:tgtEl>
                                        <p:attrNameLst>
                                          <p:attrName>ppt_y</p:attrName>
                                        </p:attrNameLst>
                                      </p:cBhvr>
                                      <p:tavLst>
                                        <p:tav tm="0">
                                          <p:val>
                                            <p:strVal val="#ppt_y-.1"/>
                                          </p:val>
                                        </p:tav>
                                        <p:tav tm="100000">
                                          <p:val>
                                            <p:strVal val="#ppt_y"/>
                                          </p:val>
                                        </p:tav>
                                      </p:tavLst>
                                    </p:anim>
                                  </p:childTnLst>
                                </p:cTn>
                              </p:par>
                              <p:par>
                                <p:cTn id="155" presetID="47" presetClass="entr" presetSubtype="0" fill="hold" grpId="0" nodeType="withEffect">
                                  <p:stCondLst>
                                    <p:cond delay="2500"/>
                                  </p:stCondLst>
                                  <p:childTnLst>
                                    <p:set>
                                      <p:cBhvr>
                                        <p:cTn id="156" dur="1" fill="hold">
                                          <p:stCondLst>
                                            <p:cond delay="0"/>
                                          </p:stCondLst>
                                        </p:cTn>
                                        <p:tgtEl>
                                          <p:spTgt spid="4"/>
                                        </p:tgtEl>
                                        <p:attrNameLst>
                                          <p:attrName>style.visibility</p:attrName>
                                        </p:attrNameLst>
                                      </p:cBhvr>
                                      <p:to>
                                        <p:strVal val="visible"/>
                                      </p:to>
                                    </p:set>
                                    <p:animEffect transition="in" filter="fade">
                                      <p:cBhvr>
                                        <p:cTn id="157" dur="1000"/>
                                        <p:tgtEl>
                                          <p:spTgt spid="4"/>
                                        </p:tgtEl>
                                      </p:cBhvr>
                                    </p:animEffect>
                                    <p:anim calcmode="lin" valueType="num">
                                      <p:cBhvr>
                                        <p:cTn id="158" dur="1000" fill="hold"/>
                                        <p:tgtEl>
                                          <p:spTgt spid="4"/>
                                        </p:tgtEl>
                                        <p:attrNameLst>
                                          <p:attrName>ppt_x</p:attrName>
                                        </p:attrNameLst>
                                      </p:cBhvr>
                                      <p:tavLst>
                                        <p:tav tm="0">
                                          <p:val>
                                            <p:strVal val="#ppt_x"/>
                                          </p:val>
                                        </p:tav>
                                        <p:tav tm="100000">
                                          <p:val>
                                            <p:strVal val="#ppt_x"/>
                                          </p:val>
                                        </p:tav>
                                      </p:tavLst>
                                    </p:anim>
                                    <p:anim calcmode="lin" valueType="num">
                                      <p:cBhvr>
                                        <p:cTn id="159" dur="1000" fill="hold"/>
                                        <p:tgtEl>
                                          <p:spTgt spid="4"/>
                                        </p:tgtEl>
                                        <p:attrNameLst>
                                          <p:attrName>ppt_y</p:attrName>
                                        </p:attrNameLst>
                                      </p:cBhvr>
                                      <p:tavLst>
                                        <p:tav tm="0">
                                          <p:val>
                                            <p:strVal val="#ppt_y-.1"/>
                                          </p:val>
                                        </p:tav>
                                        <p:tav tm="100000">
                                          <p:val>
                                            <p:strVal val="#ppt_y"/>
                                          </p:val>
                                        </p:tav>
                                      </p:tavLst>
                                    </p:anim>
                                  </p:childTnLst>
                                </p:cTn>
                              </p:par>
                              <p:par>
                                <p:cTn id="160" presetID="47" presetClass="entr" presetSubtype="0" fill="hold" grpId="0" nodeType="withEffect">
                                  <p:stCondLst>
                                    <p:cond delay="2500"/>
                                  </p:stCondLst>
                                  <p:childTnLst>
                                    <p:set>
                                      <p:cBhvr>
                                        <p:cTn id="161" dur="1" fill="hold">
                                          <p:stCondLst>
                                            <p:cond delay="0"/>
                                          </p:stCondLst>
                                        </p:cTn>
                                        <p:tgtEl>
                                          <p:spTgt spid="50"/>
                                        </p:tgtEl>
                                        <p:attrNameLst>
                                          <p:attrName>style.visibility</p:attrName>
                                        </p:attrNameLst>
                                      </p:cBhvr>
                                      <p:to>
                                        <p:strVal val="visible"/>
                                      </p:to>
                                    </p:set>
                                    <p:animEffect transition="in" filter="fade">
                                      <p:cBhvr>
                                        <p:cTn id="162" dur="1000"/>
                                        <p:tgtEl>
                                          <p:spTgt spid="50"/>
                                        </p:tgtEl>
                                      </p:cBhvr>
                                    </p:animEffect>
                                    <p:anim calcmode="lin" valueType="num">
                                      <p:cBhvr>
                                        <p:cTn id="163" dur="1000" fill="hold"/>
                                        <p:tgtEl>
                                          <p:spTgt spid="50"/>
                                        </p:tgtEl>
                                        <p:attrNameLst>
                                          <p:attrName>ppt_x</p:attrName>
                                        </p:attrNameLst>
                                      </p:cBhvr>
                                      <p:tavLst>
                                        <p:tav tm="0">
                                          <p:val>
                                            <p:strVal val="#ppt_x"/>
                                          </p:val>
                                        </p:tav>
                                        <p:tav tm="100000">
                                          <p:val>
                                            <p:strVal val="#ppt_x"/>
                                          </p:val>
                                        </p:tav>
                                      </p:tavLst>
                                    </p:anim>
                                    <p:anim calcmode="lin" valueType="num">
                                      <p:cBhvr>
                                        <p:cTn id="164" dur="1000" fill="hold"/>
                                        <p:tgtEl>
                                          <p:spTgt spid="50"/>
                                        </p:tgtEl>
                                        <p:attrNameLst>
                                          <p:attrName>ppt_y</p:attrName>
                                        </p:attrNameLst>
                                      </p:cBhvr>
                                      <p:tavLst>
                                        <p:tav tm="0">
                                          <p:val>
                                            <p:strVal val="#ppt_y-.1"/>
                                          </p:val>
                                        </p:tav>
                                        <p:tav tm="100000">
                                          <p:val>
                                            <p:strVal val="#ppt_y"/>
                                          </p:val>
                                        </p:tav>
                                      </p:tavLst>
                                    </p:anim>
                                  </p:childTnLst>
                                </p:cTn>
                              </p:par>
                              <p:par>
                                <p:cTn id="165" presetID="47" presetClass="entr" presetSubtype="0" fill="hold" nodeType="withEffect">
                                  <p:stCondLst>
                                    <p:cond delay="2500"/>
                                  </p:stCondLst>
                                  <p:childTnLst>
                                    <p:set>
                                      <p:cBhvr>
                                        <p:cTn id="166" dur="1" fill="hold">
                                          <p:stCondLst>
                                            <p:cond delay="0"/>
                                          </p:stCondLst>
                                        </p:cTn>
                                        <p:tgtEl>
                                          <p:spTgt spid="53"/>
                                        </p:tgtEl>
                                        <p:attrNameLst>
                                          <p:attrName>style.visibility</p:attrName>
                                        </p:attrNameLst>
                                      </p:cBhvr>
                                      <p:to>
                                        <p:strVal val="visible"/>
                                      </p:to>
                                    </p:set>
                                    <p:animEffect transition="in" filter="fade">
                                      <p:cBhvr>
                                        <p:cTn id="167" dur="1000"/>
                                        <p:tgtEl>
                                          <p:spTgt spid="53"/>
                                        </p:tgtEl>
                                      </p:cBhvr>
                                    </p:animEffect>
                                    <p:anim calcmode="lin" valueType="num">
                                      <p:cBhvr>
                                        <p:cTn id="168" dur="1000" fill="hold"/>
                                        <p:tgtEl>
                                          <p:spTgt spid="53"/>
                                        </p:tgtEl>
                                        <p:attrNameLst>
                                          <p:attrName>ppt_x</p:attrName>
                                        </p:attrNameLst>
                                      </p:cBhvr>
                                      <p:tavLst>
                                        <p:tav tm="0">
                                          <p:val>
                                            <p:strVal val="#ppt_x"/>
                                          </p:val>
                                        </p:tav>
                                        <p:tav tm="100000">
                                          <p:val>
                                            <p:strVal val="#ppt_x"/>
                                          </p:val>
                                        </p:tav>
                                      </p:tavLst>
                                    </p:anim>
                                    <p:anim calcmode="lin" valueType="num">
                                      <p:cBhvr>
                                        <p:cTn id="16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40" grpId="0"/>
      <p:bldP spid="6"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3151" y="446088"/>
            <a:ext cx="3651249" cy="1618396"/>
          </a:xfrm>
        </p:spPr>
        <p:txBody>
          <a:bodyPr/>
          <a:lstStyle/>
          <a:p>
            <a:r>
              <a:rPr lang="it-IT" sz="2800" dirty="0"/>
              <a:t>Infinite Scrolling &amp; </a:t>
            </a:r>
            <a:r>
              <a:rPr lang="it-IT" sz="2800" dirty="0" err="1"/>
              <a:t>Lazy</a:t>
            </a:r>
            <a:r>
              <a:rPr lang="it-IT" sz="2800" dirty="0"/>
              <a:t> </a:t>
            </a:r>
            <a:r>
              <a:rPr lang="it-IT" sz="2800" dirty="0" err="1"/>
              <a:t>loading</a:t>
            </a:r>
            <a:r>
              <a:rPr lang="it-IT" sz="2800" dirty="0"/>
              <a:t> (3): </a:t>
            </a:r>
            <a:r>
              <a:rPr lang="it-IT" sz="2800" dirty="0" err="1"/>
              <a:t>pre</a:t>
            </a:r>
            <a:r>
              <a:rPr lang="it-IT" sz="2800" dirty="0"/>
              <a:t>-caricamento</a:t>
            </a:r>
          </a:p>
        </p:txBody>
      </p:sp>
      <p:pic>
        <p:nvPicPr>
          <p:cNvPr id="5" name="Segnaposto contenuto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52163" y="446088"/>
            <a:ext cx="3059574" cy="5414962"/>
          </a:xfrm>
        </p:spPr>
      </p:pic>
      <p:sp>
        <p:nvSpPr>
          <p:cNvPr id="4" name="Segnaposto testo 3"/>
          <p:cNvSpPr>
            <a:spLocks noGrp="1"/>
          </p:cNvSpPr>
          <p:nvPr>
            <p:ph type="body" sz="half" idx="2"/>
          </p:nvPr>
        </p:nvSpPr>
        <p:spPr/>
        <p:txBody>
          <a:bodyPr/>
          <a:lstStyle/>
          <a:p>
            <a:r>
              <a:rPr lang="it-IT" sz="1800" dirty="0"/>
              <a:t>Micro-attesa di caricamento per la pagina successiva</a:t>
            </a:r>
          </a:p>
          <a:p>
            <a:br>
              <a:rPr lang="it-IT" sz="1800" dirty="0"/>
            </a:br>
            <a:endParaRPr lang="it-IT" sz="1800" dirty="0"/>
          </a:p>
          <a:p>
            <a:r>
              <a:rPr lang="it-IT" sz="1800" dirty="0" err="1"/>
              <a:t>Pre</a:t>
            </a:r>
            <a:r>
              <a:rPr lang="it-IT" sz="1800" dirty="0"/>
              <a:t>-caricamento del file JSON per la pagina successiva</a:t>
            </a:r>
          </a:p>
        </p:txBody>
      </p:sp>
      <p:sp>
        <p:nvSpPr>
          <p:cNvPr id="8" name="Freccia in giù 7"/>
          <p:cNvSpPr/>
          <p:nvPr/>
        </p:nvSpPr>
        <p:spPr>
          <a:xfrm>
            <a:off x="2465917" y="3762443"/>
            <a:ext cx="381000" cy="596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9559032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sz="3200" dirty="0"/>
              <a:t>Infinite Scrolling &amp; </a:t>
            </a:r>
            <a:r>
              <a:rPr lang="it-IT" sz="3200" dirty="0" err="1"/>
              <a:t>Lazy</a:t>
            </a:r>
            <a:r>
              <a:rPr lang="it-IT" sz="3200" dirty="0"/>
              <a:t> </a:t>
            </a:r>
            <a:r>
              <a:rPr lang="it-IT" sz="3200" dirty="0" err="1"/>
              <a:t>loading</a:t>
            </a:r>
            <a:r>
              <a:rPr lang="it-IT" sz="3200" dirty="0"/>
              <a:t> (3): </a:t>
            </a:r>
            <a:br>
              <a:rPr lang="it-IT" sz="3200" dirty="0"/>
            </a:br>
            <a:r>
              <a:rPr lang="it-IT" sz="3200" dirty="0" err="1"/>
              <a:t>pre</a:t>
            </a:r>
            <a:r>
              <a:rPr lang="it-IT" sz="3200" dirty="0"/>
              <a:t>-caricamento (2)</a:t>
            </a: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2497" y="2687425"/>
            <a:ext cx="1906813" cy="867600"/>
          </a:xfrm>
          <a:prstGeom prst="rect">
            <a:avLst/>
          </a:prstGeom>
        </p:spPr>
      </p:pic>
      <p:pic>
        <p:nvPicPr>
          <p:cNvPr id="13" name="Immagin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510" y="4803085"/>
            <a:ext cx="828000" cy="828000"/>
          </a:xfrm>
          <a:prstGeom prst="rect">
            <a:avLst/>
          </a:prstGeom>
        </p:spPr>
      </p:pic>
      <p:pic>
        <p:nvPicPr>
          <p:cNvPr id="16" name="Immagin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1050" y="4781232"/>
            <a:ext cx="828000" cy="828000"/>
          </a:xfrm>
          <a:prstGeom prst="rect">
            <a:avLst/>
          </a:prstGeom>
        </p:spPr>
      </p:pic>
      <p:pic>
        <p:nvPicPr>
          <p:cNvPr id="18" name="Immagin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4510" y="3798483"/>
            <a:ext cx="756000" cy="756000"/>
          </a:xfrm>
          <a:prstGeom prst="rect">
            <a:avLst/>
          </a:prstGeom>
        </p:spPr>
      </p:pic>
      <p:pic>
        <p:nvPicPr>
          <p:cNvPr id="20" name="Immagin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2688" y="4714909"/>
            <a:ext cx="828000" cy="828000"/>
          </a:xfrm>
          <a:prstGeom prst="rect">
            <a:avLst/>
          </a:prstGeom>
        </p:spPr>
      </p:pic>
      <p:pic>
        <p:nvPicPr>
          <p:cNvPr id="22" name="Immagin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8510" y="5980127"/>
            <a:ext cx="468000" cy="468000"/>
          </a:xfrm>
          <a:prstGeom prst="rect">
            <a:avLst/>
          </a:prstGeom>
        </p:spPr>
      </p:pic>
      <p:pic>
        <p:nvPicPr>
          <p:cNvPr id="25" name="Immagin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08510" y="4389331"/>
            <a:ext cx="288000" cy="288000"/>
          </a:xfrm>
          <a:prstGeom prst="rect">
            <a:avLst/>
          </a:prstGeom>
        </p:spPr>
      </p:pic>
      <p:pic>
        <p:nvPicPr>
          <p:cNvPr id="24" name="Immagin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30510" y="4121902"/>
            <a:ext cx="822857" cy="822857"/>
          </a:xfrm>
          <a:prstGeom prst="rect">
            <a:avLst/>
          </a:prstGeom>
        </p:spPr>
      </p:pic>
      <p:pic>
        <p:nvPicPr>
          <p:cNvPr id="27" name="Immagin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7840" y="3806325"/>
            <a:ext cx="756000" cy="756000"/>
          </a:xfrm>
          <a:prstGeom prst="rect">
            <a:avLst/>
          </a:prstGeom>
        </p:spPr>
      </p:pic>
      <p:pic>
        <p:nvPicPr>
          <p:cNvPr id="28" name="Immagin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4378" y="3813025"/>
            <a:ext cx="756000" cy="756000"/>
          </a:xfrm>
          <a:prstGeom prst="rect">
            <a:avLst/>
          </a:prstGeom>
        </p:spPr>
      </p:pic>
      <p:pic>
        <p:nvPicPr>
          <p:cNvPr id="29" name="Immagin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2943" y="3796870"/>
            <a:ext cx="756000" cy="756000"/>
          </a:xfrm>
          <a:prstGeom prst="rect">
            <a:avLst/>
          </a:prstGeom>
        </p:spPr>
      </p:pic>
      <p:pic>
        <p:nvPicPr>
          <p:cNvPr id="32" name="Immagin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3840" y="4066041"/>
            <a:ext cx="822857" cy="822857"/>
          </a:xfrm>
          <a:prstGeom prst="rect">
            <a:avLst/>
          </a:prstGeom>
        </p:spPr>
      </p:pic>
      <p:pic>
        <p:nvPicPr>
          <p:cNvPr id="33" name="Immagin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78688" y="3749883"/>
            <a:ext cx="756000" cy="756000"/>
          </a:xfrm>
          <a:prstGeom prst="rect">
            <a:avLst/>
          </a:prstGeom>
        </p:spPr>
      </p:pic>
      <p:pic>
        <p:nvPicPr>
          <p:cNvPr id="34" name="Immagine 3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01672" y="5196073"/>
            <a:ext cx="388336" cy="388336"/>
          </a:xfrm>
          <a:prstGeom prst="rect">
            <a:avLst/>
          </a:prstGeom>
        </p:spPr>
      </p:pic>
      <p:pic>
        <p:nvPicPr>
          <p:cNvPr id="35" name="Immagin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18378" y="4347275"/>
            <a:ext cx="288000" cy="288000"/>
          </a:xfrm>
          <a:prstGeom prst="rect">
            <a:avLst/>
          </a:prstGeom>
        </p:spPr>
      </p:pic>
      <p:pic>
        <p:nvPicPr>
          <p:cNvPr id="36" name="Immagine 3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46943" y="4350310"/>
            <a:ext cx="288000" cy="288000"/>
          </a:xfrm>
          <a:prstGeom prst="rect">
            <a:avLst/>
          </a:prstGeom>
        </p:spPr>
      </p:pic>
      <p:pic>
        <p:nvPicPr>
          <p:cNvPr id="37" name="Immagine 3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51840" y="4347275"/>
            <a:ext cx="288000" cy="288000"/>
          </a:xfrm>
          <a:prstGeom prst="rect">
            <a:avLst/>
          </a:prstGeom>
        </p:spPr>
      </p:pic>
      <p:pic>
        <p:nvPicPr>
          <p:cNvPr id="39" name="Immagine 3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34688" y="4095525"/>
            <a:ext cx="432000" cy="432000"/>
          </a:xfrm>
          <a:prstGeom prst="rect">
            <a:avLst/>
          </a:prstGeom>
        </p:spPr>
      </p:pic>
      <p:pic>
        <p:nvPicPr>
          <p:cNvPr id="41" name="Immagine 4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78223" y="5980100"/>
            <a:ext cx="468000" cy="468000"/>
          </a:xfrm>
          <a:prstGeom prst="rect">
            <a:avLst/>
          </a:prstGeom>
        </p:spPr>
      </p:pic>
      <p:pic>
        <p:nvPicPr>
          <p:cNvPr id="42" name="Immagine 4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22688" y="5980100"/>
            <a:ext cx="468000" cy="468000"/>
          </a:xfrm>
          <a:prstGeom prst="rect">
            <a:avLst/>
          </a:prstGeom>
        </p:spPr>
      </p:pic>
      <p:pic>
        <p:nvPicPr>
          <p:cNvPr id="44" name="Immagin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70688" y="5128909"/>
            <a:ext cx="388336" cy="388336"/>
          </a:xfrm>
          <a:prstGeom prst="rect">
            <a:avLst/>
          </a:prstGeom>
        </p:spPr>
      </p:pic>
      <p:pic>
        <p:nvPicPr>
          <p:cNvPr id="45" name="Immagine 4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682118" y="5210914"/>
            <a:ext cx="399931" cy="399931"/>
          </a:xfrm>
          <a:prstGeom prst="rect">
            <a:avLst/>
          </a:prstGeom>
        </p:spPr>
      </p:pic>
      <p:pic>
        <p:nvPicPr>
          <p:cNvPr id="46" name="Immagine 4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967050" y="5229266"/>
            <a:ext cx="360000" cy="360000"/>
          </a:xfrm>
          <a:prstGeom prst="rect">
            <a:avLst/>
          </a:prstGeom>
        </p:spPr>
      </p:pic>
      <p:pic>
        <p:nvPicPr>
          <p:cNvPr id="47" name="Immagine 4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638688" y="5161901"/>
            <a:ext cx="360000" cy="360000"/>
          </a:xfrm>
          <a:prstGeom prst="rect">
            <a:avLst/>
          </a:prstGeom>
        </p:spPr>
      </p:pic>
      <p:sp>
        <p:nvSpPr>
          <p:cNvPr id="2" name="CasellaDiTesto 1"/>
          <p:cNvSpPr txBox="1"/>
          <p:nvPr/>
        </p:nvSpPr>
        <p:spPr>
          <a:xfrm>
            <a:off x="394705" y="2945639"/>
            <a:ext cx="830590" cy="369332"/>
          </a:xfrm>
          <a:prstGeom prst="rect">
            <a:avLst/>
          </a:prstGeom>
          <a:noFill/>
        </p:spPr>
        <p:txBody>
          <a:bodyPr wrap="square" rtlCol="0">
            <a:spAutoFit/>
          </a:bodyPr>
          <a:lstStyle/>
          <a:p>
            <a:r>
              <a:rPr lang="it-IT" dirty="0"/>
              <a:t>CDN</a:t>
            </a:r>
          </a:p>
        </p:txBody>
      </p:sp>
      <p:sp>
        <p:nvSpPr>
          <p:cNvPr id="3" name="CasellaDiTesto 2"/>
          <p:cNvSpPr txBox="1"/>
          <p:nvPr/>
        </p:nvSpPr>
        <p:spPr>
          <a:xfrm>
            <a:off x="912299" y="4953745"/>
            <a:ext cx="762000" cy="369332"/>
          </a:xfrm>
          <a:prstGeom prst="rect">
            <a:avLst/>
          </a:prstGeom>
          <a:noFill/>
        </p:spPr>
        <p:txBody>
          <a:bodyPr wrap="square" rtlCol="0">
            <a:spAutoFit/>
          </a:bodyPr>
          <a:lstStyle/>
          <a:p>
            <a:r>
              <a:rPr lang="it-IT" dirty="0"/>
              <a:t>client</a:t>
            </a:r>
          </a:p>
        </p:txBody>
      </p:sp>
      <p:sp>
        <p:nvSpPr>
          <p:cNvPr id="4" name="CasellaDiTesto 3"/>
          <p:cNvSpPr txBox="1"/>
          <p:nvPr/>
        </p:nvSpPr>
        <p:spPr>
          <a:xfrm>
            <a:off x="10566688" y="4204665"/>
            <a:ext cx="1222690" cy="646331"/>
          </a:xfrm>
          <a:prstGeom prst="rect">
            <a:avLst/>
          </a:prstGeom>
          <a:noFill/>
        </p:spPr>
        <p:txBody>
          <a:bodyPr wrap="square" rtlCol="0">
            <a:spAutoFit/>
          </a:bodyPr>
          <a:lstStyle/>
          <a:p>
            <a:r>
              <a:rPr lang="it-IT" dirty="0"/>
              <a:t>oggetti di PAGE=X</a:t>
            </a:r>
          </a:p>
        </p:txBody>
      </p:sp>
      <p:sp>
        <p:nvSpPr>
          <p:cNvPr id="40" name="CasellaDiTesto 39"/>
          <p:cNvSpPr txBox="1"/>
          <p:nvPr/>
        </p:nvSpPr>
        <p:spPr>
          <a:xfrm>
            <a:off x="3518985" y="4066041"/>
            <a:ext cx="1313167" cy="923330"/>
          </a:xfrm>
          <a:prstGeom prst="rect">
            <a:avLst/>
          </a:prstGeom>
          <a:noFill/>
        </p:spPr>
        <p:txBody>
          <a:bodyPr wrap="square" rtlCol="0">
            <a:spAutoFit/>
          </a:bodyPr>
          <a:lstStyle/>
          <a:p>
            <a:r>
              <a:rPr lang="it-IT" dirty="0"/>
              <a:t>richiesta oggetti per PAGE=X</a:t>
            </a:r>
          </a:p>
        </p:txBody>
      </p:sp>
      <p:sp>
        <p:nvSpPr>
          <p:cNvPr id="6" name="CasellaDiTesto 5"/>
          <p:cNvSpPr txBox="1"/>
          <p:nvPr/>
        </p:nvSpPr>
        <p:spPr>
          <a:xfrm>
            <a:off x="2648510" y="5980099"/>
            <a:ext cx="1618690" cy="646331"/>
          </a:xfrm>
          <a:prstGeom prst="rect">
            <a:avLst/>
          </a:prstGeom>
          <a:noFill/>
        </p:spPr>
        <p:txBody>
          <a:bodyPr wrap="square" rtlCol="0">
            <a:spAutoFit/>
          </a:bodyPr>
          <a:lstStyle/>
          <a:p>
            <a:r>
              <a:rPr lang="it-IT" dirty="0"/>
              <a:t>Una chiamata AJAX</a:t>
            </a:r>
          </a:p>
        </p:txBody>
      </p:sp>
      <p:sp>
        <p:nvSpPr>
          <p:cNvPr id="48" name="CasellaDiTesto 47"/>
          <p:cNvSpPr txBox="1"/>
          <p:nvPr/>
        </p:nvSpPr>
        <p:spPr>
          <a:xfrm>
            <a:off x="6551840" y="5980099"/>
            <a:ext cx="1618690" cy="646331"/>
          </a:xfrm>
          <a:prstGeom prst="rect">
            <a:avLst/>
          </a:prstGeom>
          <a:noFill/>
        </p:spPr>
        <p:txBody>
          <a:bodyPr wrap="square" rtlCol="0">
            <a:spAutoFit/>
          </a:bodyPr>
          <a:lstStyle/>
          <a:p>
            <a:r>
              <a:rPr lang="it-IT" dirty="0"/>
              <a:t>Una fase di attesa</a:t>
            </a:r>
          </a:p>
        </p:txBody>
      </p:sp>
      <p:sp>
        <p:nvSpPr>
          <p:cNvPr id="50" name="CasellaDiTesto 49"/>
          <p:cNvSpPr txBox="1"/>
          <p:nvPr/>
        </p:nvSpPr>
        <p:spPr>
          <a:xfrm>
            <a:off x="10170688" y="5980098"/>
            <a:ext cx="1618690" cy="646331"/>
          </a:xfrm>
          <a:prstGeom prst="rect">
            <a:avLst/>
          </a:prstGeom>
          <a:noFill/>
        </p:spPr>
        <p:txBody>
          <a:bodyPr wrap="square" rtlCol="0">
            <a:spAutoFit/>
          </a:bodyPr>
          <a:lstStyle/>
          <a:p>
            <a:r>
              <a:rPr lang="it-IT" dirty="0"/>
              <a:t>Un file in risposta</a:t>
            </a:r>
          </a:p>
        </p:txBody>
      </p:sp>
      <p:pic>
        <p:nvPicPr>
          <p:cNvPr id="52" name="Immagin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195" y="2693475"/>
            <a:ext cx="1906813" cy="867600"/>
          </a:xfrm>
          <a:prstGeom prst="rect">
            <a:avLst/>
          </a:prstGeom>
        </p:spPr>
      </p:pic>
      <p:pic>
        <p:nvPicPr>
          <p:cNvPr id="53" name="Immagin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3893" y="2696505"/>
            <a:ext cx="1906813" cy="867600"/>
          </a:xfrm>
          <a:prstGeom prst="rect">
            <a:avLst/>
          </a:prstGeom>
        </p:spPr>
      </p:pic>
      <p:sp>
        <p:nvSpPr>
          <p:cNvPr id="38" name="CasellaDiTesto 37"/>
          <p:cNvSpPr txBox="1"/>
          <p:nvPr/>
        </p:nvSpPr>
        <p:spPr>
          <a:xfrm>
            <a:off x="2720175" y="2108601"/>
            <a:ext cx="8707329" cy="369332"/>
          </a:xfrm>
          <a:prstGeom prst="rect">
            <a:avLst/>
          </a:prstGeom>
          <a:noFill/>
        </p:spPr>
        <p:txBody>
          <a:bodyPr wrap="square" rtlCol="0">
            <a:spAutoFit/>
          </a:bodyPr>
          <a:lstStyle/>
          <a:p>
            <a:r>
              <a:rPr lang="it-IT" b="1" dirty="0"/>
              <a:t>l’utente si trova su PAGE=X, richiesta per JSON di PAGE=X</a:t>
            </a:r>
          </a:p>
        </p:txBody>
      </p:sp>
    </p:spTree>
    <p:extLst>
      <p:ext uri="{BB962C8B-B14F-4D97-AF65-F5344CB8AC3E}">
        <p14:creationId xmlns:p14="http://schemas.microsoft.com/office/powerpoint/2010/main" val="424631277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sz="3200" dirty="0"/>
              <a:t>Infinite Scrolling &amp; </a:t>
            </a:r>
            <a:r>
              <a:rPr lang="it-IT" sz="3200" dirty="0" err="1"/>
              <a:t>Lazy</a:t>
            </a:r>
            <a:r>
              <a:rPr lang="it-IT" sz="3200" dirty="0"/>
              <a:t> </a:t>
            </a:r>
            <a:r>
              <a:rPr lang="it-IT" sz="3200" dirty="0" err="1"/>
              <a:t>loading</a:t>
            </a:r>
            <a:r>
              <a:rPr lang="it-IT" sz="3200" dirty="0"/>
              <a:t> (3): </a:t>
            </a:r>
            <a:br>
              <a:rPr lang="it-IT" sz="3200" dirty="0"/>
            </a:br>
            <a:r>
              <a:rPr lang="it-IT" sz="3200" dirty="0" err="1"/>
              <a:t>pre</a:t>
            </a:r>
            <a:r>
              <a:rPr lang="it-IT" sz="3200" dirty="0"/>
              <a:t>-caricamento (3)</a:t>
            </a: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2497" y="2687425"/>
            <a:ext cx="1906813" cy="867600"/>
          </a:xfrm>
          <a:prstGeom prst="rect">
            <a:avLst/>
          </a:prstGeom>
        </p:spPr>
      </p:pic>
      <p:pic>
        <p:nvPicPr>
          <p:cNvPr id="13" name="Immagin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510" y="4803085"/>
            <a:ext cx="828000" cy="828000"/>
          </a:xfrm>
          <a:prstGeom prst="rect">
            <a:avLst/>
          </a:prstGeom>
        </p:spPr>
      </p:pic>
      <p:pic>
        <p:nvPicPr>
          <p:cNvPr id="16" name="Immagin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1050" y="4781232"/>
            <a:ext cx="828000" cy="828000"/>
          </a:xfrm>
          <a:prstGeom prst="rect">
            <a:avLst/>
          </a:prstGeom>
        </p:spPr>
      </p:pic>
      <p:pic>
        <p:nvPicPr>
          <p:cNvPr id="18" name="Immagin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4510" y="3798483"/>
            <a:ext cx="756000" cy="756000"/>
          </a:xfrm>
          <a:prstGeom prst="rect">
            <a:avLst/>
          </a:prstGeom>
        </p:spPr>
      </p:pic>
      <p:pic>
        <p:nvPicPr>
          <p:cNvPr id="22" name="Immagin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8510" y="5980127"/>
            <a:ext cx="468000" cy="468000"/>
          </a:xfrm>
          <a:prstGeom prst="rect">
            <a:avLst/>
          </a:prstGeom>
        </p:spPr>
      </p:pic>
      <p:pic>
        <p:nvPicPr>
          <p:cNvPr id="25" name="Immagin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08510" y="4389331"/>
            <a:ext cx="288000" cy="288000"/>
          </a:xfrm>
          <a:prstGeom prst="rect">
            <a:avLst/>
          </a:prstGeom>
        </p:spPr>
      </p:pic>
      <p:pic>
        <p:nvPicPr>
          <p:cNvPr id="24" name="Immagin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30510" y="4121902"/>
            <a:ext cx="822857" cy="822857"/>
          </a:xfrm>
          <a:prstGeom prst="rect">
            <a:avLst/>
          </a:prstGeom>
        </p:spPr>
      </p:pic>
      <p:pic>
        <p:nvPicPr>
          <p:cNvPr id="27" name="Immagin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7840" y="3806325"/>
            <a:ext cx="756000" cy="756000"/>
          </a:xfrm>
          <a:prstGeom prst="rect">
            <a:avLst/>
          </a:prstGeom>
        </p:spPr>
      </p:pic>
      <p:pic>
        <p:nvPicPr>
          <p:cNvPr id="28" name="Immagin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4378" y="3813025"/>
            <a:ext cx="756000" cy="756000"/>
          </a:xfrm>
          <a:prstGeom prst="rect">
            <a:avLst/>
          </a:prstGeom>
        </p:spPr>
      </p:pic>
      <p:pic>
        <p:nvPicPr>
          <p:cNvPr id="29" name="Immagin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2943" y="3796870"/>
            <a:ext cx="756000" cy="756000"/>
          </a:xfrm>
          <a:prstGeom prst="rect">
            <a:avLst/>
          </a:prstGeom>
        </p:spPr>
      </p:pic>
      <p:pic>
        <p:nvPicPr>
          <p:cNvPr id="32" name="Immagin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3840" y="4066041"/>
            <a:ext cx="822857" cy="822857"/>
          </a:xfrm>
          <a:prstGeom prst="rect">
            <a:avLst/>
          </a:prstGeom>
        </p:spPr>
      </p:pic>
      <p:pic>
        <p:nvPicPr>
          <p:cNvPr id="34" name="Immagine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01672" y="5196073"/>
            <a:ext cx="388336" cy="388336"/>
          </a:xfrm>
          <a:prstGeom prst="rect">
            <a:avLst/>
          </a:prstGeom>
        </p:spPr>
      </p:pic>
      <p:pic>
        <p:nvPicPr>
          <p:cNvPr id="35" name="Immagine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18378" y="4347275"/>
            <a:ext cx="288000" cy="288000"/>
          </a:xfrm>
          <a:prstGeom prst="rect">
            <a:avLst/>
          </a:prstGeom>
        </p:spPr>
      </p:pic>
      <p:pic>
        <p:nvPicPr>
          <p:cNvPr id="36" name="Immagine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46943" y="4350310"/>
            <a:ext cx="288000" cy="288000"/>
          </a:xfrm>
          <a:prstGeom prst="rect">
            <a:avLst/>
          </a:prstGeom>
        </p:spPr>
      </p:pic>
      <p:pic>
        <p:nvPicPr>
          <p:cNvPr id="37" name="Immagin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51840" y="4347275"/>
            <a:ext cx="288000" cy="288000"/>
          </a:xfrm>
          <a:prstGeom prst="rect">
            <a:avLst/>
          </a:prstGeom>
        </p:spPr>
      </p:pic>
      <p:pic>
        <p:nvPicPr>
          <p:cNvPr id="41" name="Immagine 4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78223" y="5980100"/>
            <a:ext cx="468000" cy="468000"/>
          </a:xfrm>
          <a:prstGeom prst="rect">
            <a:avLst/>
          </a:prstGeom>
        </p:spPr>
      </p:pic>
      <p:pic>
        <p:nvPicPr>
          <p:cNvPr id="45" name="Immagine 4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82118" y="5210914"/>
            <a:ext cx="399931" cy="399931"/>
          </a:xfrm>
          <a:prstGeom prst="rect">
            <a:avLst/>
          </a:prstGeom>
        </p:spPr>
      </p:pic>
      <p:pic>
        <p:nvPicPr>
          <p:cNvPr id="46" name="Immagine 4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67050" y="5229266"/>
            <a:ext cx="360000" cy="360000"/>
          </a:xfrm>
          <a:prstGeom prst="rect">
            <a:avLst/>
          </a:prstGeom>
        </p:spPr>
      </p:pic>
      <p:sp>
        <p:nvSpPr>
          <p:cNvPr id="2" name="CasellaDiTesto 1"/>
          <p:cNvSpPr txBox="1"/>
          <p:nvPr/>
        </p:nvSpPr>
        <p:spPr>
          <a:xfrm>
            <a:off x="394705" y="2945639"/>
            <a:ext cx="830590" cy="369332"/>
          </a:xfrm>
          <a:prstGeom prst="rect">
            <a:avLst/>
          </a:prstGeom>
          <a:noFill/>
        </p:spPr>
        <p:txBody>
          <a:bodyPr wrap="square" rtlCol="0">
            <a:spAutoFit/>
          </a:bodyPr>
          <a:lstStyle/>
          <a:p>
            <a:r>
              <a:rPr lang="it-IT" dirty="0"/>
              <a:t>CDN</a:t>
            </a:r>
          </a:p>
        </p:txBody>
      </p:sp>
      <p:sp>
        <p:nvSpPr>
          <p:cNvPr id="3" name="CasellaDiTesto 2"/>
          <p:cNvSpPr txBox="1"/>
          <p:nvPr/>
        </p:nvSpPr>
        <p:spPr>
          <a:xfrm>
            <a:off x="912299" y="4953745"/>
            <a:ext cx="762000" cy="369332"/>
          </a:xfrm>
          <a:prstGeom prst="rect">
            <a:avLst/>
          </a:prstGeom>
          <a:noFill/>
        </p:spPr>
        <p:txBody>
          <a:bodyPr wrap="square" rtlCol="0">
            <a:spAutoFit/>
          </a:bodyPr>
          <a:lstStyle/>
          <a:p>
            <a:r>
              <a:rPr lang="it-IT" dirty="0"/>
              <a:t>client</a:t>
            </a:r>
          </a:p>
        </p:txBody>
      </p:sp>
      <p:sp>
        <p:nvSpPr>
          <p:cNvPr id="40" name="CasellaDiTesto 39"/>
          <p:cNvSpPr txBox="1"/>
          <p:nvPr/>
        </p:nvSpPr>
        <p:spPr>
          <a:xfrm>
            <a:off x="3518985" y="4066041"/>
            <a:ext cx="1411057" cy="923330"/>
          </a:xfrm>
          <a:prstGeom prst="rect">
            <a:avLst/>
          </a:prstGeom>
          <a:noFill/>
        </p:spPr>
        <p:txBody>
          <a:bodyPr wrap="square" rtlCol="0">
            <a:spAutoFit/>
          </a:bodyPr>
          <a:lstStyle/>
          <a:p>
            <a:r>
              <a:rPr lang="it-IT" dirty="0"/>
              <a:t>richiesta oggetti per PAGE=X+1</a:t>
            </a:r>
          </a:p>
        </p:txBody>
      </p:sp>
      <p:sp>
        <p:nvSpPr>
          <p:cNvPr id="6" name="CasellaDiTesto 5"/>
          <p:cNvSpPr txBox="1"/>
          <p:nvPr/>
        </p:nvSpPr>
        <p:spPr>
          <a:xfrm>
            <a:off x="2648510" y="5980099"/>
            <a:ext cx="1618690" cy="646331"/>
          </a:xfrm>
          <a:prstGeom prst="rect">
            <a:avLst/>
          </a:prstGeom>
          <a:noFill/>
        </p:spPr>
        <p:txBody>
          <a:bodyPr wrap="square" rtlCol="0">
            <a:spAutoFit/>
          </a:bodyPr>
          <a:lstStyle/>
          <a:p>
            <a:r>
              <a:rPr lang="it-IT" dirty="0"/>
              <a:t>Una chiamata AJAX</a:t>
            </a:r>
          </a:p>
        </p:txBody>
      </p:sp>
      <p:sp>
        <p:nvSpPr>
          <p:cNvPr id="48" name="CasellaDiTesto 47"/>
          <p:cNvSpPr txBox="1"/>
          <p:nvPr/>
        </p:nvSpPr>
        <p:spPr>
          <a:xfrm>
            <a:off x="6551840" y="5980099"/>
            <a:ext cx="1618690" cy="646331"/>
          </a:xfrm>
          <a:prstGeom prst="rect">
            <a:avLst/>
          </a:prstGeom>
          <a:noFill/>
        </p:spPr>
        <p:txBody>
          <a:bodyPr wrap="square" rtlCol="0">
            <a:spAutoFit/>
          </a:bodyPr>
          <a:lstStyle/>
          <a:p>
            <a:r>
              <a:rPr lang="it-IT" dirty="0"/>
              <a:t>Una fase di attesa</a:t>
            </a:r>
          </a:p>
        </p:txBody>
      </p:sp>
      <p:pic>
        <p:nvPicPr>
          <p:cNvPr id="52" name="Immagin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195" y="2693475"/>
            <a:ext cx="1906813" cy="867600"/>
          </a:xfrm>
          <a:prstGeom prst="rect">
            <a:avLst/>
          </a:prstGeom>
        </p:spPr>
      </p:pic>
      <p:sp>
        <p:nvSpPr>
          <p:cNvPr id="38" name="CasellaDiTesto 37"/>
          <p:cNvSpPr txBox="1"/>
          <p:nvPr/>
        </p:nvSpPr>
        <p:spPr>
          <a:xfrm>
            <a:off x="2720175" y="2108601"/>
            <a:ext cx="8707329" cy="369332"/>
          </a:xfrm>
          <a:prstGeom prst="rect">
            <a:avLst/>
          </a:prstGeom>
          <a:noFill/>
        </p:spPr>
        <p:txBody>
          <a:bodyPr wrap="square" rtlCol="0">
            <a:spAutoFit/>
          </a:bodyPr>
          <a:lstStyle/>
          <a:p>
            <a:r>
              <a:rPr lang="it-IT" b="1" dirty="0"/>
              <a:t>l’utente si trova su PAGE=X, richiesta per JSON di PAGE=X+1</a:t>
            </a:r>
          </a:p>
        </p:txBody>
      </p:sp>
    </p:spTree>
    <p:extLst>
      <p:ext uri="{BB962C8B-B14F-4D97-AF65-F5344CB8AC3E}">
        <p14:creationId xmlns:p14="http://schemas.microsoft.com/office/powerpoint/2010/main" val="233784588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sz="3200" dirty="0"/>
              <a:t>Infinite Scrolling &amp; </a:t>
            </a:r>
            <a:r>
              <a:rPr lang="it-IT" sz="3200" dirty="0" err="1"/>
              <a:t>Lazy</a:t>
            </a:r>
            <a:r>
              <a:rPr lang="it-IT" sz="3200" dirty="0"/>
              <a:t> </a:t>
            </a:r>
            <a:r>
              <a:rPr lang="it-IT" sz="3200" dirty="0" err="1"/>
              <a:t>loading</a:t>
            </a:r>
            <a:r>
              <a:rPr lang="it-IT" sz="3200" dirty="0"/>
              <a:t> (3): </a:t>
            </a:r>
            <a:br>
              <a:rPr lang="it-IT" sz="3200" dirty="0"/>
            </a:br>
            <a:r>
              <a:rPr lang="it-IT" sz="3200" dirty="0" err="1"/>
              <a:t>pre</a:t>
            </a:r>
            <a:r>
              <a:rPr lang="it-IT" sz="3200" dirty="0"/>
              <a:t>-caricamento (4)</a:t>
            </a: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592" y="2693475"/>
            <a:ext cx="1906813" cy="867600"/>
          </a:xfrm>
          <a:prstGeom prst="rect">
            <a:avLst/>
          </a:prstGeom>
        </p:spPr>
      </p:pic>
      <p:pic>
        <p:nvPicPr>
          <p:cNvPr id="13" name="Immagin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5605" y="4809135"/>
            <a:ext cx="828000" cy="828000"/>
          </a:xfrm>
          <a:prstGeom prst="rect">
            <a:avLst/>
          </a:prstGeom>
        </p:spPr>
      </p:pic>
      <p:pic>
        <p:nvPicPr>
          <p:cNvPr id="16" name="Immagin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4975" y="4781232"/>
            <a:ext cx="828000" cy="828000"/>
          </a:xfrm>
          <a:prstGeom prst="rect">
            <a:avLst/>
          </a:prstGeom>
        </p:spPr>
      </p:pic>
      <p:pic>
        <p:nvPicPr>
          <p:cNvPr id="18" name="Immagin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9605" y="3804533"/>
            <a:ext cx="756000" cy="756000"/>
          </a:xfrm>
          <a:prstGeom prst="rect">
            <a:avLst/>
          </a:prstGeom>
        </p:spPr>
      </p:pic>
      <p:pic>
        <p:nvPicPr>
          <p:cNvPr id="22" name="Immagin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3605" y="5986177"/>
            <a:ext cx="468000" cy="468000"/>
          </a:xfrm>
          <a:prstGeom prst="rect">
            <a:avLst/>
          </a:prstGeom>
        </p:spPr>
      </p:pic>
      <p:pic>
        <p:nvPicPr>
          <p:cNvPr id="25" name="Immagin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3605" y="4395381"/>
            <a:ext cx="288000" cy="288000"/>
          </a:xfrm>
          <a:prstGeom prst="rect">
            <a:avLst/>
          </a:prstGeom>
        </p:spPr>
      </p:pic>
      <p:pic>
        <p:nvPicPr>
          <p:cNvPr id="24" name="Immagin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25605" y="4127952"/>
            <a:ext cx="822857" cy="822857"/>
          </a:xfrm>
          <a:prstGeom prst="rect">
            <a:avLst/>
          </a:prstGeom>
        </p:spPr>
      </p:pic>
      <p:pic>
        <p:nvPicPr>
          <p:cNvPr id="27" name="Immagin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1765" y="3806325"/>
            <a:ext cx="756000" cy="756000"/>
          </a:xfrm>
          <a:prstGeom prst="rect">
            <a:avLst/>
          </a:prstGeom>
        </p:spPr>
      </p:pic>
      <p:pic>
        <p:nvPicPr>
          <p:cNvPr id="28" name="Immagin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8303" y="3813025"/>
            <a:ext cx="756000" cy="756000"/>
          </a:xfrm>
          <a:prstGeom prst="rect">
            <a:avLst/>
          </a:prstGeom>
        </p:spPr>
      </p:pic>
      <p:pic>
        <p:nvPicPr>
          <p:cNvPr id="29" name="Immagin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46868" y="3796870"/>
            <a:ext cx="756000" cy="756000"/>
          </a:xfrm>
          <a:prstGeom prst="rect">
            <a:avLst/>
          </a:prstGeom>
        </p:spPr>
      </p:pic>
      <p:pic>
        <p:nvPicPr>
          <p:cNvPr id="32" name="Immagin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07765" y="4066041"/>
            <a:ext cx="822857" cy="822857"/>
          </a:xfrm>
          <a:prstGeom prst="rect">
            <a:avLst/>
          </a:prstGeom>
        </p:spPr>
      </p:pic>
      <p:pic>
        <p:nvPicPr>
          <p:cNvPr id="34" name="Immagine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35597" y="5196073"/>
            <a:ext cx="388336" cy="388336"/>
          </a:xfrm>
          <a:prstGeom prst="rect">
            <a:avLst/>
          </a:prstGeom>
        </p:spPr>
      </p:pic>
      <p:pic>
        <p:nvPicPr>
          <p:cNvPr id="35" name="Immagine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2303" y="4347275"/>
            <a:ext cx="288000" cy="288000"/>
          </a:xfrm>
          <a:prstGeom prst="rect">
            <a:avLst/>
          </a:prstGeom>
        </p:spPr>
      </p:pic>
      <p:pic>
        <p:nvPicPr>
          <p:cNvPr id="36" name="Immagine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80868" y="4350310"/>
            <a:ext cx="288000" cy="288000"/>
          </a:xfrm>
          <a:prstGeom prst="rect">
            <a:avLst/>
          </a:prstGeom>
        </p:spPr>
      </p:pic>
      <p:pic>
        <p:nvPicPr>
          <p:cNvPr id="37" name="Immagin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85765" y="4347275"/>
            <a:ext cx="288000" cy="288000"/>
          </a:xfrm>
          <a:prstGeom prst="rect">
            <a:avLst/>
          </a:prstGeom>
        </p:spPr>
      </p:pic>
      <p:pic>
        <p:nvPicPr>
          <p:cNvPr id="41" name="Immagine 4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12148" y="5980100"/>
            <a:ext cx="468000" cy="468000"/>
          </a:xfrm>
          <a:prstGeom prst="rect">
            <a:avLst/>
          </a:prstGeom>
        </p:spPr>
      </p:pic>
      <p:pic>
        <p:nvPicPr>
          <p:cNvPr id="45" name="Immagine 4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77213" y="5216964"/>
            <a:ext cx="399931" cy="399931"/>
          </a:xfrm>
          <a:prstGeom prst="rect">
            <a:avLst/>
          </a:prstGeom>
        </p:spPr>
      </p:pic>
      <p:pic>
        <p:nvPicPr>
          <p:cNvPr id="46" name="Immagine 4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800975" y="5229266"/>
            <a:ext cx="360000" cy="360000"/>
          </a:xfrm>
          <a:prstGeom prst="rect">
            <a:avLst/>
          </a:prstGeom>
        </p:spPr>
      </p:pic>
      <p:sp>
        <p:nvSpPr>
          <p:cNvPr id="2" name="CasellaDiTesto 1"/>
          <p:cNvSpPr txBox="1"/>
          <p:nvPr/>
        </p:nvSpPr>
        <p:spPr>
          <a:xfrm>
            <a:off x="394705" y="2945639"/>
            <a:ext cx="830590" cy="369332"/>
          </a:xfrm>
          <a:prstGeom prst="rect">
            <a:avLst/>
          </a:prstGeom>
          <a:noFill/>
        </p:spPr>
        <p:txBody>
          <a:bodyPr wrap="square" rtlCol="0">
            <a:spAutoFit/>
          </a:bodyPr>
          <a:lstStyle/>
          <a:p>
            <a:r>
              <a:rPr lang="it-IT" dirty="0"/>
              <a:t>CDN</a:t>
            </a:r>
          </a:p>
        </p:txBody>
      </p:sp>
      <p:sp>
        <p:nvSpPr>
          <p:cNvPr id="3" name="CasellaDiTesto 2"/>
          <p:cNvSpPr txBox="1"/>
          <p:nvPr/>
        </p:nvSpPr>
        <p:spPr>
          <a:xfrm>
            <a:off x="912299" y="4953745"/>
            <a:ext cx="762000" cy="369332"/>
          </a:xfrm>
          <a:prstGeom prst="rect">
            <a:avLst/>
          </a:prstGeom>
          <a:noFill/>
        </p:spPr>
        <p:txBody>
          <a:bodyPr wrap="square" rtlCol="0">
            <a:spAutoFit/>
          </a:bodyPr>
          <a:lstStyle/>
          <a:p>
            <a:r>
              <a:rPr lang="it-IT" dirty="0"/>
              <a:t>client</a:t>
            </a:r>
          </a:p>
        </p:txBody>
      </p:sp>
      <p:sp>
        <p:nvSpPr>
          <p:cNvPr id="40" name="CasellaDiTesto 39"/>
          <p:cNvSpPr txBox="1"/>
          <p:nvPr/>
        </p:nvSpPr>
        <p:spPr>
          <a:xfrm>
            <a:off x="7014080" y="4072091"/>
            <a:ext cx="1411057" cy="923330"/>
          </a:xfrm>
          <a:prstGeom prst="rect">
            <a:avLst/>
          </a:prstGeom>
          <a:noFill/>
        </p:spPr>
        <p:txBody>
          <a:bodyPr wrap="square" rtlCol="0">
            <a:spAutoFit/>
          </a:bodyPr>
          <a:lstStyle/>
          <a:p>
            <a:r>
              <a:rPr lang="it-IT" dirty="0"/>
              <a:t>richiesta oggetti per PAGE=X+2</a:t>
            </a:r>
          </a:p>
        </p:txBody>
      </p:sp>
      <p:sp>
        <p:nvSpPr>
          <p:cNvPr id="6" name="CasellaDiTesto 5"/>
          <p:cNvSpPr txBox="1"/>
          <p:nvPr/>
        </p:nvSpPr>
        <p:spPr>
          <a:xfrm>
            <a:off x="6143605" y="5986149"/>
            <a:ext cx="1618690" cy="646331"/>
          </a:xfrm>
          <a:prstGeom prst="rect">
            <a:avLst/>
          </a:prstGeom>
          <a:noFill/>
        </p:spPr>
        <p:txBody>
          <a:bodyPr wrap="square" rtlCol="0">
            <a:spAutoFit/>
          </a:bodyPr>
          <a:lstStyle/>
          <a:p>
            <a:r>
              <a:rPr lang="it-IT" dirty="0"/>
              <a:t>Una chiamata AJAX</a:t>
            </a:r>
          </a:p>
        </p:txBody>
      </p:sp>
      <p:sp>
        <p:nvSpPr>
          <p:cNvPr id="48" name="CasellaDiTesto 47"/>
          <p:cNvSpPr txBox="1"/>
          <p:nvPr/>
        </p:nvSpPr>
        <p:spPr>
          <a:xfrm>
            <a:off x="10385765" y="5980099"/>
            <a:ext cx="1618690" cy="646331"/>
          </a:xfrm>
          <a:prstGeom prst="rect">
            <a:avLst/>
          </a:prstGeom>
          <a:noFill/>
        </p:spPr>
        <p:txBody>
          <a:bodyPr wrap="square" rtlCol="0">
            <a:spAutoFit/>
          </a:bodyPr>
          <a:lstStyle/>
          <a:p>
            <a:r>
              <a:rPr lang="it-IT" dirty="0"/>
              <a:t>Una fase di attesa</a:t>
            </a:r>
          </a:p>
        </p:txBody>
      </p:sp>
      <p:pic>
        <p:nvPicPr>
          <p:cNvPr id="52" name="Immagin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7120" y="2693475"/>
            <a:ext cx="1906813" cy="867600"/>
          </a:xfrm>
          <a:prstGeom prst="rect">
            <a:avLst/>
          </a:prstGeom>
        </p:spPr>
      </p:pic>
      <p:sp>
        <p:nvSpPr>
          <p:cNvPr id="38" name="CasellaDiTesto 37"/>
          <p:cNvSpPr txBox="1"/>
          <p:nvPr/>
        </p:nvSpPr>
        <p:spPr>
          <a:xfrm>
            <a:off x="2720175" y="2108601"/>
            <a:ext cx="8707329" cy="369332"/>
          </a:xfrm>
          <a:prstGeom prst="rect">
            <a:avLst/>
          </a:prstGeom>
          <a:noFill/>
        </p:spPr>
        <p:txBody>
          <a:bodyPr wrap="square" rtlCol="0">
            <a:spAutoFit/>
          </a:bodyPr>
          <a:lstStyle/>
          <a:p>
            <a:r>
              <a:rPr lang="it-IT" b="1" dirty="0"/>
              <a:t>l’utente si trova su PAGE=X+1, richiesta per JSON di PAGE=X+2</a:t>
            </a:r>
          </a:p>
        </p:txBody>
      </p:sp>
      <p:pic>
        <p:nvPicPr>
          <p:cNvPr id="50" name="Immagin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4090" y="4711879"/>
            <a:ext cx="828000" cy="828000"/>
          </a:xfrm>
          <a:prstGeom prst="rect">
            <a:avLst/>
          </a:prstGeom>
        </p:spPr>
      </p:pic>
      <p:pic>
        <p:nvPicPr>
          <p:cNvPr id="51" name="Immagine 5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40090" y="3746853"/>
            <a:ext cx="756000" cy="756000"/>
          </a:xfrm>
          <a:prstGeom prst="rect">
            <a:avLst/>
          </a:prstGeom>
        </p:spPr>
      </p:pic>
      <p:pic>
        <p:nvPicPr>
          <p:cNvPr id="53" name="Immagine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696090" y="4092495"/>
            <a:ext cx="432000" cy="432000"/>
          </a:xfrm>
          <a:prstGeom prst="rect">
            <a:avLst/>
          </a:prstGeom>
        </p:spPr>
      </p:pic>
      <p:pic>
        <p:nvPicPr>
          <p:cNvPr id="54" name="Immagine 5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084090" y="5977070"/>
            <a:ext cx="468000" cy="468000"/>
          </a:xfrm>
          <a:prstGeom prst="rect">
            <a:avLst/>
          </a:prstGeom>
        </p:spPr>
      </p:pic>
      <p:pic>
        <p:nvPicPr>
          <p:cNvPr id="55" name="Immagine 5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32090" y="5125879"/>
            <a:ext cx="388336" cy="388336"/>
          </a:xfrm>
          <a:prstGeom prst="rect">
            <a:avLst/>
          </a:prstGeom>
        </p:spPr>
      </p:pic>
      <p:pic>
        <p:nvPicPr>
          <p:cNvPr id="56" name="Immagine 5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00090" y="5158871"/>
            <a:ext cx="360000" cy="360000"/>
          </a:xfrm>
          <a:prstGeom prst="rect">
            <a:avLst/>
          </a:prstGeom>
        </p:spPr>
      </p:pic>
      <p:sp>
        <p:nvSpPr>
          <p:cNvPr id="57" name="CasellaDiTesto 56"/>
          <p:cNvSpPr txBox="1"/>
          <p:nvPr/>
        </p:nvSpPr>
        <p:spPr>
          <a:xfrm>
            <a:off x="3128090" y="4201635"/>
            <a:ext cx="1354356" cy="646331"/>
          </a:xfrm>
          <a:prstGeom prst="rect">
            <a:avLst/>
          </a:prstGeom>
          <a:noFill/>
        </p:spPr>
        <p:txBody>
          <a:bodyPr wrap="square" rtlCol="0">
            <a:spAutoFit/>
          </a:bodyPr>
          <a:lstStyle/>
          <a:p>
            <a:r>
              <a:rPr lang="it-IT" dirty="0"/>
              <a:t>oggetti di PAGE=X+1</a:t>
            </a:r>
          </a:p>
        </p:txBody>
      </p:sp>
      <p:sp>
        <p:nvSpPr>
          <p:cNvPr id="58" name="CasellaDiTesto 57"/>
          <p:cNvSpPr txBox="1"/>
          <p:nvPr/>
        </p:nvSpPr>
        <p:spPr>
          <a:xfrm>
            <a:off x="2732090" y="5977068"/>
            <a:ext cx="1618690" cy="646331"/>
          </a:xfrm>
          <a:prstGeom prst="rect">
            <a:avLst/>
          </a:prstGeom>
          <a:noFill/>
        </p:spPr>
        <p:txBody>
          <a:bodyPr wrap="square" rtlCol="0">
            <a:spAutoFit/>
          </a:bodyPr>
          <a:lstStyle/>
          <a:p>
            <a:r>
              <a:rPr lang="it-IT" dirty="0"/>
              <a:t>Un file in risposta</a:t>
            </a:r>
          </a:p>
        </p:txBody>
      </p:sp>
      <p:pic>
        <p:nvPicPr>
          <p:cNvPr id="59" name="Immagine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295" y="2693475"/>
            <a:ext cx="1906813" cy="867600"/>
          </a:xfrm>
          <a:prstGeom prst="rect">
            <a:avLst/>
          </a:prstGeom>
        </p:spPr>
      </p:pic>
    </p:spTree>
    <p:extLst>
      <p:ext uri="{BB962C8B-B14F-4D97-AF65-F5344CB8AC3E}">
        <p14:creationId xmlns:p14="http://schemas.microsoft.com/office/powerpoint/2010/main" val="1872889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Problematiche affrontate</a:t>
            </a:r>
          </a:p>
        </p:txBody>
      </p:sp>
      <p:sp>
        <p:nvSpPr>
          <p:cNvPr id="3" name="Segnaposto contenuto 2"/>
          <p:cNvSpPr>
            <a:spLocks noGrp="1"/>
          </p:cNvSpPr>
          <p:nvPr>
            <p:ph idx="1"/>
          </p:nvPr>
        </p:nvSpPr>
        <p:spPr/>
        <p:txBody>
          <a:bodyPr>
            <a:noAutofit/>
          </a:bodyPr>
          <a:lstStyle/>
          <a:p>
            <a:endParaRPr lang="it-IT" dirty="0"/>
          </a:p>
          <a:p>
            <a:endParaRPr lang="it-IT" sz="2000" dirty="0"/>
          </a:p>
          <a:p>
            <a:endParaRPr lang="it-IT" sz="2000" dirty="0"/>
          </a:p>
          <a:p>
            <a:r>
              <a:rPr lang="it-IT" sz="2000" dirty="0"/>
              <a:t>Ciclo di vita di una richiesta web per mobile.yoox.com</a:t>
            </a:r>
          </a:p>
          <a:p>
            <a:endParaRPr lang="it-IT" sz="2000" dirty="0"/>
          </a:p>
          <a:p>
            <a:r>
              <a:rPr lang="it-IT" sz="2000" dirty="0"/>
              <a:t>Infinite Scrolling &amp; </a:t>
            </a:r>
            <a:r>
              <a:rPr lang="it-IT" sz="2000" dirty="0" err="1"/>
              <a:t>Lazy</a:t>
            </a:r>
            <a:r>
              <a:rPr lang="it-IT" sz="2000" dirty="0"/>
              <a:t> </a:t>
            </a:r>
            <a:r>
              <a:rPr lang="it-IT" sz="2000" dirty="0" err="1"/>
              <a:t>Loading</a:t>
            </a:r>
            <a:endParaRPr lang="it-IT" sz="2000" dirty="0"/>
          </a:p>
          <a:p>
            <a:endParaRPr lang="it-IT" sz="2000" dirty="0"/>
          </a:p>
          <a:p>
            <a:r>
              <a:rPr lang="it-IT" sz="2000" b="1" dirty="0">
                <a:solidFill>
                  <a:schemeClr val="bg2">
                    <a:lumMod val="50000"/>
                  </a:schemeClr>
                </a:solidFill>
              </a:rPr>
              <a:t>Memorizzazione dello stato di navigazione: funzionalità ‘segnalibro’ e bottone ‘indietro’ del browser</a:t>
            </a:r>
          </a:p>
          <a:p>
            <a:endParaRPr lang="it-IT" sz="2000" dirty="0"/>
          </a:p>
          <a:p>
            <a:r>
              <a:rPr lang="it-IT" sz="2000" dirty="0"/>
              <a:t>Implementazione della soluzione client-side</a:t>
            </a:r>
          </a:p>
          <a:p>
            <a:endParaRPr lang="it-IT" sz="2000" dirty="0"/>
          </a:p>
          <a:p>
            <a:r>
              <a:rPr lang="it-IT" sz="2000" dirty="0"/>
              <a:t>Analisi delle performance</a:t>
            </a:r>
          </a:p>
          <a:p>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1847" y="2222287"/>
            <a:ext cx="468000" cy="46800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3147" y="3111287"/>
            <a:ext cx="468000" cy="468000"/>
          </a:xfrm>
          <a:prstGeom prst="rect">
            <a:avLst/>
          </a:prstGeom>
        </p:spPr>
      </p:pic>
    </p:spTree>
    <p:extLst>
      <p:ext uri="{BB962C8B-B14F-4D97-AF65-F5344CB8AC3E}">
        <p14:creationId xmlns:p14="http://schemas.microsoft.com/office/powerpoint/2010/main" val="44722793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Memorizzazione dello stato di navigazione: funzionalità ‘segnalibro’ del browser</a:t>
            </a:r>
          </a:p>
        </p:txBody>
      </p:sp>
      <p:pic>
        <p:nvPicPr>
          <p:cNvPr id="15" name="Immagin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00" y="2592387"/>
            <a:ext cx="2170708" cy="3852000"/>
          </a:xfrm>
          <a:prstGeom prst="rect">
            <a:avLst/>
          </a:prstGeom>
        </p:spPr>
      </p:pic>
      <p:pic>
        <p:nvPicPr>
          <p:cNvPr id="16" name="Immagin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4656" y="2592386"/>
            <a:ext cx="2145126" cy="3852000"/>
          </a:xfrm>
          <a:prstGeom prst="rect">
            <a:avLst/>
          </a:prstGeom>
        </p:spPr>
      </p:pic>
      <p:pic>
        <p:nvPicPr>
          <p:cNvPr id="17" name="Immagin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9833" y="4358420"/>
            <a:ext cx="319933" cy="319933"/>
          </a:xfrm>
          <a:prstGeom prst="rect">
            <a:avLst/>
          </a:prstGeom>
        </p:spPr>
      </p:pic>
      <p:pic>
        <p:nvPicPr>
          <p:cNvPr id="18" name="Immagin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0682" y="4551672"/>
            <a:ext cx="504000" cy="504000"/>
          </a:xfrm>
          <a:prstGeom prst="rect">
            <a:avLst/>
          </a:prstGeom>
        </p:spPr>
      </p:pic>
      <p:pic>
        <p:nvPicPr>
          <p:cNvPr id="19" name="Immagin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5598" y="4391705"/>
            <a:ext cx="319933" cy="319933"/>
          </a:xfrm>
          <a:prstGeom prst="rect">
            <a:avLst/>
          </a:prstGeom>
        </p:spPr>
      </p:pic>
      <p:sp>
        <p:nvSpPr>
          <p:cNvPr id="20" name="CasellaDiTesto 19"/>
          <p:cNvSpPr txBox="1"/>
          <p:nvPr/>
        </p:nvSpPr>
        <p:spPr>
          <a:xfrm>
            <a:off x="0" y="6565612"/>
            <a:ext cx="5484656" cy="338554"/>
          </a:xfrm>
          <a:prstGeom prst="rect">
            <a:avLst/>
          </a:prstGeom>
          <a:noFill/>
        </p:spPr>
        <p:txBody>
          <a:bodyPr wrap="square" rtlCol="0">
            <a:spAutoFit/>
          </a:bodyPr>
          <a:lstStyle/>
          <a:p>
            <a:r>
              <a:rPr lang="it-IT" sz="1600" dirty="0"/>
              <a:t>http://mobile.yoox.com/it/uomo/shoponline/camicie_mc</a:t>
            </a:r>
          </a:p>
        </p:txBody>
      </p:sp>
      <p:pic>
        <p:nvPicPr>
          <p:cNvPr id="21" name="Immagin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4656" y="2339391"/>
            <a:ext cx="548637" cy="548637"/>
          </a:xfrm>
          <a:prstGeom prst="rect">
            <a:avLst/>
          </a:prstGeom>
        </p:spPr>
      </p:pic>
      <p:sp>
        <p:nvSpPr>
          <p:cNvPr id="22" name="CasellaDiTesto 21"/>
          <p:cNvSpPr txBox="1"/>
          <p:nvPr/>
        </p:nvSpPr>
        <p:spPr>
          <a:xfrm>
            <a:off x="703887" y="2253832"/>
            <a:ext cx="2829766" cy="338554"/>
          </a:xfrm>
          <a:prstGeom prst="rect">
            <a:avLst/>
          </a:prstGeom>
          <a:noFill/>
        </p:spPr>
        <p:txBody>
          <a:bodyPr wrap="square" rtlCol="0">
            <a:spAutoFit/>
          </a:bodyPr>
          <a:lstStyle/>
          <a:p>
            <a:r>
              <a:rPr lang="it-IT" sz="1600" dirty="0"/>
              <a:t>Pagina 1 della navigazione</a:t>
            </a:r>
          </a:p>
        </p:txBody>
      </p:sp>
      <p:sp>
        <p:nvSpPr>
          <p:cNvPr id="23" name="CasellaDiTesto 22"/>
          <p:cNvSpPr txBox="1"/>
          <p:nvPr/>
        </p:nvSpPr>
        <p:spPr>
          <a:xfrm>
            <a:off x="6070598" y="2253832"/>
            <a:ext cx="2829766" cy="338554"/>
          </a:xfrm>
          <a:prstGeom prst="rect">
            <a:avLst/>
          </a:prstGeom>
          <a:noFill/>
        </p:spPr>
        <p:txBody>
          <a:bodyPr wrap="square" rtlCol="0">
            <a:spAutoFit/>
          </a:bodyPr>
          <a:lstStyle/>
          <a:p>
            <a:r>
              <a:rPr lang="it-IT" sz="1600" dirty="0"/>
              <a:t>Pagina 10 della navigazione</a:t>
            </a:r>
          </a:p>
        </p:txBody>
      </p:sp>
      <p:sp>
        <p:nvSpPr>
          <p:cNvPr id="24" name="CasellaDiTesto 23"/>
          <p:cNvSpPr txBox="1"/>
          <p:nvPr/>
        </p:nvSpPr>
        <p:spPr>
          <a:xfrm>
            <a:off x="5484656" y="6565612"/>
            <a:ext cx="5484656" cy="338554"/>
          </a:xfrm>
          <a:prstGeom prst="rect">
            <a:avLst/>
          </a:prstGeom>
          <a:noFill/>
        </p:spPr>
        <p:txBody>
          <a:bodyPr wrap="square" rtlCol="0">
            <a:spAutoFit/>
          </a:bodyPr>
          <a:lstStyle/>
          <a:p>
            <a:r>
              <a:rPr lang="it-IT" sz="1600" dirty="0"/>
              <a:t>http://mobile.yoox.com/it/uomo/shoponline/camicie_mc</a:t>
            </a:r>
          </a:p>
        </p:txBody>
      </p:sp>
      <p:pic>
        <p:nvPicPr>
          <p:cNvPr id="25" name="Immagin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46870" y="4368785"/>
            <a:ext cx="365772" cy="365772"/>
          </a:xfrm>
          <a:prstGeom prst="rect">
            <a:avLst/>
          </a:prstGeom>
        </p:spPr>
      </p:pic>
      <p:pic>
        <p:nvPicPr>
          <p:cNvPr id="26" name="Immagin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33730" y="4003034"/>
            <a:ext cx="548637" cy="548637"/>
          </a:xfrm>
          <a:prstGeom prst="rect">
            <a:avLst/>
          </a:prstGeom>
        </p:spPr>
      </p:pic>
      <p:sp>
        <p:nvSpPr>
          <p:cNvPr id="27" name="CasellaDiTesto 26"/>
          <p:cNvSpPr txBox="1"/>
          <p:nvPr/>
        </p:nvSpPr>
        <p:spPr>
          <a:xfrm>
            <a:off x="9050713" y="4551671"/>
            <a:ext cx="3263308" cy="584775"/>
          </a:xfrm>
          <a:prstGeom prst="rect">
            <a:avLst/>
          </a:prstGeom>
          <a:noFill/>
        </p:spPr>
        <p:txBody>
          <a:bodyPr wrap="square" rtlCol="0">
            <a:spAutoFit/>
          </a:bodyPr>
          <a:lstStyle/>
          <a:p>
            <a:r>
              <a:rPr lang="it-IT" sz="1600" dirty="0"/>
              <a:t>http://mobile.yoox.com/it/uomo/shoponline/camicie_mc</a:t>
            </a:r>
          </a:p>
        </p:txBody>
      </p:sp>
      <p:sp>
        <p:nvSpPr>
          <p:cNvPr id="28" name="CasellaDiTesto 27"/>
          <p:cNvSpPr txBox="1"/>
          <p:nvPr/>
        </p:nvSpPr>
        <p:spPr>
          <a:xfrm>
            <a:off x="8993165" y="5343198"/>
            <a:ext cx="2829766" cy="369332"/>
          </a:xfrm>
          <a:prstGeom prst="rect">
            <a:avLst/>
          </a:prstGeom>
          <a:noFill/>
        </p:spPr>
        <p:txBody>
          <a:bodyPr wrap="square" rtlCol="0">
            <a:spAutoFit/>
          </a:bodyPr>
          <a:lstStyle/>
          <a:p>
            <a:r>
              <a:rPr lang="it-IT" dirty="0"/>
              <a:t>Pagina 1 della navigazione</a:t>
            </a:r>
          </a:p>
        </p:txBody>
      </p:sp>
    </p:spTree>
    <p:extLst>
      <p:ext uri="{BB962C8B-B14F-4D97-AF65-F5344CB8AC3E}">
        <p14:creationId xmlns:p14="http://schemas.microsoft.com/office/powerpoint/2010/main" val="12788005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5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125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125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125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125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125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nodeType="withEffect">
                                  <p:stCondLst>
                                    <p:cond delay="200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200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200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nodeType="withEffect">
                                  <p:stCondLst>
                                    <p:cond delay="200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Memorizzazione dello stato di navigazione: funzionalità ‘segnalibro’ del browser</a:t>
            </a:r>
          </a:p>
        </p:txBody>
      </p:sp>
      <p:pic>
        <p:nvPicPr>
          <p:cNvPr id="15" name="Immagin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00" y="2592387"/>
            <a:ext cx="2170708" cy="3852000"/>
          </a:xfrm>
          <a:prstGeom prst="rect">
            <a:avLst/>
          </a:prstGeom>
        </p:spPr>
      </p:pic>
      <p:pic>
        <p:nvPicPr>
          <p:cNvPr id="16" name="Immagin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4656" y="2592386"/>
            <a:ext cx="2145126" cy="3852000"/>
          </a:xfrm>
          <a:prstGeom prst="rect">
            <a:avLst/>
          </a:prstGeom>
        </p:spPr>
      </p:pic>
      <p:pic>
        <p:nvPicPr>
          <p:cNvPr id="17" name="Immagin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9833" y="4358420"/>
            <a:ext cx="319933" cy="319933"/>
          </a:xfrm>
          <a:prstGeom prst="rect">
            <a:avLst/>
          </a:prstGeom>
        </p:spPr>
      </p:pic>
      <p:pic>
        <p:nvPicPr>
          <p:cNvPr id="18" name="Immagin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0682" y="4551672"/>
            <a:ext cx="504000" cy="504000"/>
          </a:xfrm>
          <a:prstGeom prst="rect">
            <a:avLst/>
          </a:prstGeom>
        </p:spPr>
      </p:pic>
      <p:pic>
        <p:nvPicPr>
          <p:cNvPr id="19" name="Immagin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5598" y="4391705"/>
            <a:ext cx="319933" cy="319933"/>
          </a:xfrm>
          <a:prstGeom prst="rect">
            <a:avLst/>
          </a:prstGeom>
        </p:spPr>
      </p:pic>
      <p:sp>
        <p:nvSpPr>
          <p:cNvPr id="20" name="CasellaDiTesto 19"/>
          <p:cNvSpPr txBox="1"/>
          <p:nvPr/>
        </p:nvSpPr>
        <p:spPr>
          <a:xfrm>
            <a:off x="0" y="6565612"/>
            <a:ext cx="5484656" cy="338554"/>
          </a:xfrm>
          <a:prstGeom prst="rect">
            <a:avLst/>
          </a:prstGeom>
          <a:noFill/>
        </p:spPr>
        <p:txBody>
          <a:bodyPr wrap="square" rtlCol="0">
            <a:spAutoFit/>
          </a:bodyPr>
          <a:lstStyle/>
          <a:p>
            <a:r>
              <a:rPr lang="it-IT" sz="1600" dirty="0"/>
              <a:t>http://mobile.yoox.com/it/uomo/shoponline/camicie_mc</a:t>
            </a:r>
          </a:p>
        </p:txBody>
      </p:sp>
      <p:pic>
        <p:nvPicPr>
          <p:cNvPr id="21" name="Immagin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4656" y="2339391"/>
            <a:ext cx="548637" cy="548637"/>
          </a:xfrm>
          <a:prstGeom prst="rect">
            <a:avLst/>
          </a:prstGeom>
        </p:spPr>
      </p:pic>
      <p:sp>
        <p:nvSpPr>
          <p:cNvPr id="22" name="CasellaDiTesto 21"/>
          <p:cNvSpPr txBox="1"/>
          <p:nvPr/>
        </p:nvSpPr>
        <p:spPr>
          <a:xfrm>
            <a:off x="703887" y="2253832"/>
            <a:ext cx="2829766" cy="338554"/>
          </a:xfrm>
          <a:prstGeom prst="rect">
            <a:avLst/>
          </a:prstGeom>
          <a:noFill/>
        </p:spPr>
        <p:txBody>
          <a:bodyPr wrap="square" rtlCol="0">
            <a:spAutoFit/>
          </a:bodyPr>
          <a:lstStyle/>
          <a:p>
            <a:r>
              <a:rPr lang="it-IT" sz="1600" dirty="0"/>
              <a:t>Pagina 1 della navigazione</a:t>
            </a:r>
          </a:p>
        </p:txBody>
      </p:sp>
      <p:sp>
        <p:nvSpPr>
          <p:cNvPr id="23" name="CasellaDiTesto 22"/>
          <p:cNvSpPr txBox="1"/>
          <p:nvPr/>
        </p:nvSpPr>
        <p:spPr>
          <a:xfrm>
            <a:off x="6070598" y="2253832"/>
            <a:ext cx="2829766" cy="338554"/>
          </a:xfrm>
          <a:prstGeom prst="rect">
            <a:avLst/>
          </a:prstGeom>
          <a:noFill/>
        </p:spPr>
        <p:txBody>
          <a:bodyPr wrap="square" rtlCol="0">
            <a:spAutoFit/>
          </a:bodyPr>
          <a:lstStyle/>
          <a:p>
            <a:r>
              <a:rPr lang="it-IT" sz="1600" dirty="0"/>
              <a:t>Pagina 10 della navigazione</a:t>
            </a:r>
          </a:p>
        </p:txBody>
      </p:sp>
      <p:sp>
        <p:nvSpPr>
          <p:cNvPr id="24" name="CasellaDiTesto 23"/>
          <p:cNvSpPr txBox="1"/>
          <p:nvPr/>
        </p:nvSpPr>
        <p:spPr>
          <a:xfrm>
            <a:off x="5484656" y="6565612"/>
            <a:ext cx="6453344" cy="338554"/>
          </a:xfrm>
          <a:prstGeom prst="rect">
            <a:avLst/>
          </a:prstGeom>
          <a:noFill/>
        </p:spPr>
        <p:txBody>
          <a:bodyPr wrap="square" rtlCol="0">
            <a:spAutoFit/>
          </a:bodyPr>
          <a:lstStyle/>
          <a:p>
            <a:r>
              <a:rPr lang="it-IT" sz="1600" dirty="0"/>
              <a:t>http://mobile.yoox.com/it/uomo/shoponline/camicie_mc#/page=10</a:t>
            </a:r>
          </a:p>
        </p:txBody>
      </p:sp>
      <p:pic>
        <p:nvPicPr>
          <p:cNvPr id="25" name="Immagin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46870" y="4368785"/>
            <a:ext cx="365772" cy="365772"/>
          </a:xfrm>
          <a:prstGeom prst="rect">
            <a:avLst/>
          </a:prstGeom>
        </p:spPr>
      </p:pic>
      <p:pic>
        <p:nvPicPr>
          <p:cNvPr id="26" name="Immagin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33730" y="4003034"/>
            <a:ext cx="548637" cy="548637"/>
          </a:xfrm>
          <a:prstGeom prst="rect">
            <a:avLst/>
          </a:prstGeom>
        </p:spPr>
      </p:pic>
      <p:sp>
        <p:nvSpPr>
          <p:cNvPr id="27" name="CasellaDiTesto 26"/>
          <p:cNvSpPr txBox="1"/>
          <p:nvPr/>
        </p:nvSpPr>
        <p:spPr>
          <a:xfrm>
            <a:off x="9050713" y="4551671"/>
            <a:ext cx="3263308" cy="830997"/>
          </a:xfrm>
          <a:prstGeom prst="rect">
            <a:avLst/>
          </a:prstGeom>
          <a:noFill/>
        </p:spPr>
        <p:txBody>
          <a:bodyPr wrap="square" rtlCol="0">
            <a:spAutoFit/>
          </a:bodyPr>
          <a:lstStyle/>
          <a:p>
            <a:r>
              <a:rPr lang="it-IT" sz="1600" dirty="0"/>
              <a:t>http://mobile.yoox.com/it/uomo/shoponline/camicie_mc #/page=10</a:t>
            </a:r>
          </a:p>
        </p:txBody>
      </p:sp>
      <p:sp>
        <p:nvSpPr>
          <p:cNvPr id="28" name="CasellaDiTesto 27"/>
          <p:cNvSpPr txBox="1"/>
          <p:nvPr/>
        </p:nvSpPr>
        <p:spPr>
          <a:xfrm>
            <a:off x="9050713" y="5436072"/>
            <a:ext cx="2829766" cy="646331"/>
          </a:xfrm>
          <a:prstGeom prst="rect">
            <a:avLst/>
          </a:prstGeom>
          <a:noFill/>
        </p:spPr>
        <p:txBody>
          <a:bodyPr wrap="square" rtlCol="0">
            <a:spAutoFit/>
          </a:bodyPr>
          <a:lstStyle/>
          <a:p>
            <a:r>
              <a:rPr lang="it-IT" dirty="0"/>
              <a:t>Pagina 10 della navigazione</a:t>
            </a:r>
          </a:p>
        </p:txBody>
      </p:sp>
      <p:sp>
        <p:nvSpPr>
          <p:cNvPr id="3" name="CasellaDiTesto 2"/>
          <p:cNvSpPr txBox="1"/>
          <p:nvPr/>
        </p:nvSpPr>
        <p:spPr>
          <a:xfrm>
            <a:off x="3394555" y="5055672"/>
            <a:ext cx="2014167" cy="1477328"/>
          </a:xfrm>
          <a:prstGeom prst="rect">
            <a:avLst/>
          </a:prstGeom>
          <a:noFill/>
        </p:spPr>
        <p:txBody>
          <a:bodyPr wrap="square" rtlCol="0">
            <a:spAutoFit/>
          </a:bodyPr>
          <a:lstStyle/>
          <a:p>
            <a:r>
              <a:rPr lang="it-IT" dirty="0"/>
              <a:t>Si imposta un parametro #/page=</a:t>
            </a:r>
            <a:r>
              <a:rPr lang="it-IT" dirty="0" err="1"/>
              <a:t>numpage</a:t>
            </a:r>
            <a:r>
              <a:rPr lang="it-IT" dirty="0"/>
              <a:t> unico per ogni pagina</a:t>
            </a:r>
          </a:p>
        </p:txBody>
      </p:sp>
    </p:spTree>
    <p:extLst>
      <p:ext uri="{BB962C8B-B14F-4D97-AF65-F5344CB8AC3E}">
        <p14:creationId xmlns:p14="http://schemas.microsoft.com/office/powerpoint/2010/main" val="3706228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5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125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125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125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125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125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200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200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200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200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p:bldP spid="27" grpId="0"/>
      <p:bldP spid="28"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Memorizzazione dello stato di navigazione (2): funzionalità bottone ‘indietro’ del browser</a:t>
            </a:r>
          </a:p>
        </p:txBody>
      </p:sp>
      <p:pic>
        <p:nvPicPr>
          <p:cNvPr id="15" name="Immagin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5300" y="2546221"/>
            <a:ext cx="2170708" cy="3852000"/>
          </a:xfrm>
          <a:prstGeom prst="rect">
            <a:avLst/>
          </a:prstGeom>
        </p:spPr>
      </p:pic>
      <p:pic>
        <p:nvPicPr>
          <p:cNvPr id="17" name="Immagin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9095" y="4312254"/>
            <a:ext cx="319933" cy="319933"/>
          </a:xfrm>
          <a:prstGeom prst="rect">
            <a:avLst/>
          </a:prstGeom>
        </p:spPr>
      </p:pic>
      <p:pic>
        <p:nvPicPr>
          <p:cNvPr id="18" name="Immagin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0415" y="4632187"/>
            <a:ext cx="504000" cy="504000"/>
          </a:xfrm>
          <a:prstGeom prst="rect">
            <a:avLst/>
          </a:prstGeom>
        </p:spPr>
      </p:pic>
      <p:pic>
        <p:nvPicPr>
          <p:cNvPr id="19" name="Immagin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5802" y="4312254"/>
            <a:ext cx="319933" cy="319933"/>
          </a:xfrm>
          <a:prstGeom prst="rect">
            <a:avLst/>
          </a:prstGeom>
        </p:spPr>
      </p:pic>
      <p:sp>
        <p:nvSpPr>
          <p:cNvPr id="20" name="CasellaDiTesto 19"/>
          <p:cNvSpPr txBox="1"/>
          <p:nvPr/>
        </p:nvSpPr>
        <p:spPr>
          <a:xfrm>
            <a:off x="5009187" y="6519446"/>
            <a:ext cx="5484656" cy="338554"/>
          </a:xfrm>
          <a:prstGeom prst="rect">
            <a:avLst/>
          </a:prstGeom>
          <a:noFill/>
        </p:spPr>
        <p:txBody>
          <a:bodyPr wrap="square" rtlCol="0">
            <a:spAutoFit/>
          </a:bodyPr>
          <a:lstStyle/>
          <a:p>
            <a:r>
              <a:rPr lang="it-IT" sz="1600" dirty="0"/>
              <a:t>http://mobile.yoox.com/it/uomo/shoponline/camicie_mc</a:t>
            </a:r>
          </a:p>
        </p:txBody>
      </p:sp>
      <p:sp>
        <p:nvSpPr>
          <p:cNvPr id="22" name="CasellaDiTesto 21"/>
          <p:cNvSpPr txBox="1"/>
          <p:nvPr/>
        </p:nvSpPr>
        <p:spPr>
          <a:xfrm>
            <a:off x="5009187" y="2207666"/>
            <a:ext cx="2829766" cy="338554"/>
          </a:xfrm>
          <a:prstGeom prst="rect">
            <a:avLst/>
          </a:prstGeom>
          <a:noFill/>
        </p:spPr>
        <p:txBody>
          <a:bodyPr wrap="square" rtlCol="0">
            <a:spAutoFit/>
          </a:bodyPr>
          <a:lstStyle/>
          <a:p>
            <a:r>
              <a:rPr lang="it-IT" sz="1600" dirty="0"/>
              <a:t>Pagina 1 della navigazione</a:t>
            </a:r>
          </a:p>
        </p:txBody>
      </p:sp>
      <p:pic>
        <p:nvPicPr>
          <p:cNvPr id="3" name="Immagin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0000" y="2539226"/>
            <a:ext cx="2159193" cy="3852000"/>
          </a:xfrm>
          <a:prstGeom prst="rect">
            <a:avLst/>
          </a:prstGeom>
        </p:spPr>
      </p:pic>
      <p:sp>
        <p:nvSpPr>
          <p:cNvPr id="5" name="CasellaDiTesto 4"/>
          <p:cNvSpPr txBox="1"/>
          <p:nvPr/>
        </p:nvSpPr>
        <p:spPr>
          <a:xfrm>
            <a:off x="708400" y="6519446"/>
            <a:ext cx="2667000" cy="338554"/>
          </a:xfrm>
          <a:prstGeom prst="rect">
            <a:avLst/>
          </a:prstGeom>
          <a:noFill/>
        </p:spPr>
        <p:txBody>
          <a:bodyPr wrap="square" rtlCol="0">
            <a:spAutoFit/>
          </a:bodyPr>
          <a:lstStyle/>
          <a:p>
            <a:r>
              <a:rPr lang="it-IT" sz="1600" dirty="0"/>
              <a:t>https://www.google.it/</a:t>
            </a:r>
          </a:p>
        </p:txBody>
      </p:sp>
      <p:pic>
        <p:nvPicPr>
          <p:cNvPr id="21" name="Immagin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2280" y="4312254"/>
            <a:ext cx="319933" cy="319933"/>
          </a:xfrm>
          <a:prstGeom prst="rect">
            <a:avLst/>
          </a:prstGeom>
        </p:spPr>
      </p:pic>
    </p:spTree>
    <p:extLst>
      <p:ext uri="{BB962C8B-B14F-4D97-AF65-F5344CB8AC3E}">
        <p14:creationId xmlns:p14="http://schemas.microsoft.com/office/powerpoint/2010/main" val="407800317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Memorizzazione dello stato di navigazione (2): funzionalità bottone ‘indietro’ del browser</a:t>
            </a:r>
          </a:p>
        </p:txBody>
      </p:sp>
      <p:pic>
        <p:nvPicPr>
          <p:cNvPr id="16" name="Immagin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956" y="2518675"/>
            <a:ext cx="2145126" cy="3852000"/>
          </a:xfrm>
          <a:prstGeom prst="rect">
            <a:avLst/>
          </a:prstGeom>
        </p:spPr>
      </p:pic>
      <p:sp>
        <p:nvSpPr>
          <p:cNvPr id="23" name="CasellaDiTesto 22"/>
          <p:cNvSpPr txBox="1"/>
          <p:nvPr/>
        </p:nvSpPr>
        <p:spPr>
          <a:xfrm>
            <a:off x="1335775" y="2180121"/>
            <a:ext cx="2829766" cy="338554"/>
          </a:xfrm>
          <a:prstGeom prst="rect">
            <a:avLst/>
          </a:prstGeom>
          <a:noFill/>
        </p:spPr>
        <p:txBody>
          <a:bodyPr wrap="square" rtlCol="0">
            <a:spAutoFit/>
          </a:bodyPr>
          <a:lstStyle/>
          <a:p>
            <a:r>
              <a:rPr lang="it-IT" sz="1600" dirty="0"/>
              <a:t>Pagina 10 della navigazione</a:t>
            </a:r>
          </a:p>
        </p:txBody>
      </p:sp>
      <p:sp>
        <p:nvSpPr>
          <p:cNvPr id="24" name="CasellaDiTesto 23"/>
          <p:cNvSpPr txBox="1"/>
          <p:nvPr/>
        </p:nvSpPr>
        <p:spPr>
          <a:xfrm>
            <a:off x="1407956" y="6491901"/>
            <a:ext cx="6453344" cy="338554"/>
          </a:xfrm>
          <a:prstGeom prst="rect">
            <a:avLst/>
          </a:prstGeom>
          <a:noFill/>
        </p:spPr>
        <p:txBody>
          <a:bodyPr wrap="square" rtlCol="0">
            <a:spAutoFit/>
          </a:bodyPr>
          <a:lstStyle/>
          <a:p>
            <a:r>
              <a:rPr lang="it-IT" sz="1600" dirty="0"/>
              <a:t>http://mobile.yoox.com/it/uomo/shoponline/camicie_mc</a:t>
            </a:r>
          </a:p>
        </p:txBody>
      </p:sp>
      <p:pic>
        <p:nvPicPr>
          <p:cNvPr id="25" name="Immagin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0170" y="4295074"/>
            <a:ext cx="365772" cy="365772"/>
          </a:xfrm>
          <a:prstGeom prst="rect">
            <a:avLst/>
          </a:prstGeom>
        </p:spPr>
      </p:pic>
      <p:sp>
        <p:nvSpPr>
          <p:cNvPr id="28" name="CasellaDiTesto 27"/>
          <p:cNvSpPr txBox="1"/>
          <p:nvPr/>
        </p:nvSpPr>
        <p:spPr>
          <a:xfrm>
            <a:off x="4974013" y="4647237"/>
            <a:ext cx="2829766" cy="923330"/>
          </a:xfrm>
          <a:prstGeom prst="rect">
            <a:avLst/>
          </a:prstGeom>
          <a:noFill/>
        </p:spPr>
        <p:txBody>
          <a:bodyPr wrap="square" rtlCol="0">
            <a:spAutoFit/>
          </a:bodyPr>
          <a:lstStyle/>
          <a:p>
            <a:r>
              <a:rPr lang="it-IT" dirty="0"/>
              <a:t>Pagina precedente nella cronologia degli URL visitati: Google</a:t>
            </a:r>
          </a:p>
        </p:txBody>
      </p:sp>
      <p:pic>
        <p:nvPicPr>
          <p:cNvPr id="4" name="Immagin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4013" y="2742247"/>
            <a:ext cx="4972744" cy="1267002"/>
          </a:xfrm>
          <a:prstGeom prst="rect">
            <a:avLst/>
          </a:prstGeom>
        </p:spPr>
      </p:pic>
      <p:sp>
        <p:nvSpPr>
          <p:cNvPr id="29" name="CasellaDiTesto 28"/>
          <p:cNvSpPr txBox="1"/>
          <p:nvPr/>
        </p:nvSpPr>
        <p:spPr>
          <a:xfrm>
            <a:off x="4974013" y="4308683"/>
            <a:ext cx="2667000" cy="338554"/>
          </a:xfrm>
          <a:prstGeom prst="rect">
            <a:avLst/>
          </a:prstGeom>
          <a:noFill/>
        </p:spPr>
        <p:txBody>
          <a:bodyPr wrap="square" rtlCol="0">
            <a:spAutoFit/>
          </a:bodyPr>
          <a:lstStyle/>
          <a:p>
            <a:r>
              <a:rPr lang="it-IT" sz="1600" dirty="0"/>
              <a:t>https://www.google.it/</a:t>
            </a:r>
          </a:p>
        </p:txBody>
      </p:sp>
    </p:spTree>
    <p:extLst>
      <p:ext uri="{BB962C8B-B14F-4D97-AF65-F5344CB8AC3E}">
        <p14:creationId xmlns:p14="http://schemas.microsoft.com/office/powerpoint/2010/main" val="319186321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Introduzione</a:t>
            </a:r>
          </a:p>
        </p:txBody>
      </p:sp>
      <p:pic>
        <p:nvPicPr>
          <p:cNvPr id="5" name="Segnaposto contenuto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06508" y="446086"/>
            <a:ext cx="3047942" cy="5414962"/>
          </a:xfrm>
        </p:spPr>
      </p:pic>
      <p:sp>
        <p:nvSpPr>
          <p:cNvPr id="6" name="Segnaposto contenuto 2"/>
          <p:cNvSpPr txBox="1">
            <a:spLocks/>
          </p:cNvSpPr>
          <p:nvPr/>
        </p:nvSpPr>
        <p:spPr>
          <a:xfrm>
            <a:off x="1073151" y="2222287"/>
            <a:ext cx="3547534" cy="3638763"/>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it-IT" dirty="0"/>
              <a:t>Il sito web mobile.yoox.com</a:t>
            </a:r>
          </a:p>
          <a:p>
            <a:r>
              <a:rPr lang="it-IT" dirty="0"/>
              <a:t>Attività di tirocinio: </a:t>
            </a:r>
            <a:br>
              <a:rPr lang="it-IT" dirty="0"/>
            </a:br>
            <a:r>
              <a:rPr lang="it-IT" dirty="0"/>
              <a:t>re-ingegnerizzazione di mobile.yoox.com tramite web-page </a:t>
            </a:r>
            <a:r>
              <a:rPr lang="it-IT" dirty="0" err="1"/>
              <a:t>rendering</a:t>
            </a:r>
            <a:r>
              <a:rPr lang="it-IT" dirty="0"/>
              <a:t> a livello di client</a:t>
            </a:r>
          </a:p>
          <a:p>
            <a:endParaRPr lang="it-IT" dirty="0"/>
          </a:p>
        </p:txBody>
      </p:sp>
      <p:sp>
        <p:nvSpPr>
          <p:cNvPr id="7" name="Segnaposto testo 6"/>
          <p:cNvSpPr>
            <a:spLocks noGrp="1"/>
          </p:cNvSpPr>
          <p:nvPr>
            <p:ph type="body" sz="half" idx="2"/>
          </p:nvPr>
        </p:nvSpPr>
        <p:spPr/>
        <p:txBody>
          <a:bodyPr/>
          <a:lstStyle/>
          <a:p>
            <a:endParaRPr lang="it-IT" dirty="0"/>
          </a:p>
          <a:p>
            <a:endParaRPr lang="it-IT" dirty="0"/>
          </a:p>
          <a:p>
            <a:endParaRPr lang="it-IT" dirty="0"/>
          </a:p>
          <a:p>
            <a:endParaRPr lang="it-IT" dirty="0"/>
          </a:p>
          <a:p>
            <a:endParaRPr lang="it-IT" dirty="0"/>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0273" y="446087"/>
            <a:ext cx="3046926" cy="5414961"/>
          </a:xfrm>
          <a:prstGeom prst="rect">
            <a:avLst/>
          </a:prstGeom>
        </p:spPr>
      </p:pic>
    </p:spTree>
    <p:extLst>
      <p:ext uri="{BB962C8B-B14F-4D97-AF65-F5344CB8AC3E}">
        <p14:creationId xmlns:p14="http://schemas.microsoft.com/office/powerpoint/2010/main" val="40800034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a:t>Memorizzazione dello stato di navigazione (3): funzionalità ‘segnalibro’ e bottone ‘indietro’ del browser</a:t>
            </a: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9074" y="2740655"/>
            <a:ext cx="1906813" cy="867600"/>
          </a:xfrm>
          <a:prstGeom prst="rect">
            <a:avLst/>
          </a:prstGeom>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3154" y="5232949"/>
            <a:ext cx="589258" cy="589258"/>
          </a:xfrm>
          <a:prstGeom prst="rect">
            <a:avLst/>
          </a:prstGeom>
        </p:spPr>
      </p:pic>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3827" y="4226875"/>
            <a:ext cx="319822" cy="319822"/>
          </a:xfrm>
          <a:prstGeom prst="rect">
            <a:avLst/>
          </a:prstGeom>
        </p:spPr>
      </p:pic>
      <p:pic>
        <p:nvPicPr>
          <p:cNvPr id="6" name="Immagin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5109" y="4226875"/>
            <a:ext cx="319822" cy="319822"/>
          </a:xfrm>
          <a:prstGeom prst="rect">
            <a:avLst/>
          </a:prstGeom>
        </p:spPr>
      </p:pic>
      <p:pic>
        <p:nvPicPr>
          <p:cNvPr id="7" name="Immagin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6213" y="4419217"/>
            <a:ext cx="260014" cy="260014"/>
          </a:xfrm>
          <a:prstGeom prst="rect">
            <a:avLst/>
          </a:prstGeom>
        </p:spPr>
      </p:pic>
      <p:pic>
        <p:nvPicPr>
          <p:cNvPr id="8" name="Immagin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2531" y="4450550"/>
            <a:ext cx="260014" cy="260014"/>
          </a:xfrm>
          <a:prstGeom prst="rect">
            <a:avLst/>
          </a:prstGeom>
        </p:spPr>
      </p:pic>
      <p:pic>
        <p:nvPicPr>
          <p:cNvPr id="9" name="Immagin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79522" y="4141802"/>
            <a:ext cx="822857" cy="822857"/>
          </a:xfrm>
          <a:prstGeom prst="rect">
            <a:avLst/>
          </a:prstGeom>
        </p:spPr>
      </p:pic>
      <p:pic>
        <p:nvPicPr>
          <p:cNvPr id="10" name="Immagin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42460" y="4450550"/>
            <a:ext cx="504000" cy="504000"/>
          </a:xfrm>
          <a:prstGeom prst="rect">
            <a:avLst/>
          </a:prstGeom>
        </p:spPr>
      </p:pic>
      <p:pic>
        <p:nvPicPr>
          <p:cNvPr id="11" name="Immagin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89134" y="5498207"/>
            <a:ext cx="324000" cy="324000"/>
          </a:xfrm>
          <a:prstGeom prst="rect">
            <a:avLst/>
          </a:prstGeom>
        </p:spPr>
      </p:pic>
      <p:pic>
        <p:nvPicPr>
          <p:cNvPr id="12" name="Immagin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31550" y="5822207"/>
            <a:ext cx="252000" cy="252000"/>
          </a:xfrm>
          <a:prstGeom prst="rect">
            <a:avLst/>
          </a:prstGeom>
        </p:spPr>
      </p:pic>
      <p:pic>
        <p:nvPicPr>
          <p:cNvPr id="13" name="Immagin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82272" y="5306183"/>
            <a:ext cx="504000" cy="504000"/>
          </a:xfrm>
          <a:prstGeom prst="rect">
            <a:avLst/>
          </a:prstGeom>
        </p:spPr>
      </p:pic>
      <p:sp>
        <p:nvSpPr>
          <p:cNvPr id="14" name="CasellaDiTesto 13"/>
          <p:cNvSpPr txBox="1"/>
          <p:nvPr/>
        </p:nvSpPr>
        <p:spPr>
          <a:xfrm>
            <a:off x="7987872" y="5439683"/>
            <a:ext cx="2121986" cy="646331"/>
          </a:xfrm>
          <a:prstGeom prst="rect">
            <a:avLst/>
          </a:prstGeom>
          <a:noFill/>
        </p:spPr>
        <p:txBody>
          <a:bodyPr wrap="square" rtlCol="0">
            <a:spAutoFit/>
          </a:bodyPr>
          <a:lstStyle/>
          <a:p>
            <a:r>
              <a:rPr lang="it-IT" dirty="0"/>
              <a:t>URL </a:t>
            </a:r>
            <a:r>
              <a:rPr lang="it-IT" dirty="0" err="1"/>
              <a:t>rewriting</a:t>
            </a:r>
            <a:r>
              <a:rPr lang="it-IT" dirty="0"/>
              <a:t> con #/page=</a:t>
            </a:r>
            <a:r>
              <a:rPr lang="it-IT" dirty="0" err="1"/>
              <a:t>numpage</a:t>
            </a:r>
            <a:endParaRPr lang="it-IT" dirty="0"/>
          </a:p>
        </p:txBody>
      </p:sp>
    </p:spTree>
    <p:extLst>
      <p:ext uri="{BB962C8B-B14F-4D97-AF65-F5344CB8AC3E}">
        <p14:creationId xmlns:p14="http://schemas.microsoft.com/office/powerpoint/2010/main" val="37336616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nodeType="withEffect">
                                  <p:stCondLst>
                                    <p:cond delay="5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5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nodeType="withEffect">
                                  <p:stCondLst>
                                    <p:cond delay="5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Problematiche affrontate</a:t>
            </a:r>
          </a:p>
        </p:txBody>
      </p:sp>
      <p:sp>
        <p:nvSpPr>
          <p:cNvPr id="3" name="Segnaposto contenuto 2"/>
          <p:cNvSpPr>
            <a:spLocks noGrp="1"/>
          </p:cNvSpPr>
          <p:nvPr>
            <p:ph idx="1"/>
          </p:nvPr>
        </p:nvSpPr>
        <p:spPr/>
        <p:txBody>
          <a:bodyPr>
            <a:noAutofit/>
          </a:bodyPr>
          <a:lstStyle/>
          <a:p>
            <a:endParaRPr lang="it-IT" dirty="0"/>
          </a:p>
          <a:p>
            <a:endParaRPr lang="it-IT" sz="2000" dirty="0"/>
          </a:p>
          <a:p>
            <a:endParaRPr lang="it-IT" sz="2000" dirty="0"/>
          </a:p>
          <a:p>
            <a:r>
              <a:rPr lang="it-IT" sz="2000" dirty="0"/>
              <a:t>Ciclo di vita di una richiesta web per mobile.yoox.com</a:t>
            </a:r>
          </a:p>
          <a:p>
            <a:endParaRPr lang="it-IT" sz="2000" dirty="0"/>
          </a:p>
          <a:p>
            <a:r>
              <a:rPr lang="it-IT" sz="2000" dirty="0"/>
              <a:t>Infinite Scrolling &amp; </a:t>
            </a:r>
            <a:r>
              <a:rPr lang="it-IT" sz="2000" dirty="0" err="1"/>
              <a:t>Lazy</a:t>
            </a:r>
            <a:r>
              <a:rPr lang="it-IT" sz="2000" dirty="0"/>
              <a:t> </a:t>
            </a:r>
            <a:r>
              <a:rPr lang="it-IT" sz="2000" dirty="0" err="1"/>
              <a:t>Loading</a:t>
            </a:r>
            <a:endParaRPr lang="it-IT" sz="2000" dirty="0"/>
          </a:p>
          <a:p>
            <a:endParaRPr lang="it-IT" sz="2000" dirty="0"/>
          </a:p>
          <a:p>
            <a:r>
              <a:rPr lang="it-IT" sz="2000" dirty="0"/>
              <a:t>Memorizzazione dello stato di navigazione: funzionalità ‘segnalibro’ e bottone ‘indietro’ del browser</a:t>
            </a:r>
          </a:p>
          <a:p>
            <a:endParaRPr lang="it-IT" sz="2000" dirty="0"/>
          </a:p>
          <a:p>
            <a:r>
              <a:rPr lang="it-IT" sz="2000" b="1" dirty="0">
                <a:solidFill>
                  <a:schemeClr val="bg2">
                    <a:lumMod val="50000"/>
                  </a:schemeClr>
                </a:solidFill>
              </a:rPr>
              <a:t>Implementazione della soluzione client-side</a:t>
            </a:r>
          </a:p>
          <a:p>
            <a:endParaRPr lang="it-IT" sz="2000" dirty="0"/>
          </a:p>
          <a:p>
            <a:r>
              <a:rPr lang="it-IT" sz="2000" dirty="0"/>
              <a:t>Analisi delle performance</a:t>
            </a:r>
          </a:p>
          <a:p>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1847" y="2222287"/>
            <a:ext cx="468000" cy="46800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3147" y="3111287"/>
            <a:ext cx="468000" cy="468000"/>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9347" y="4571787"/>
            <a:ext cx="468000" cy="468000"/>
          </a:xfrm>
          <a:prstGeom prst="rect">
            <a:avLst/>
          </a:prstGeom>
        </p:spPr>
      </p:pic>
    </p:spTree>
    <p:extLst>
      <p:ext uri="{BB962C8B-B14F-4D97-AF65-F5344CB8AC3E}">
        <p14:creationId xmlns:p14="http://schemas.microsoft.com/office/powerpoint/2010/main" val="389809394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Il </a:t>
            </a:r>
            <a:r>
              <a:rPr lang="it-IT" sz="3200" dirty="0" err="1"/>
              <a:t>template</a:t>
            </a:r>
            <a:r>
              <a:rPr lang="it-IT" sz="3200" dirty="0"/>
              <a:t> </a:t>
            </a:r>
            <a:r>
              <a:rPr lang="it-IT" sz="3200" dirty="0" err="1"/>
              <a:t>Razor</a:t>
            </a:r>
            <a:endParaRPr lang="it-IT" sz="32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2857" y="2273847"/>
            <a:ext cx="6286284" cy="3534268"/>
          </a:xfrm>
        </p:spPr>
      </p:pic>
    </p:spTree>
    <p:extLst>
      <p:ext uri="{BB962C8B-B14F-4D97-AF65-F5344CB8AC3E}">
        <p14:creationId xmlns:p14="http://schemas.microsoft.com/office/powerpoint/2010/main" val="186788520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Il </a:t>
            </a:r>
            <a:r>
              <a:rPr lang="it-IT" sz="3200" dirty="0" err="1"/>
              <a:t>template</a:t>
            </a:r>
            <a:r>
              <a:rPr lang="it-IT" sz="3200" dirty="0"/>
              <a:t> </a:t>
            </a:r>
            <a:r>
              <a:rPr lang="it-IT" sz="3200" dirty="0" err="1"/>
              <a:t>AngularJS</a:t>
            </a:r>
            <a:endParaRPr lang="it-IT" sz="3200" dirty="0"/>
          </a:p>
        </p:txBody>
      </p:sp>
      <p:pic>
        <p:nvPicPr>
          <p:cNvPr id="6" name="Segnaposto contenuto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13399" y="490921"/>
            <a:ext cx="4833724" cy="5945337"/>
          </a:xfrm>
        </p:spPr>
      </p:pic>
      <p:sp>
        <p:nvSpPr>
          <p:cNvPr id="5" name="Segnaposto testo 4"/>
          <p:cNvSpPr>
            <a:spLocks noGrp="1"/>
          </p:cNvSpPr>
          <p:nvPr>
            <p:ph type="body" sz="half" idx="2"/>
          </p:nvPr>
        </p:nvSpPr>
        <p:spPr/>
        <p:txBody>
          <a:bodyPr>
            <a:normAutofit/>
          </a:bodyPr>
          <a:lstStyle/>
          <a:p>
            <a:pPr marL="285750" indent="-285750">
              <a:buFont typeface="Courier New" panose="02070309020205020404" pitchFamily="49" charset="0"/>
              <a:buChar char="o"/>
            </a:pPr>
            <a:endParaRPr lang="it-IT" sz="1800" dirty="0"/>
          </a:p>
          <a:p>
            <a:pPr marL="285750" indent="-285750">
              <a:buFont typeface="Courier New" panose="02070309020205020404" pitchFamily="49" charset="0"/>
              <a:buChar char="o"/>
            </a:pPr>
            <a:r>
              <a:rPr lang="it-IT" sz="1800" dirty="0"/>
              <a:t>La home di mobile.yoox.com è sempre servita dalla CDN</a:t>
            </a:r>
          </a:p>
          <a:p>
            <a:pPr marL="285750" indent="-285750">
              <a:buFont typeface="Courier New" panose="02070309020205020404" pitchFamily="49" charset="0"/>
              <a:buChar char="o"/>
            </a:pPr>
            <a:r>
              <a:rPr lang="it-IT" sz="1800" dirty="0" err="1"/>
              <a:t>Template</a:t>
            </a:r>
            <a:r>
              <a:rPr lang="it-IT" sz="1800" dirty="0"/>
              <a:t> </a:t>
            </a:r>
            <a:r>
              <a:rPr lang="it-IT" sz="1800" dirty="0" err="1"/>
              <a:t>Razor</a:t>
            </a:r>
            <a:r>
              <a:rPr lang="it-IT" sz="1800" dirty="0"/>
              <a:t> + </a:t>
            </a:r>
            <a:r>
              <a:rPr lang="it-IT" sz="1800" dirty="0" err="1"/>
              <a:t>Template</a:t>
            </a:r>
            <a:r>
              <a:rPr lang="it-IT" sz="1800" dirty="0"/>
              <a:t> </a:t>
            </a:r>
            <a:r>
              <a:rPr lang="it-IT" sz="1800" dirty="0" err="1"/>
              <a:t>AngularJS</a:t>
            </a:r>
            <a:endParaRPr lang="it-IT" sz="1800" dirty="0"/>
          </a:p>
          <a:p>
            <a:pPr marL="285750" indent="-285750">
              <a:buFont typeface="Courier New" panose="02070309020205020404" pitchFamily="49" charset="0"/>
              <a:buChar char="o"/>
            </a:pPr>
            <a:endParaRPr lang="it-IT" sz="1800" dirty="0"/>
          </a:p>
        </p:txBody>
      </p:sp>
    </p:spTree>
    <p:extLst>
      <p:ext uri="{BB962C8B-B14F-4D97-AF65-F5344CB8AC3E}">
        <p14:creationId xmlns:p14="http://schemas.microsoft.com/office/powerpoint/2010/main" val="1050901716"/>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Problematiche affrontate</a:t>
            </a:r>
          </a:p>
        </p:txBody>
      </p:sp>
      <p:sp>
        <p:nvSpPr>
          <p:cNvPr id="3" name="Segnaposto contenuto 2"/>
          <p:cNvSpPr>
            <a:spLocks noGrp="1"/>
          </p:cNvSpPr>
          <p:nvPr>
            <p:ph idx="1"/>
          </p:nvPr>
        </p:nvSpPr>
        <p:spPr/>
        <p:txBody>
          <a:bodyPr>
            <a:noAutofit/>
          </a:bodyPr>
          <a:lstStyle/>
          <a:p>
            <a:endParaRPr lang="it-IT" dirty="0"/>
          </a:p>
          <a:p>
            <a:endParaRPr lang="it-IT" sz="2000" dirty="0"/>
          </a:p>
          <a:p>
            <a:endParaRPr lang="it-IT" sz="2000" dirty="0"/>
          </a:p>
          <a:p>
            <a:r>
              <a:rPr lang="it-IT" sz="2000" dirty="0"/>
              <a:t>Ciclo di vita di una richiesta web per mobile.yoox.com</a:t>
            </a:r>
          </a:p>
          <a:p>
            <a:endParaRPr lang="it-IT" sz="2000" dirty="0"/>
          </a:p>
          <a:p>
            <a:r>
              <a:rPr lang="it-IT" sz="2000" dirty="0"/>
              <a:t>Infinite Scrolling &amp; </a:t>
            </a:r>
            <a:r>
              <a:rPr lang="it-IT" sz="2000" dirty="0" err="1"/>
              <a:t>Lazy</a:t>
            </a:r>
            <a:r>
              <a:rPr lang="it-IT" sz="2000" dirty="0"/>
              <a:t> </a:t>
            </a:r>
            <a:r>
              <a:rPr lang="it-IT" sz="2000" dirty="0" err="1"/>
              <a:t>Loading</a:t>
            </a:r>
            <a:endParaRPr lang="it-IT" sz="2000" dirty="0"/>
          </a:p>
          <a:p>
            <a:endParaRPr lang="it-IT" sz="2000" dirty="0"/>
          </a:p>
          <a:p>
            <a:r>
              <a:rPr lang="it-IT" sz="2000" dirty="0"/>
              <a:t>Memorizzazione dello stato di navigazione: funzionalità ‘segnalibro’ e bottone ‘indietro’ del browser</a:t>
            </a:r>
          </a:p>
          <a:p>
            <a:endParaRPr lang="it-IT" sz="2000" dirty="0"/>
          </a:p>
          <a:p>
            <a:r>
              <a:rPr lang="it-IT" sz="2000" dirty="0"/>
              <a:t>Implementazione della soluzione client-side</a:t>
            </a:r>
          </a:p>
          <a:p>
            <a:endParaRPr lang="it-IT" sz="2000" dirty="0"/>
          </a:p>
          <a:p>
            <a:r>
              <a:rPr lang="it-IT" sz="2000" b="1" dirty="0">
                <a:solidFill>
                  <a:schemeClr val="bg2">
                    <a:lumMod val="50000"/>
                  </a:schemeClr>
                </a:solidFill>
              </a:rPr>
              <a:t>Analisi delle performance</a:t>
            </a:r>
          </a:p>
          <a:p>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1847" y="2222287"/>
            <a:ext cx="468000" cy="46800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3147" y="3111287"/>
            <a:ext cx="468000" cy="468000"/>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247" y="4559087"/>
            <a:ext cx="468000" cy="468000"/>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747" y="5130587"/>
            <a:ext cx="468000" cy="468000"/>
          </a:xfrm>
          <a:prstGeom prst="rect">
            <a:avLst/>
          </a:prstGeom>
        </p:spPr>
      </p:pic>
    </p:spTree>
    <p:extLst>
      <p:ext uri="{BB962C8B-B14F-4D97-AF65-F5344CB8AC3E}">
        <p14:creationId xmlns:p14="http://schemas.microsoft.com/office/powerpoint/2010/main" val="1226194816"/>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Analisi delle performance: ambiente locale</a:t>
            </a:r>
          </a:p>
        </p:txBody>
      </p:sp>
      <p:sp>
        <p:nvSpPr>
          <p:cNvPr id="3" name="Segnaposto contenuto 2"/>
          <p:cNvSpPr>
            <a:spLocks noGrp="1"/>
          </p:cNvSpPr>
          <p:nvPr>
            <p:ph idx="1"/>
          </p:nvPr>
        </p:nvSpPr>
        <p:spPr/>
        <p:txBody>
          <a:bodyPr>
            <a:noAutofit/>
          </a:bodyPr>
          <a:lstStyle/>
          <a:p>
            <a:endParaRPr lang="it-IT" dirty="0"/>
          </a:p>
          <a:p>
            <a:endParaRPr lang="it-IT" dirty="0"/>
          </a:p>
          <a:p>
            <a:r>
              <a:rPr lang="it-IT" dirty="0"/>
              <a:t>Performance:</a:t>
            </a:r>
            <a:br>
              <a:rPr lang="it-IT" dirty="0"/>
            </a:br>
            <a:r>
              <a:rPr lang="it-IT" dirty="0"/>
              <a:t>KB di dati in download e</a:t>
            </a:r>
            <a:br>
              <a:rPr lang="it-IT" dirty="0"/>
            </a:br>
            <a:r>
              <a:rPr lang="it-IT" dirty="0"/>
              <a:t>tempi di risposta</a:t>
            </a:r>
          </a:p>
          <a:p>
            <a:endParaRPr lang="it-IT" dirty="0"/>
          </a:p>
          <a:p>
            <a:r>
              <a:rPr lang="it-IT" dirty="0"/>
              <a:t>Pannello </a:t>
            </a:r>
            <a:br>
              <a:rPr lang="it-IT" dirty="0"/>
            </a:br>
            <a:r>
              <a:rPr lang="it-IT" dirty="0"/>
              <a:t>‘Strumenti per sviluppatori’</a:t>
            </a:r>
            <a:br>
              <a:rPr lang="it-IT" dirty="0"/>
            </a:br>
            <a:r>
              <a:rPr lang="it-IT" dirty="0"/>
              <a:t>di </a:t>
            </a:r>
            <a:r>
              <a:rPr lang="it-IT" dirty="0" err="1"/>
              <a:t>Chrome</a:t>
            </a:r>
            <a:endParaRPr lang="it-IT" dirty="0"/>
          </a:p>
          <a:p>
            <a:endParaRPr lang="it-IT" dirty="0"/>
          </a:p>
          <a:p>
            <a:r>
              <a:rPr lang="it-IT" dirty="0"/>
              <a:t>Pulizia della cache prima</a:t>
            </a:r>
            <a:br>
              <a:rPr lang="it-IT" dirty="0"/>
            </a:br>
            <a:r>
              <a:rPr lang="it-IT" dirty="0"/>
              <a:t>dei test server-side </a:t>
            </a:r>
            <a:br>
              <a:rPr lang="it-IT" dirty="0"/>
            </a:br>
            <a:r>
              <a:rPr lang="it-IT" dirty="0"/>
              <a:t>e client-side</a:t>
            </a: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2586" y="2222287"/>
            <a:ext cx="6939412" cy="3890414"/>
          </a:xfrm>
          <a:prstGeom prst="rect">
            <a:avLst/>
          </a:prstGeom>
        </p:spPr>
      </p:pic>
    </p:spTree>
    <p:extLst>
      <p:ext uri="{BB962C8B-B14F-4D97-AF65-F5344CB8AC3E}">
        <p14:creationId xmlns:p14="http://schemas.microsoft.com/office/powerpoint/2010/main" val="2115254772"/>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Analisi delle performance (2): </a:t>
            </a:r>
            <a:br>
              <a:rPr lang="it-IT" sz="3200" dirty="0"/>
            </a:br>
            <a:r>
              <a:rPr lang="it-IT" sz="3200" dirty="0"/>
              <a:t>server-side Vs client-side</a:t>
            </a:r>
          </a:p>
        </p:txBody>
      </p:sp>
      <p:sp>
        <p:nvSpPr>
          <p:cNvPr id="3" name="Segnaposto testo 2"/>
          <p:cNvSpPr>
            <a:spLocks noGrp="1"/>
          </p:cNvSpPr>
          <p:nvPr>
            <p:ph type="body" idx="1"/>
          </p:nvPr>
        </p:nvSpPr>
        <p:spPr/>
        <p:txBody>
          <a:bodyPr/>
          <a:lstStyle/>
          <a:p>
            <a:r>
              <a:rPr lang="it-IT" dirty="0"/>
              <a:t>Server-side</a:t>
            </a:r>
          </a:p>
        </p:txBody>
      </p:sp>
      <p:sp>
        <p:nvSpPr>
          <p:cNvPr id="4" name="Segnaposto contenuto 3"/>
          <p:cNvSpPr>
            <a:spLocks noGrp="1"/>
          </p:cNvSpPr>
          <p:nvPr>
            <p:ph sz="half" idx="2"/>
          </p:nvPr>
        </p:nvSpPr>
        <p:spPr/>
        <p:txBody>
          <a:bodyPr/>
          <a:lstStyle/>
          <a:p>
            <a:endParaRPr lang="it-IT" dirty="0"/>
          </a:p>
          <a:p>
            <a:r>
              <a:rPr lang="it-IT" dirty="0"/>
              <a:t>20 pagine web caricate tramite Infinite Scrolling: nessun uso di cache, CDN</a:t>
            </a:r>
            <a:br>
              <a:rPr lang="it-IT" dirty="0"/>
            </a:br>
            <a:r>
              <a:rPr lang="it-IT" dirty="0"/>
              <a:t>e compressione dati</a:t>
            </a:r>
          </a:p>
        </p:txBody>
      </p:sp>
      <p:sp>
        <p:nvSpPr>
          <p:cNvPr id="5" name="Segnaposto testo 4"/>
          <p:cNvSpPr>
            <a:spLocks noGrp="1"/>
          </p:cNvSpPr>
          <p:nvPr>
            <p:ph type="body" sz="quarter" idx="3"/>
          </p:nvPr>
        </p:nvSpPr>
        <p:spPr/>
        <p:txBody>
          <a:bodyPr/>
          <a:lstStyle/>
          <a:p>
            <a:r>
              <a:rPr lang="it-IT" dirty="0"/>
              <a:t>Client-side</a:t>
            </a:r>
          </a:p>
        </p:txBody>
      </p:sp>
      <p:sp>
        <p:nvSpPr>
          <p:cNvPr id="6" name="Segnaposto contenuto 5"/>
          <p:cNvSpPr>
            <a:spLocks noGrp="1"/>
          </p:cNvSpPr>
          <p:nvPr>
            <p:ph sz="quarter" idx="4"/>
          </p:nvPr>
        </p:nvSpPr>
        <p:spPr/>
        <p:txBody>
          <a:bodyPr/>
          <a:lstStyle/>
          <a:p>
            <a:endParaRPr lang="it-IT" dirty="0"/>
          </a:p>
          <a:p>
            <a:r>
              <a:rPr lang="it-IT" dirty="0"/>
              <a:t>Le stesse 20 pagine web caricate tramite Infinite Scrolling: nessun uso di cache, CDN e compressione dati</a:t>
            </a: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648" y="4306094"/>
            <a:ext cx="4296015" cy="1030167"/>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6748" y="4306094"/>
            <a:ext cx="4375916" cy="1044000"/>
          </a:xfrm>
          <a:prstGeom prst="rect">
            <a:avLst/>
          </a:prstGeom>
        </p:spPr>
      </p:pic>
      <p:sp>
        <p:nvSpPr>
          <p:cNvPr id="10" name="CasellaDiTesto 9"/>
          <p:cNvSpPr txBox="1"/>
          <p:nvPr/>
        </p:nvSpPr>
        <p:spPr>
          <a:xfrm>
            <a:off x="810001" y="5661781"/>
            <a:ext cx="5334870" cy="923330"/>
          </a:xfrm>
          <a:prstGeom prst="rect">
            <a:avLst/>
          </a:prstGeom>
          <a:solidFill>
            <a:srgbClr val="FFC000"/>
          </a:solidFill>
        </p:spPr>
        <p:txBody>
          <a:bodyPr wrap="square" rtlCol="0">
            <a:spAutoFit/>
          </a:bodyPr>
          <a:lstStyle/>
          <a:p>
            <a:r>
              <a:rPr lang="it-IT" dirty="0"/>
              <a:t>SOMMA (time):  25,9 s – 20,2 s = + 5,7 secondi</a:t>
            </a:r>
          </a:p>
          <a:p>
            <a:endParaRPr lang="it-IT" dirty="0"/>
          </a:p>
          <a:p>
            <a:r>
              <a:rPr lang="it-IT" dirty="0"/>
              <a:t>SOMMA (</a:t>
            </a:r>
            <a:r>
              <a:rPr lang="it-IT" dirty="0" err="1"/>
              <a:t>size</a:t>
            </a:r>
            <a:r>
              <a:rPr lang="it-IT" dirty="0"/>
              <a:t>):   614,2 KB – 287,5 KB = + 327 KB</a:t>
            </a:r>
          </a:p>
        </p:txBody>
      </p:sp>
      <p:sp>
        <p:nvSpPr>
          <p:cNvPr id="13" name="CasellaDiTesto 12"/>
          <p:cNvSpPr txBox="1"/>
          <p:nvPr/>
        </p:nvSpPr>
        <p:spPr>
          <a:xfrm>
            <a:off x="6579153" y="5661781"/>
            <a:ext cx="5194584" cy="923330"/>
          </a:xfrm>
          <a:prstGeom prst="rect">
            <a:avLst/>
          </a:prstGeom>
          <a:solidFill>
            <a:srgbClr val="FFC000"/>
          </a:solidFill>
        </p:spPr>
        <p:txBody>
          <a:bodyPr wrap="square" rtlCol="0">
            <a:spAutoFit/>
          </a:bodyPr>
          <a:lstStyle/>
          <a:p>
            <a:r>
              <a:rPr lang="it-IT" dirty="0"/>
              <a:t>MEDIA (time):  1,3 s – 0,92 s = + 0,38 secondi</a:t>
            </a:r>
          </a:p>
          <a:p>
            <a:endParaRPr lang="it-IT" dirty="0"/>
          </a:p>
          <a:p>
            <a:r>
              <a:rPr lang="it-IT" dirty="0"/>
              <a:t>MEDIA (</a:t>
            </a:r>
            <a:r>
              <a:rPr lang="it-IT" dirty="0" err="1"/>
              <a:t>size</a:t>
            </a:r>
            <a:r>
              <a:rPr lang="it-IT" dirty="0"/>
              <a:t>):   30,7 KB – 13,7 KB = + 17 KB</a:t>
            </a:r>
          </a:p>
        </p:txBody>
      </p:sp>
      <p:cxnSp>
        <p:nvCxnSpPr>
          <p:cNvPr id="16" name="Connettore 2 15"/>
          <p:cNvCxnSpPr/>
          <p:nvPr/>
        </p:nvCxnSpPr>
        <p:spPr>
          <a:xfrm>
            <a:off x="4610100" y="4775200"/>
            <a:ext cx="3733800" cy="990600"/>
          </a:xfrm>
          <a:prstGeom prst="straightConnector1">
            <a:avLst/>
          </a:prstGeom>
          <a:ln w="38100">
            <a:solidFill>
              <a:schemeClr val="accent5">
                <a:lumMod val="75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18" name="Connettore 2 17"/>
          <p:cNvCxnSpPr/>
          <p:nvPr/>
        </p:nvCxnSpPr>
        <p:spPr>
          <a:xfrm>
            <a:off x="2518327" y="4775200"/>
            <a:ext cx="60862" cy="1018094"/>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flipH="1">
            <a:off x="3111500" y="5080000"/>
            <a:ext cx="42257" cy="1193800"/>
          </a:xfrm>
          <a:prstGeom prst="straightConnector1">
            <a:avLst/>
          </a:prstGeom>
          <a:ln w="38100">
            <a:solidFill>
              <a:schemeClr val="accent5">
                <a:lumMod val="75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27" name="Connettore 2 26"/>
          <p:cNvCxnSpPr/>
          <p:nvPr/>
        </p:nvCxnSpPr>
        <p:spPr>
          <a:xfrm>
            <a:off x="4610100" y="5115978"/>
            <a:ext cx="3691256" cy="1214179"/>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p:cNvCxnSpPr/>
          <p:nvPr/>
        </p:nvCxnSpPr>
        <p:spPr>
          <a:xfrm flipH="1">
            <a:off x="3967984" y="4775200"/>
            <a:ext cx="3906016" cy="9906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31"/>
          <p:cNvCxnSpPr/>
          <p:nvPr/>
        </p:nvCxnSpPr>
        <p:spPr>
          <a:xfrm flipH="1">
            <a:off x="4567556" y="5080000"/>
            <a:ext cx="3291606" cy="11938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ttore 2 33"/>
          <p:cNvCxnSpPr/>
          <p:nvPr/>
        </p:nvCxnSpPr>
        <p:spPr>
          <a:xfrm flipH="1">
            <a:off x="9262797" y="4775200"/>
            <a:ext cx="178912" cy="9906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a:off x="9851043" y="5115978"/>
            <a:ext cx="0" cy="115782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958067"/>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Conclusioni e prossimi sviluppi</a:t>
            </a:r>
          </a:p>
        </p:txBody>
      </p:sp>
      <p:sp>
        <p:nvSpPr>
          <p:cNvPr id="4" name="Segnaposto testo 3"/>
          <p:cNvSpPr>
            <a:spLocks noGrp="1"/>
          </p:cNvSpPr>
          <p:nvPr>
            <p:ph type="body" idx="1"/>
          </p:nvPr>
        </p:nvSpPr>
        <p:spPr/>
        <p:txBody>
          <a:bodyPr/>
          <a:lstStyle/>
          <a:p>
            <a:r>
              <a:rPr lang="it-IT" dirty="0"/>
              <a:t>Conclusioni</a:t>
            </a:r>
          </a:p>
        </p:txBody>
      </p:sp>
      <p:sp>
        <p:nvSpPr>
          <p:cNvPr id="3" name="Segnaposto contenuto 2"/>
          <p:cNvSpPr>
            <a:spLocks noGrp="1"/>
          </p:cNvSpPr>
          <p:nvPr>
            <p:ph sz="half" idx="2"/>
          </p:nvPr>
        </p:nvSpPr>
        <p:spPr/>
        <p:txBody>
          <a:bodyPr>
            <a:noAutofit/>
          </a:bodyPr>
          <a:lstStyle/>
          <a:p>
            <a:endParaRPr lang="it-IT" dirty="0"/>
          </a:p>
          <a:p>
            <a:r>
              <a:rPr lang="it-IT" dirty="0"/>
              <a:t>L’obiettivo di migliorare le performance della soluzione client-side è stato raggiunto in ambiente locale (–0,4s di caricamento per pagina)</a:t>
            </a:r>
          </a:p>
          <a:p>
            <a:r>
              <a:rPr lang="it-IT" dirty="0"/>
              <a:t>La soluzione server-side online serve pagine web di peso pari a 3KB; i tempi di risposta variano da 400ms a 700ms</a:t>
            </a:r>
          </a:p>
          <a:p>
            <a:pPr marL="0" indent="0">
              <a:buNone/>
            </a:pPr>
            <a:br>
              <a:rPr lang="it-IT" dirty="0"/>
            </a:br>
            <a:endParaRPr lang="it-IT" dirty="0"/>
          </a:p>
        </p:txBody>
      </p:sp>
      <p:sp>
        <p:nvSpPr>
          <p:cNvPr id="5" name="Segnaposto testo 4"/>
          <p:cNvSpPr>
            <a:spLocks noGrp="1"/>
          </p:cNvSpPr>
          <p:nvPr>
            <p:ph type="body" sz="quarter" idx="3"/>
          </p:nvPr>
        </p:nvSpPr>
        <p:spPr/>
        <p:txBody>
          <a:bodyPr/>
          <a:lstStyle/>
          <a:p>
            <a:r>
              <a:rPr lang="it-IT" dirty="0"/>
              <a:t>Prossimi sviluppi</a:t>
            </a:r>
          </a:p>
        </p:txBody>
      </p:sp>
      <p:sp>
        <p:nvSpPr>
          <p:cNvPr id="6" name="Segnaposto contenuto 5"/>
          <p:cNvSpPr>
            <a:spLocks noGrp="1"/>
          </p:cNvSpPr>
          <p:nvPr>
            <p:ph sz="quarter" idx="4"/>
          </p:nvPr>
        </p:nvSpPr>
        <p:spPr/>
        <p:txBody>
          <a:bodyPr/>
          <a:lstStyle/>
          <a:p>
            <a:endParaRPr lang="it-IT" dirty="0"/>
          </a:p>
          <a:p>
            <a:r>
              <a:rPr lang="it-IT" dirty="0" err="1"/>
              <a:t>Testing</a:t>
            </a:r>
            <a:endParaRPr lang="it-IT" dirty="0"/>
          </a:p>
          <a:p>
            <a:r>
              <a:rPr lang="it-IT" dirty="0" err="1"/>
              <a:t>AngularJS</a:t>
            </a:r>
            <a:r>
              <a:rPr lang="it-IT" dirty="0"/>
              <a:t> 2</a:t>
            </a:r>
          </a:p>
          <a:p>
            <a:r>
              <a:rPr lang="it-IT" dirty="0"/>
              <a:t>Sviluppo navigazione offline</a:t>
            </a:r>
          </a:p>
          <a:p>
            <a:endParaRPr lang="it-IT" dirty="0"/>
          </a:p>
        </p:txBody>
      </p:sp>
    </p:spTree>
    <p:extLst>
      <p:ext uri="{BB962C8B-B14F-4D97-AF65-F5344CB8AC3E}">
        <p14:creationId xmlns:p14="http://schemas.microsoft.com/office/powerpoint/2010/main" val="3238569187"/>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aborazione 6"/>
          <p:cNvSpPr/>
          <p:nvPr/>
        </p:nvSpPr>
        <p:spPr>
          <a:xfrm>
            <a:off x="1905000" y="990600"/>
            <a:ext cx="8216900" cy="4889500"/>
          </a:xfrm>
          <a:prstGeom prst="flowChartProcess">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p>
            <a:pPr algn="ctr"/>
            <a:r>
              <a:rPr lang="it-IT" sz="6000" b="1" dirty="0">
                <a:ln w="6600">
                  <a:solidFill>
                    <a:schemeClr val="accent2"/>
                  </a:solidFill>
                  <a:prstDash val="solid"/>
                </a:ln>
                <a:solidFill>
                  <a:srgbClr val="FFFFFF"/>
                </a:solidFill>
                <a:effectLst>
                  <a:outerShdw dist="38100" dir="2700000" algn="tl" rotWithShape="0">
                    <a:schemeClr val="accent2"/>
                  </a:outerShdw>
                </a:effectLst>
              </a:rPr>
              <a:t>GRAZIE PER L’ATTENZIONE</a:t>
            </a:r>
            <a:endParaRPr lang="it-IT" sz="6000" b="1" dirty="0">
              <a:ln w="22225">
                <a:solidFill>
                  <a:schemeClr val="accent2"/>
                </a:solidFill>
                <a:prstDash val="solid"/>
              </a:ln>
              <a:solidFill>
                <a:schemeClr val="accent2">
                  <a:lumMod val="40000"/>
                  <a:lumOff val="60000"/>
                </a:schemeClr>
              </a:solidFill>
            </a:endParaRPr>
          </a:p>
        </p:txBody>
      </p:sp>
      <p:sp>
        <p:nvSpPr>
          <p:cNvPr id="8" name="CasellaDiTesto 7"/>
          <p:cNvSpPr txBox="1"/>
          <p:nvPr/>
        </p:nvSpPr>
        <p:spPr>
          <a:xfrm>
            <a:off x="0" y="5880100"/>
            <a:ext cx="12192000" cy="1754326"/>
          </a:xfrm>
          <a:prstGeom prst="rect">
            <a:avLst/>
          </a:prstGeom>
          <a:noFill/>
        </p:spPr>
        <p:txBody>
          <a:bodyPr wrap="square" rtlCol="0">
            <a:spAutoFit/>
          </a:bodyPr>
          <a:lstStyle/>
          <a:p>
            <a:endParaRPr lang="en-US" dirty="0"/>
          </a:p>
          <a:p>
            <a:r>
              <a:rPr lang="en-US" dirty="0"/>
              <a:t>Icons made by </a:t>
            </a:r>
            <a:r>
              <a:rPr lang="en-US" dirty="0" err="1"/>
              <a:t>Freepik</a:t>
            </a:r>
            <a:r>
              <a:rPr lang="en-US" dirty="0"/>
              <a:t> from </a:t>
            </a:r>
            <a:r>
              <a:rPr lang="en-US" dirty="0">
                <a:hlinkClick r:id="rId2"/>
              </a:rPr>
              <a:t>www.flaticon.com</a:t>
            </a:r>
            <a:r>
              <a:rPr lang="en-US" dirty="0"/>
              <a:t>                                 Icons made by </a:t>
            </a:r>
            <a:r>
              <a:rPr lang="en-US" dirty="0" err="1"/>
              <a:t>Lyolya</a:t>
            </a:r>
            <a:r>
              <a:rPr lang="en-US" dirty="0"/>
              <a:t> from </a:t>
            </a:r>
            <a:r>
              <a:rPr lang="en-US" dirty="0">
                <a:hlinkClick r:id="rId2"/>
              </a:rPr>
              <a:t>www.flaticon.com</a:t>
            </a:r>
            <a:endParaRPr lang="en-US" dirty="0"/>
          </a:p>
          <a:p>
            <a:r>
              <a:rPr lang="en-US" dirty="0"/>
              <a:t>Icons made by </a:t>
            </a:r>
            <a:r>
              <a:rPr lang="en-US" dirty="0" err="1"/>
              <a:t>Madebyoliver</a:t>
            </a:r>
            <a:r>
              <a:rPr lang="en-US" dirty="0"/>
              <a:t> from </a:t>
            </a:r>
            <a:r>
              <a:rPr lang="en-US" dirty="0">
                <a:hlinkClick r:id="rId2"/>
              </a:rPr>
              <a:t>www.flaticon.com</a:t>
            </a:r>
            <a:r>
              <a:rPr lang="en-US" dirty="0"/>
              <a:t>                      Icons made by </a:t>
            </a:r>
            <a:r>
              <a:rPr lang="en-US" dirty="0" err="1"/>
              <a:t>Alessio</a:t>
            </a:r>
            <a:r>
              <a:rPr lang="en-US" dirty="0"/>
              <a:t> </a:t>
            </a:r>
            <a:r>
              <a:rPr lang="en-US" dirty="0" err="1"/>
              <a:t>Atzeni</a:t>
            </a:r>
            <a:r>
              <a:rPr lang="en-US" dirty="0"/>
              <a:t> from </a:t>
            </a:r>
            <a:r>
              <a:rPr lang="en-US" dirty="0">
                <a:hlinkClick r:id="rId2"/>
              </a:rPr>
              <a:t>www.flaticon.com</a:t>
            </a:r>
            <a:endParaRPr lang="en-US" dirty="0"/>
          </a:p>
          <a:p>
            <a:endParaRPr lang="en-US" dirty="0"/>
          </a:p>
          <a:p>
            <a:endParaRPr lang="en-US" dirty="0"/>
          </a:p>
          <a:p>
            <a:endParaRPr lang="it-IT" dirty="0"/>
          </a:p>
        </p:txBody>
      </p:sp>
    </p:spTree>
    <p:extLst>
      <p:ext uri="{BB962C8B-B14F-4D97-AF65-F5344CB8AC3E}">
        <p14:creationId xmlns:p14="http://schemas.microsoft.com/office/powerpoint/2010/main" val="3695686801"/>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Analisi delle performance: </a:t>
            </a:r>
            <a:r>
              <a:rPr lang="it-IT" sz="3200" dirty="0" err="1"/>
              <a:t>WebPagetest</a:t>
            </a:r>
            <a:endParaRPr lang="it-IT" sz="3200" dirty="0"/>
          </a:p>
        </p:txBody>
      </p:sp>
      <p:pic>
        <p:nvPicPr>
          <p:cNvPr id="6" name="Segnaposto contenuto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0000" y="2372812"/>
            <a:ext cx="8544252" cy="3636963"/>
          </a:xfrm>
        </p:spPr>
      </p:pic>
      <p:sp>
        <p:nvSpPr>
          <p:cNvPr id="7" name="CasellaDiTesto 6"/>
          <p:cNvSpPr txBox="1"/>
          <p:nvPr/>
        </p:nvSpPr>
        <p:spPr>
          <a:xfrm>
            <a:off x="9569885" y="2372812"/>
            <a:ext cx="2430049" cy="3416320"/>
          </a:xfrm>
          <a:prstGeom prst="rect">
            <a:avLst/>
          </a:prstGeom>
          <a:noFill/>
        </p:spPr>
        <p:txBody>
          <a:bodyPr wrap="square" rtlCol="0">
            <a:spAutoFit/>
          </a:bodyPr>
          <a:lstStyle/>
          <a:p>
            <a:pPr marL="285750" indent="-285750">
              <a:buFont typeface="Courier New" panose="02070309020205020404" pitchFamily="49" charset="0"/>
              <a:buChar char="o"/>
            </a:pPr>
            <a:endParaRPr lang="it-IT" b="1" dirty="0"/>
          </a:p>
          <a:p>
            <a:pPr marL="285750" indent="-285750">
              <a:buFont typeface="Courier New" panose="02070309020205020404" pitchFamily="49" charset="0"/>
              <a:buChar char="o"/>
            </a:pPr>
            <a:r>
              <a:rPr lang="it-IT" dirty="0"/>
              <a:t>Inaffidabile: </a:t>
            </a:r>
            <a:br>
              <a:rPr lang="it-IT" dirty="0"/>
            </a:br>
            <a:r>
              <a:rPr lang="it-IT" dirty="0"/>
              <a:t>tempi di risposta fino a 25 secondi</a:t>
            </a:r>
          </a:p>
          <a:p>
            <a:pPr marL="285750" indent="-285750">
              <a:buFont typeface="Courier New" panose="02070309020205020404" pitchFamily="49" charset="0"/>
              <a:buChar char="o"/>
            </a:pPr>
            <a:endParaRPr lang="it-IT" dirty="0"/>
          </a:p>
          <a:p>
            <a:pPr marL="285750" indent="-285750">
              <a:buFont typeface="Courier New" panose="02070309020205020404" pitchFamily="49" charset="0"/>
              <a:buChar char="o"/>
            </a:pPr>
            <a:r>
              <a:rPr lang="it-IT" dirty="0"/>
              <a:t>La cache del </a:t>
            </a:r>
            <a:r>
              <a:rPr lang="it-IT" dirty="0" err="1"/>
              <a:t>device</a:t>
            </a:r>
            <a:r>
              <a:rPr lang="it-IT" dirty="0"/>
              <a:t> remoto </a:t>
            </a:r>
            <a:br>
              <a:rPr lang="it-IT" dirty="0"/>
            </a:br>
            <a:r>
              <a:rPr lang="it-IT" dirty="0"/>
              <a:t>non viene pulita</a:t>
            </a:r>
          </a:p>
          <a:p>
            <a:pPr marL="285750" indent="-285750">
              <a:buFont typeface="Courier New" panose="02070309020205020404" pitchFamily="49" charset="0"/>
              <a:buChar char="o"/>
            </a:pPr>
            <a:endParaRPr lang="it-IT" dirty="0"/>
          </a:p>
          <a:p>
            <a:pPr marL="285750" indent="-285750">
              <a:buFont typeface="Courier New" panose="02070309020205020404" pitchFamily="49" charset="0"/>
              <a:buChar char="o"/>
            </a:pPr>
            <a:r>
              <a:rPr lang="it-IT" dirty="0"/>
              <a:t>Impossibile testare SPA</a:t>
            </a:r>
          </a:p>
          <a:p>
            <a:endParaRPr lang="it-IT" dirty="0"/>
          </a:p>
        </p:txBody>
      </p:sp>
    </p:spTree>
    <p:extLst>
      <p:ext uri="{BB962C8B-B14F-4D97-AF65-F5344CB8AC3E}">
        <p14:creationId xmlns:p14="http://schemas.microsoft.com/office/powerpoint/2010/main" val="534911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Problematiche affrontate e obiettivi</a:t>
            </a:r>
          </a:p>
        </p:txBody>
      </p:sp>
      <p:sp>
        <p:nvSpPr>
          <p:cNvPr id="8" name="Segnaposto testo 7"/>
          <p:cNvSpPr>
            <a:spLocks noGrp="1"/>
          </p:cNvSpPr>
          <p:nvPr>
            <p:ph type="body" idx="1"/>
          </p:nvPr>
        </p:nvSpPr>
        <p:spPr/>
        <p:txBody>
          <a:bodyPr/>
          <a:lstStyle/>
          <a:p>
            <a:r>
              <a:rPr lang="it-IT" dirty="0"/>
              <a:t>Problematiche affrontate</a:t>
            </a:r>
          </a:p>
        </p:txBody>
      </p:sp>
      <p:sp>
        <p:nvSpPr>
          <p:cNvPr id="4" name="Segnaposto contenuto 3"/>
          <p:cNvSpPr>
            <a:spLocks noGrp="1"/>
          </p:cNvSpPr>
          <p:nvPr>
            <p:ph sz="half" idx="2"/>
          </p:nvPr>
        </p:nvSpPr>
        <p:spPr/>
        <p:txBody>
          <a:bodyPr>
            <a:noAutofit/>
          </a:bodyPr>
          <a:lstStyle/>
          <a:p>
            <a:pPr marL="0" indent="0">
              <a:buNone/>
            </a:pPr>
            <a:endParaRPr lang="it-IT" dirty="0"/>
          </a:p>
          <a:p>
            <a:r>
              <a:rPr lang="it-IT" dirty="0"/>
              <a:t>Ciclo di vita di una richiesta web per mobile.yoox.com</a:t>
            </a:r>
          </a:p>
          <a:p>
            <a:r>
              <a:rPr lang="it-IT" dirty="0"/>
              <a:t>Infinite Scrolling &amp; </a:t>
            </a:r>
            <a:r>
              <a:rPr lang="it-IT" dirty="0" err="1"/>
              <a:t>Lazy</a:t>
            </a:r>
            <a:r>
              <a:rPr lang="it-IT" dirty="0"/>
              <a:t> </a:t>
            </a:r>
            <a:r>
              <a:rPr lang="it-IT" dirty="0" err="1"/>
              <a:t>Loading</a:t>
            </a:r>
            <a:endParaRPr lang="it-IT" dirty="0"/>
          </a:p>
          <a:p>
            <a:r>
              <a:rPr lang="it-IT" dirty="0"/>
              <a:t>Memorizzazione dello stato di navigazione: funzionalità ‘segnalibro’ e bottone ‘indietro’ del browser</a:t>
            </a:r>
          </a:p>
          <a:p>
            <a:r>
              <a:rPr lang="it-IT" dirty="0"/>
              <a:t>Implementazione della soluzione client-side</a:t>
            </a:r>
          </a:p>
          <a:p>
            <a:r>
              <a:rPr lang="it-IT" dirty="0"/>
              <a:t>Analisi delle performance</a:t>
            </a:r>
          </a:p>
          <a:p>
            <a:endParaRPr lang="it-IT" dirty="0"/>
          </a:p>
          <a:p>
            <a:endParaRPr lang="it-IT" dirty="0"/>
          </a:p>
        </p:txBody>
      </p:sp>
      <p:sp>
        <p:nvSpPr>
          <p:cNvPr id="9" name="Segnaposto testo 8"/>
          <p:cNvSpPr>
            <a:spLocks noGrp="1"/>
          </p:cNvSpPr>
          <p:nvPr>
            <p:ph type="body" sz="quarter" idx="3"/>
          </p:nvPr>
        </p:nvSpPr>
        <p:spPr/>
        <p:txBody>
          <a:bodyPr/>
          <a:lstStyle/>
          <a:p>
            <a:r>
              <a:rPr lang="it-IT" dirty="0"/>
              <a:t>Obiettivi</a:t>
            </a:r>
          </a:p>
        </p:txBody>
      </p:sp>
      <p:sp>
        <p:nvSpPr>
          <p:cNvPr id="10" name="Segnaposto contenuto 9"/>
          <p:cNvSpPr>
            <a:spLocks noGrp="1"/>
          </p:cNvSpPr>
          <p:nvPr>
            <p:ph sz="quarter" idx="4"/>
          </p:nvPr>
        </p:nvSpPr>
        <p:spPr/>
        <p:txBody>
          <a:bodyPr/>
          <a:lstStyle/>
          <a:p>
            <a:endParaRPr lang="it-IT" dirty="0"/>
          </a:p>
          <a:p>
            <a:r>
              <a:rPr lang="it-IT" dirty="0"/>
              <a:t>Migliorare la velocità di navigazione dell’item </a:t>
            </a:r>
            <a:r>
              <a:rPr lang="it-IT" dirty="0" err="1"/>
              <a:t>gallery</a:t>
            </a:r>
            <a:endParaRPr lang="it-IT" dirty="0"/>
          </a:p>
        </p:txBody>
      </p:sp>
    </p:spTree>
    <p:extLst>
      <p:ext uri="{BB962C8B-B14F-4D97-AF65-F5344CB8AC3E}">
        <p14:creationId xmlns:p14="http://schemas.microsoft.com/office/powerpoint/2010/main" val="27564058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barn(inVertical)">
                                      <p:cBhvr>
                                        <p:cTn id="11" dur="500"/>
                                        <p:tgtEl>
                                          <p:spTgt spid="4">
                                            <p:txEl>
                                              <p:pRg st="2" end="2"/>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arn(inVertical)">
                                      <p:cBhvr>
                                        <p:cTn id="15" dur="500"/>
                                        <p:tgtEl>
                                          <p:spTgt spid="4">
                                            <p:txEl>
                                              <p:pRg st="3" end="3"/>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barn(inVertical)">
                                      <p:cBhvr>
                                        <p:cTn id="23" dur="500"/>
                                        <p:tgtEl>
                                          <p:spTgt spid="4">
                                            <p:txEl>
                                              <p:pRg st="5" end="5"/>
                                            </p:txEl>
                                          </p:spTgt>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barn(inVertical)">
                                      <p:cBhvr>
                                        <p:cTn id="2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SEO e </a:t>
            </a:r>
            <a:r>
              <a:rPr lang="it-IT" sz="3200" dirty="0" err="1"/>
              <a:t>rendering</a:t>
            </a:r>
            <a:r>
              <a:rPr lang="it-IT" sz="3200" dirty="0"/>
              <a:t> client-side di pagine web </a:t>
            </a:r>
          </a:p>
        </p:txBody>
      </p:sp>
      <p:sp>
        <p:nvSpPr>
          <p:cNvPr id="3" name="Segnaposto contenuto 2"/>
          <p:cNvSpPr>
            <a:spLocks noGrp="1"/>
          </p:cNvSpPr>
          <p:nvPr>
            <p:ph idx="1"/>
          </p:nvPr>
        </p:nvSpPr>
        <p:spPr/>
        <p:txBody>
          <a:bodyPr>
            <a:normAutofit/>
          </a:bodyPr>
          <a:lstStyle/>
          <a:p>
            <a:pPr>
              <a:buFont typeface="+mj-lt"/>
              <a:buAutoNum type="arabicPeriod"/>
            </a:pPr>
            <a:endParaRPr lang="it-IT" dirty="0"/>
          </a:p>
          <a:p>
            <a:pPr>
              <a:buFont typeface="+mj-lt"/>
              <a:buAutoNum type="arabicPeriod"/>
            </a:pPr>
            <a:r>
              <a:rPr lang="it-IT" dirty="0"/>
              <a:t>Il </a:t>
            </a:r>
            <a:r>
              <a:rPr lang="it-IT" dirty="0" err="1"/>
              <a:t>crawler</a:t>
            </a:r>
            <a:r>
              <a:rPr lang="it-IT" dirty="0"/>
              <a:t> dei motori di ricerca vede solo </a:t>
            </a:r>
            <a:br>
              <a:rPr lang="it-IT" dirty="0"/>
            </a:br>
            <a:r>
              <a:rPr lang="it-IT" dirty="0"/>
              <a:t>il </a:t>
            </a:r>
            <a:r>
              <a:rPr lang="it-IT" dirty="0" err="1"/>
              <a:t>template</a:t>
            </a:r>
            <a:endParaRPr lang="it-IT" dirty="0"/>
          </a:p>
          <a:p>
            <a:pPr>
              <a:buFont typeface="+mj-lt"/>
              <a:buAutoNum type="arabicPeriod"/>
            </a:pPr>
            <a:endParaRPr lang="it-IT" dirty="0"/>
          </a:p>
          <a:p>
            <a:pPr>
              <a:buFont typeface="+mj-lt"/>
              <a:buAutoNum type="arabicPeriod"/>
            </a:pPr>
            <a:r>
              <a:rPr lang="it-IT" dirty="0"/>
              <a:t>Il </a:t>
            </a:r>
            <a:r>
              <a:rPr lang="it-IT" dirty="0" err="1"/>
              <a:t>crawler</a:t>
            </a:r>
            <a:r>
              <a:rPr lang="it-IT" dirty="0"/>
              <a:t> non può indicizzare le pagine</a:t>
            </a:r>
          </a:p>
          <a:p>
            <a:pPr>
              <a:buFont typeface="+mj-lt"/>
              <a:buAutoNum type="arabicPeriod"/>
            </a:pPr>
            <a:endParaRPr lang="it-IT" dirty="0"/>
          </a:p>
          <a:p>
            <a:pPr>
              <a:buFont typeface="+mj-lt"/>
              <a:buAutoNum type="arabicPeriod"/>
            </a:pPr>
            <a:r>
              <a:rPr lang="it-IT" dirty="0"/>
              <a:t>Schema di AJAX </a:t>
            </a:r>
            <a:r>
              <a:rPr lang="it-IT" dirty="0" err="1"/>
              <a:t>crawling</a:t>
            </a:r>
            <a:r>
              <a:rPr lang="it-IT" dirty="0"/>
              <a:t>: server-side</a:t>
            </a:r>
            <a:br>
              <a:rPr lang="it-IT" dirty="0"/>
            </a:br>
            <a:r>
              <a:rPr lang="it-IT" dirty="0" err="1"/>
              <a:t>rendering</a:t>
            </a:r>
            <a:r>
              <a:rPr lang="it-IT" dirty="0"/>
              <a:t> per il </a:t>
            </a:r>
            <a:r>
              <a:rPr lang="it-IT" dirty="0" err="1"/>
              <a:t>crawler</a:t>
            </a:r>
            <a:r>
              <a:rPr lang="it-IT" dirty="0"/>
              <a:t>, client-side</a:t>
            </a:r>
            <a:br>
              <a:rPr lang="it-IT" dirty="0"/>
            </a:br>
            <a:r>
              <a:rPr lang="it-IT" dirty="0" err="1"/>
              <a:t>rendering</a:t>
            </a:r>
            <a:r>
              <a:rPr lang="it-IT" dirty="0"/>
              <a:t> per gli utenti</a:t>
            </a:r>
          </a:p>
          <a:p>
            <a:pPr>
              <a:buFont typeface="+mj-lt"/>
              <a:buAutoNum type="arabicPeriod"/>
            </a:pPr>
            <a:endParaRPr lang="it-IT"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4041" y="2222287"/>
            <a:ext cx="5447957" cy="3636511"/>
          </a:xfrm>
          <a:prstGeom prst="rect">
            <a:avLst/>
          </a:prstGeom>
        </p:spPr>
      </p:pic>
    </p:spTree>
    <p:extLst>
      <p:ext uri="{BB962C8B-B14F-4D97-AF65-F5344CB8AC3E}">
        <p14:creationId xmlns:p14="http://schemas.microsoft.com/office/powerpoint/2010/main" val="299076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I filtri di ricerca</a:t>
            </a:r>
          </a:p>
        </p:txBody>
      </p:sp>
      <p:pic>
        <p:nvPicPr>
          <p:cNvPr id="5" name="Segnaposto contenuto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86488" y="481806"/>
            <a:ext cx="3590925" cy="5343525"/>
          </a:xfrm>
        </p:spPr>
      </p:pic>
      <p:sp>
        <p:nvSpPr>
          <p:cNvPr id="4" name="Segnaposto testo 3"/>
          <p:cNvSpPr>
            <a:spLocks noGrp="1"/>
          </p:cNvSpPr>
          <p:nvPr>
            <p:ph type="body" sz="half" idx="2"/>
          </p:nvPr>
        </p:nvSpPr>
        <p:spPr/>
        <p:txBody>
          <a:bodyPr/>
          <a:lstStyle/>
          <a:p>
            <a:endParaRPr lang="it-IT" dirty="0"/>
          </a:p>
        </p:txBody>
      </p:sp>
    </p:spTree>
    <p:extLst>
      <p:ext uri="{BB962C8B-B14F-4D97-AF65-F5344CB8AC3E}">
        <p14:creationId xmlns:p14="http://schemas.microsoft.com/office/powerpoint/2010/main" val="2617378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Miglioramenti (2): espressioni </a:t>
            </a:r>
            <a:r>
              <a:rPr lang="it-IT" sz="3200" dirty="0" err="1"/>
              <a:t>AngularJS</a:t>
            </a:r>
            <a:endParaRPr lang="it-IT" sz="3200" dirty="0"/>
          </a:p>
        </p:txBody>
      </p:sp>
      <p:pic>
        <p:nvPicPr>
          <p:cNvPr id="5" name="Segnaposto contenuto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62528" y="446088"/>
            <a:ext cx="3038844" cy="5414962"/>
          </a:xfrm>
        </p:spPr>
      </p:pic>
      <p:sp>
        <p:nvSpPr>
          <p:cNvPr id="4" name="Segnaposto testo 3"/>
          <p:cNvSpPr>
            <a:spLocks noGrp="1"/>
          </p:cNvSpPr>
          <p:nvPr>
            <p:ph type="body" sz="half" idx="2"/>
          </p:nvPr>
        </p:nvSpPr>
        <p:spPr/>
        <p:txBody>
          <a:bodyPr/>
          <a:lstStyle/>
          <a:p>
            <a:pPr marL="285750" indent="-285750">
              <a:buFont typeface="Courier New" panose="02070309020205020404" pitchFamily="49" charset="0"/>
              <a:buChar char="o"/>
            </a:pPr>
            <a:r>
              <a:rPr lang="it-IT" sz="1800" dirty="0" err="1"/>
              <a:t>ng-bind</a:t>
            </a:r>
            <a:r>
              <a:rPr lang="it-IT" sz="1800" dirty="0"/>
              <a:t> invece di {{ }}</a:t>
            </a:r>
          </a:p>
          <a:p>
            <a:pPr marL="285750" indent="-285750">
              <a:buFont typeface="Courier New" panose="02070309020205020404" pitchFamily="49" charset="0"/>
              <a:buChar char="o"/>
            </a:pPr>
            <a:r>
              <a:rPr lang="it-IT" sz="1800" dirty="0" err="1"/>
              <a:t>One</a:t>
            </a:r>
            <a:r>
              <a:rPr lang="it-IT" sz="1800" dirty="0"/>
              <a:t>-time </a:t>
            </a:r>
            <a:r>
              <a:rPr lang="it-IT" sz="1800" dirty="0" err="1"/>
              <a:t>binding</a:t>
            </a:r>
            <a:r>
              <a:rPr lang="it-IT" sz="1800" dirty="0"/>
              <a:t> (simbolo ::)</a:t>
            </a:r>
            <a:endParaRPr lang="it-IT" dirty="0"/>
          </a:p>
        </p:txBody>
      </p:sp>
      <p:sp>
        <p:nvSpPr>
          <p:cNvPr id="3" name="CasellaDiTesto 2"/>
          <p:cNvSpPr txBox="1"/>
          <p:nvPr/>
        </p:nvSpPr>
        <p:spPr>
          <a:xfrm>
            <a:off x="1203840" y="4660720"/>
            <a:ext cx="3286154" cy="1200329"/>
          </a:xfrm>
          <a:prstGeom prst="rect">
            <a:avLst/>
          </a:prstGeom>
          <a:noFill/>
        </p:spPr>
        <p:txBody>
          <a:bodyPr wrap="square" rtlCol="0">
            <a:spAutoFit/>
          </a:bodyPr>
          <a:lstStyle/>
          <a:p>
            <a:r>
              <a:rPr lang="it-IT" dirty="0"/>
              <a:t>7 (</a:t>
            </a:r>
            <a:r>
              <a:rPr lang="it-IT" dirty="0" err="1"/>
              <a:t>bindings</a:t>
            </a:r>
            <a:r>
              <a:rPr lang="it-IT" dirty="0"/>
              <a:t>) x 20 (oggetti per pagina) = 140 (</a:t>
            </a:r>
            <a:r>
              <a:rPr lang="it-IT" dirty="0" err="1"/>
              <a:t>bindings</a:t>
            </a:r>
            <a:r>
              <a:rPr lang="it-IT" dirty="0"/>
              <a:t> per pagina)</a:t>
            </a:r>
          </a:p>
          <a:p>
            <a:r>
              <a:rPr lang="it-IT" dirty="0"/>
              <a:t>2000/ 140 = 14</a:t>
            </a:r>
          </a:p>
        </p:txBody>
      </p:sp>
    </p:spTree>
    <p:extLst>
      <p:ext uri="{BB962C8B-B14F-4D97-AF65-F5344CB8AC3E}">
        <p14:creationId xmlns:p14="http://schemas.microsoft.com/office/powerpoint/2010/main" val="2844878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Conclusioni: giudizio sul </a:t>
            </a:r>
            <a:r>
              <a:rPr lang="it-IT" sz="3200" dirty="0" err="1"/>
              <a:t>framework</a:t>
            </a:r>
            <a:r>
              <a:rPr lang="it-IT" sz="3200" dirty="0"/>
              <a:t> </a:t>
            </a:r>
            <a:r>
              <a:rPr lang="it-IT" sz="3200" dirty="0" err="1"/>
              <a:t>AngularJS</a:t>
            </a:r>
            <a:endParaRPr lang="it-IT" sz="3200" dirty="0"/>
          </a:p>
        </p:txBody>
      </p:sp>
      <p:sp>
        <p:nvSpPr>
          <p:cNvPr id="3" name="Segnaposto contenuto 2"/>
          <p:cNvSpPr>
            <a:spLocks noGrp="1"/>
          </p:cNvSpPr>
          <p:nvPr>
            <p:ph idx="1"/>
          </p:nvPr>
        </p:nvSpPr>
        <p:spPr/>
        <p:txBody>
          <a:bodyPr/>
          <a:lstStyle/>
          <a:p>
            <a:endParaRPr lang="it-IT" dirty="0"/>
          </a:p>
          <a:p>
            <a:r>
              <a:rPr lang="it-IT" dirty="0"/>
              <a:t>Il </a:t>
            </a:r>
            <a:r>
              <a:rPr lang="it-IT" dirty="0" err="1"/>
              <a:t>framework</a:t>
            </a:r>
            <a:r>
              <a:rPr lang="it-IT" dirty="0"/>
              <a:t> con la curva di apprendimento più ripida</a:t>
            </a:r>
          </a:p>
          <a:p>
            <a:r>
              <a:rPr lang="it-IT" dirty="0"/>
              <a:t>Documentazione scritta male</a:t>
            </a:r>
          </a:p>
          <a:p>
            <a:r>
              <a:rPr lang="it-IT" dirty="0" err="1"/>
              <a:t>Two</a:t>
            </a:r>
            <a:r>
              <a:rPr lang="it-IT" dirty="0"/>
              <a:t>-way data </a:t>
            </a:r>
            <a:r>
              <a:rPr lang="it-IT" dirty="0" err="1"/>
              <a:t>binding</a:t>
            </a:r>
            <a:r>
              <a:rPr lang="it-IT" dirty="0"/>
              <a:t> attivo di default e quasi mai utilizzato</a:t>
            </a:r>
          </a:p>
          <a:p>
            <a:r>
              <a:rPr lang="it-IT" dirty="0" err="1"/>
              <a:t>AngularJS</a:t>
            </a:r>
            <a:r>
              <a:rPr lang="it-IT" dirty="0"/>
              <a:t> 2 non retro-compatibile</a:t>
            </a:r>
          </a:p>
          <a:p>
            <a:r>
              <a:rPr lang="it-IT" dirty="0"/>
              <a:t>Popolarità tra le ricerche Google mal motivata</a:t>
            </a:r>
          </a:p>
          <a:p>
            <a:endParaRPr lang="it-IT" dirty="0"/>
          </a:p>
          <a:p>
            <a:endParaRPr lang="it-IT" dirty="0"/>
          </a:p>
        </p:txBody>
      </p:sp>
    </p:spTree>
    <p:extLst>
      <p:ext uri="{BB962C8B-B14F-4D97-AF65-F5344CB8AC3E}">
        <p14:creationId xmlns:p14="http://schemas.microsoft.com/office/powerpoint/2010/main" val="159936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Perché web page </a:t>
            </a:r>
            <a:r>
              <a:rPr lang="it-IT" sz="3200" dirty="0" err="1"/>
              <a:t>rendering</a:t>
            </a:r>
            <a:r>
              <a:rPr lang="it-IT" sz="3200" dirty="0"/>
              <a:t> client-side</a:t>
            </a:r>
          </a:p>
        </p:txBody>
      </p:sp>
      <p:sp>
        <p:nvSpPr>
          <p:cNvPr id="3" name="Segnaposto testo 2"/>
          <p:cNvSpPr>
            <a:spLocks noGrp="1"/>
          </p:cNvSpPr>
          <p:nvPr>
            <p:ph type="body" idx="1"/>
          </p:nvPr>
        </p:nvSpPr>
        <p:spPr/>
        <p:txBody>
          <a:bodyPr/>
          <a:lstStyle/>
          <a:p>
            <a:r>
              <a:rPr lang="it-IT" dirty="0"/>
              <a:t>Server-side </a:t>
            </a:r>
          </a:p>
        </p:txBody>
      </p:sp>
      <p:sp>
        <p:nvSpPr>
          <p:cNvPr id="4" name="Segnaposto contenuto 3"/>
          <p:cNvSpPr>
            <a:spLocks noGrp="1"/>
          </p:cNvSpPr>
          <p:nvPr>
            <p:ph sz="half" idx="2"/>
          </p:nvPr>
        </p:nvSpPr>
        <p:spPr>
          <a:xfrm>
            <a:off x="814729" y="2751138"/>
            <a:ext cx="5189856" cy="3109913"/>
          </a:xfrm>
        </p:spPr>
        <p:txBody>
          <a:bodyPr>
            <a:noAutofit/>
          </a:bodyPr>
          <a:lstStyle/>
          <a:p>
            <a:r>
              <a:rPr lang="en-US" dirty="0"/>
              <a:t>Il </a:t>
            </a:r>
            <a:r>
              <a:rPr lang="en-US" dirty="0" err="1"/>
              <a:t>contenuto</a:t>
            </a:r>
            <a:r>
              <a:rPr lang="en-US" dirty="0"/>
              <a:t> di </a:t>
            </a:r>
            <a:r>
              <a:rPr lang="en-US" dirty="0" err="1"/>
              <a:t>una</a:t>
            </a:r>
            <a:r>
              <a:rPr lang="en-US" dirty="0"/>
              <a:t> </a:t>
            </a:r>
            <a:r>
              <a:rPr lang="en-US" dirty="0" err="1"/>
              <a:t>pagina</a:t>
            </a:r>
            <a:r>
              <a:rPr lang="en-US" dirty="0"/>
              <a:t> web è </a:t>
            </a:r>
            <a:r>
              <a:rPr lang="en-US" dirty="0" err="1"/>
              <a:t>visibile</a:t>
            </a:r>
            <a:r>
              <a:rPr lang="en-US" dirty="0"/>
              <a:t> </a:t>
            </a:r>
            <a:r>
              <a:rPr lang="en-US" dirty="0" err="1"/>
              <a:t>ai</a:t>
            </a:r>
            <a:r>
              <a:rPr lang="en-US" dirty="0"/>
              <a:t> </a:t>
            </a:r>
            <a:r>
              <a:rPr lang="en-US" dirty="0" err="1"/>
              <a:t>motori</a:t>
            </a:r>
            <a:r>
              <a:rPr lang="en-US" dirty="0"/>
              <a:t> di </a:t>
            </a:r>
            <a:r>
              <a:rPr lang="en-US" dirty="0" err="1"/>
              <a:t>ricerca</a:t>
            </a:r>
            <a:endParaRPr lang="en-US" dirty="0"/>
          </a:p>
          <a:p>
            <a:r>
              <a:rPr lang="it-IT" dirty="0"/>
              <a:t>Nessuna ‘pagina bianca’ nell’attesa che il contenuto venga </a:t>
            </a:r>
            <a:r>
              <a:rPr lang="it-IT" dirty="0" err="1"/>
              <a:t>renderizzato</a:t>
            </a:r>
            <a:endParaRPr lang="it-IT" dirty="0"/>
          </a:p>
          <a:p>
            <a:r>
              <a:rPr lang="it-IT" dirty="0"/>
              <a:t>Non esistono problemi di compatibilità con i browser (</a:t>
            </a:r>
            <a:r>
              <a:rPr lang="it-IT" dirty="0" err="1"/>
              <a:t>vendor</a:t>
            </a:r>
            <a:r>
              <a:rPr lang="it-IT" dirty="0"/>
              <a:t> e versioni)</a:t>
            </a:r>
          </a:p>
          <a:p>
            <a:r>
              <a:rPr lang="it-IT" dirty="0"/>
              <a:t>Un server ha capacità computazionale molto più elevata</a:t>
            </a:r>
          </a:p>
          <a:p>
            <a:r>
              <a:rPr lang="it-IT" dirty="0"/>
              <a:t>Intere pagine web servite da cache (server o CDN)</a:t>
            </a:r>
          </a:p>
          <a:p>
            <a:endParaRPr lang="it-IT" dirty="0"/>
          </a:p>
        </p:txBody>
      </p:sp>
      <p:sp>
        <p:nvSpPr>
          <p:cNvPr id="5" name="Segnaposto testo 4"/>
          <p:cNvSpPr>
            <a:spLocks noGrp="1"/>
          </p:cNvSpPr>
          <p:nvPr>
            <p:ph type="body" sz="quarter" idx="3"/>
          </p:nvPr>
        </p:nvSpPr>
        <p:spPr/>
        <p:txBody>
          <a:bodyPr/>
          <a:lstStyle/>
          <a:p>
            <a:r>
              <a:rPr lang="it-IT" dirty="0"/>
              <a:t>Client-side</a:t>
            </a:r>
          </a:p>
        </p:txBody>
      </p:sp>
      <p:sp>
        <p:nvSpPr>
          <p:cNvPr id="6" name="Segnaposto contenuto 5"/>
          <p:cNvSpPr>
            <a:spLocks noGrp="1"/>
          </p:cNvSpPr>
          <p:nvPr>
            <p:ph sz="quarter" idx="4"/>
          </p:nvPr>
        </p:nvSpPr>
        <p:spPr/>
        <p:txBody>
          <a:bodyPr>
            <a:noAutofit/>
          </a:bodyPr>
          <a:lstStyle/>
          <a:p>
            <a:r>
              <a:rPr lang="it-IT" dirty="0"/>
              <a:t>I server inviano solo i dati e sono più veloci a completare le richieste web dei client</a:t>
            </a:r>
          </a:p>
          <a:p>
            <a:r>
              <a:rPr lang="it-IT" dirty="0"/>
              <a:t>La pagina può essere divisa in viste che vengono modificate ‘on the </a:t>
            </a:r>
            <a:r>
              <a:rPr lang="it-IT" dirty="0" err="1"/>
              <a:t>fly</a:t>
            </a:r>
            <a:r>
              <a:rPr lang="it-IT" dirty="0"/>
              <a:t>’ dalla logica JS</a:t>
            </a:r>
          </a:p>
          <a:p>
            <a:r>
              <a:rPr lang="it-IT" dirty="0"/>
              <a:t>Particolarmente utile per UI dove l’interazione con l’utente modifica l’aspetto della pagina web</a:t>
            </a:r>
          </a:p>
          <a:p>
            <a:r>
              <a:rPr lang="it-IT" dirty="0"/>
              <a:t>I dati possono essere rappresentati in modo differente, senza ulteriori richieste web</a:t>
            </a:r>
          </a:p>
          <a:p>
            <a:endParaRPr lang="it-IT" dirty="0"/>
          </a:p>
        </p:txBody>
      </p:sp>
    </p:spTree>
    <p:extLst>
      <p:ext uri="{BB962C8B-B14F-4D97-AF65-F5344CB8AC3E}">
        <p14:creationId xmlns:p14="http://schemas.microsoft.com/office/powerpoint/2010/main" val="1071210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Il design pattern MVC</a:t>
            </a:r>
          </a:p>
        </p:txBody>
      </p:sp>
      <p:sp>
        <p:nvSpPr>
          <p:cNvPr id="3" name="Segnaposto contenuto 2"/>
          <p:cNvSpPr>
            <a:spLocks noGrp="1"/>
          </p:cNvSpPr>
          <p:nvPr>
            <p:ph sz="half" idx="1"/>
          </p:nvPr>
        </p:nvSpPr>
        <p:spPr/>
        <p:txBody>
          <a:bodyPr>
            <a:normAutofit/>
          </a:bodyPr>
          <a:lstStyle/>
          <a:p>
            <a:endParaRPr lang="it-IT" dirty="0"/>
          </a:p>
          <a:p>
            <a:endParaRPr lang="it-IT" dirty="0"/>
          </a:p>
          <a:p>
            <a:endParaRPr lang="it-IT" dirty="0"/>
          </a:p>
          <a:p>
            <a:r>
              <a:rPr lang="it-IT" dirty="0" err="1"/>
              <a:t>View</a:t>
            </a:r>
            <a:r>
              <a:rPr lang="it-IT" dirty="0"/>
              <a:t>: HTML + </a:t>
            </a:r>
            <a:r>
              <a:rPr lang="it-IT" dirty="0" err="1"/>
              <a:t>template</a:t>
            </a:r>
            <a:r>
              <a:rPr lang="it-IT" dirty="0"/>
              <a:t> + CSS + JS  + dati</a:t>
            </a:r>
          </a:p>
          <a:p>
            <a:endParaRPr lang="it-IT" dirty="0"/>
          </a:p>
          <a:p>
            <a:r>
              <a:rPr lang="it-IT" dirty="0"/>
              <a:t>Model: gestisce i dati e la business </a:t>
            </a:r>
            <a:r>
              <a:rPr lang="it-IT" dirty="0" err="1"/>
              <a:t>logic</a:t>
            </a:r>
            <a:endParaRPr lang="it-IT" dirty="0"/>
          </a:p>
          <a:p>
            <a:endParaRPr lang="it-IT" dirty="0"/>
          </a:p>
          <a:p>
            <a:r>
              <a:rPr lang="it-IT" dirty="0"/>
              <a:t>Controller: prende in gestione le richieste provenienti dalla </a:t>
            </a:r>
            <a:r>
              <a:rPr lang="it-IT" dirty="0" err="1"/>
              <a:t>View</a:t>
            </a:r>
            <a:r>
              <a:rPr lang="it-IT" dirty="0"/>
              <a:t> e le inoltra al Model</a:t>
            </a:r>
          </a:p>
          <a:p>
            <a:endParaRPr lang="it-IT" dirty="0"/>
          </a:p>
          <a:p>
            <a:endParaRPr lang="it-IT" dirty="0"/>
          </a:p>
          <a:p>
            <a:endParaRPr lang="it-IT" dirty="0"/>
          </a:p>
        </p:txBody>
      </p:sp>
      <p:pic>
        <p:nvPicPr>
          <p:cNvPr id="5" name="Segnaposto contenuto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65900" y="2598737"/>
            <a:ext cx="4438650" cy="2886075"/>
          </a:xfrm>
        </p:spPr>
      </p:pic>
    </p:spTree>
    <p:extLst>
      <p:ext uri="{BB962C8B-B14F-4D97-AF65-F5344CB8AC3E}">
        <p14:creationId xmlns:p14="http://schemas.microsoft.com/office/powerpoint/2010/main" val="1553167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URL &amp; Navigazione</a:t>
            </a: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774" y="3170968"/>
            <a:ext cx="576000" cy="576000"/>
          </a:xfrm>
          <a:prstGeom prst="rect">
            <a:avLst/>
          </a:prstGeom>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0097" y="3279176"/>
            <a:ext cx="439714" cy="439714"/>
          </a:xfrm>
          <a:prstGeom prst="rect">
            <a:avLst/>
          </a:prstGeom>
        </p:spPr>
      </p:pic>
      <p:sp>
        <p:nvSpPr>
          <p:cNvPr id="5" name="CasellaDiTesto 4"/>
          <p:cNvSpPr txBox="1"/>
          <p:nvPr/>
        </p:nvSpPr>
        <p:spPr>
          <a:xfrm>
            <a:off x="3465533" y="3314367"/>
            <a:ext cx="2630466" cy="369332"/>
          </a:xfrm>
          <a:prstGeom prst="rect">
            <a:avLst/>
          </a:prstGeom>
          <a:noFill/>
        </p:spPr>
        <p:txBody>
          <a:bodyPr wrap="square" rtlCol="0">
            <a:spAutoFit/>
          </a:bodyPr>
          <a:lstStyle/>
          <a:p>
            <a:r>
              <a:rPr lang="it-IT" dirty="0" err="1"/>
              <a:t>Window.onhashchange</a:t>
            </a:r>
            <a:endParaRPr lang="it-IT" dirty="0"/>
          </a:p>
        </p:txBody>
      </p:sp>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6700" y="4236651"/>
            <a:ext cx="432000" cy="432000"/>
          </a:xfrm>
          <a:prstGeom prst="rect">
            <a:avLst/>
          </a:prstGeom>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1271" y="4952868"/>
            <a:ext cx="822857" cy="822857"/>
          </a:xfrm>
          <a:prstGeom prst="rect">
            <a:avLst/>
          </a:prstGeom>
        </p:spPr>
      </p:pic>
      <p:pic>
        <p:nvPicPr>
          <p:cNvPr id="9" name="Immagin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9167" y="5069668"/>
            <a:ext cx="589258" cy="589258"/>
          </a:xfrm>
          <a:prstGeom prst="rect">
            <a:avLst/>
          </a:prstGeom>
        </p:spPr>
      </p:pic>
      <p:pic>
        <p:nvPicPr>
          <p:cNvPr id="10" name="Immagin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6774" y="4236651"/>
            <a:ext cx="432000" cy="432000"/>
          </a:xfrm>
          <a:prstGeom prst="rect">
            <a:avLst/>
          </a:prstGeom>
        </p:spPr>
      </p:pic>
      <p:pic>
        <p:nvPicPr>
          <p:cNvPr id="11" name="Immagin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2312" y="4952868"/>
            <a:ext cx="822857" cy="822857"/>
          </a:xfrm>
          <a:prstGeom prst="rect">
            <a:avLst/>
          </a:prstGeom>
        </p:spPr>
      </p:pic>
      <p:pic>
        <p:nvPicPr>
          <p:cNvPr id="12" name="Immagin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7741" y="4236651"/>
            <a:ext cx="432000" cy="432000"/>
          </a:xfrm>
          <a:prstGeom prst="rect">
            <a:avLst/>
          </a:prstGeom>
        </p:spPr>
      </p:pic>
      <p:pic>
        <p:nvPicPr>
          <p:cNvPr id="13" name="Immagin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49112" y="3157710"/>
            <a:ext cx="589258" cy="589258"/>
          </a:xfrm>
          <a:prstGeom prst="rect">
            <a:avLst/>
          </a:prstGeom>
        </p:spPr>
      </p:pic>
      <p:pic>
        <p:nvPicPr>
          <p:cNvPr id="14" name="Immagin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4338" y="5144439"/>
            <a:ext cx="439714" cy="439714"/>
          </a:xfrm>
          <a:prstGeom prst="rect">
            <a:avLst/>
          </a:prstGeom>
        </p:spPr>
      </p:pic>
      <p:pic>
        <p:nvPicPr>
          <p:cNvPr id="15" name="Immagin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3221" y="5008153"/>
            <a:ext cx="576000" cy="576000"/>
          </a:xfrm>
          <a:prstGeom prst="rect">
            <a:avLst/>
          </a:prstGeom>
        </p:spPr>
      </p:pic>
      <p:sp>
        <p:nvSpPr>
          <p:cNvPr id="16" name="CasellaDiTesto 15"/>
          <p:cNvSpPr txBox="1"/>
          <p:nvPr/>
        </p:nvSpPr>
        <p:spPr>
          <a:xfrm>
            <a:off x="1264774" y="2404997"/>
            <a:ext cx="4831225" cy="369332"/>
          </a:xfrm>
          <a:prstGeom prst="rect">
            <a:avLst/>
          </a:prstGeom>
          <a:noFill/>
        </p:spPr>
        <p:txBody>
          <a:bodyPr wrap="square" rtlCol="0">
            <a:spAutoFit/>
          </a:bodyPr>
          <a:lstStyle/>
          <a:p>
            <a:r>
              <a:rPr lang="it-IT" dirty="0"/>
              <a:t>Server-side</a:t>
            </a:r>
          </a:p>
        </p:txBody>
      </p:sp>
      <p:sp>
        <p:nvSpPr>
          <p:cNvPr id="17" name="CasellaDiTesto 16"/>
          <p:cNvSpPr txBox="1"/>
          <p:nvPr/>
        </p:nvSpPr>
        <p:spPr>
          <a:xfrm>
            <a:off x="7847362" y="2404997"/>
            <a:ext cx="2415613" cy="369332"/>
          </a:xfrm>
          <a:prstGeom prst="rect">
            <a:avLst/>
          </a:prstGeom>
          <a:noFill/>
        </p:spPr>
        <p:txBody>
          <a:bodyPr wrap="square" rtlCol="0">
            <a:spAutoFit/>
          </a:bodyPr>
          <a:lstStyle/>
          <a:p>
            <a:r>
              <a:rPr lang="it-IT" dirty="0"/>
              <a:t>Client-side</a:t>
            </a:r>
          </a:p>
        </p:txBody>
      </p:sp>
      <p:sp>
        <p:nvSpPr>
          <p:cNvPr id="18" name="CasellaDiTesto 17"/>
          <p:cNvSpPr txBox="1"/>
          <p:nvPr/>
        </p:nvSpPr>
        <p:spPr>
          <a:xfrm>
            <a:off x="10104052" y="4483985"/>
            <a:ext cx="1954060" cy="369332"/>
          </a:xfrm>
          <a:prstGeom prst="rect">
            <a:avLst/>
          </a:prstGeom>
          <a:noFill/>
        </p:spPr>
        <p:txBody>
          <a:bodyPr wrap="square" rtlCol="0">
            <a:spAutoFit/>
          </a:bodyPr>
          <a:lstStyle/>
          <a:p>
            <a:r>
              <a:rPr lang="it-IT" dirty="0"/>
              <a:t>URL </a:t>
            </a:r>
            <a:r>
              <a:rPr lang="it-IT" dirty="0" err="1"/>
              <a:t>rewriting</a:t>
            </a:r>
            <a:endParaRPr lang="it-IT" dirty="0"/>
          </a:p>
        </p:txBody>
      </p:sp>
      <p:sp>
        <p:nvSpPr>
          <p:cNvPr id="19" name="CasellaDiTesto 18"/>
          <p:cNvSpPr txBox="1"/>
          <p:nvPr/>
        </p:nvSpPr>
        <p:spPr>
          <a:xfrm>
            <a:off x="791744" y="3761688"/>
            <a:ext cx="1954060" cy="369332"/>
          </a:xfrm>
          <a:prstGeom prst="rect">
            <a:avLst/>
          </a:prstGeom>
          <a:noFill/>
        </p:spPr>
        <p:txBody>
          <a:bodyPr wrap="square" rtlCol="0">
            <a:spAutoFit/>
          </a:bodyPr>
          <a:lstStyle/>
          <a:p>
            <a:r>
              <a:rPr lang="it-IT" dirty="0"/>
              <a:t>URL </a:t>
            </a:r>
            <a:r>
              <a:rPr lang="it-IT" dirty="0" err="1"/>
              <a:t>rewriting</a:t>
            </a:r>
            <a:endParaRPr lang="it-IT" dirty="0"/>
          </a:p>
        </p:txBody>
      </p:sp>
      <p:sp>
        <p:nvSpPr>
          <p:cNvPr id="20" name="CasellaDiTesto 19"/>
          <p:cNvSpPr txBox="1"/>
          <p:nvPr/>
        </p:nvSpPr>
        <p:spPr>
          <a:xfrm>
            <a:off x="243836" y="5775725"/>
            <a:ext cx="3324956" cy="369332"/>
          </a:xfrm>
          <a:prstGeom prst="rect">
            <a:avLst/>
          </a:prstGeom>
          <a:noFill/>
        </p:spPr>
        <p:txBody>
          <a:bodyPr wrap="square" rtlCol="0">
            <a:spAutoFit/>
          </a:bodyPr>
          <a:lstStyle/>
          <a:p>
            <a:r>
              <a:rPr lang="it-IT" dirty="0"/>
              <a:t>&lt;a id="</a:t>
            </a:r>
            <a:r>
              <a:rPr lang="it-IT" dirty="0" err="1"/>
              <a:t>infiniteScrollLink</a:t>
            </a:r>
            <a:r>
              <a:rPr lang="it-IT" dirty="0"/>
              <a:t>"&gt;</a:t>
            </a:r>
          </a:p>
        </p:txBody>
      </p:sp>
      <p:sp>
        <p:nvSpPr>
          <p:cNvPr id="21" name="CasellaDiTesto 20"/>
          <p:cNvSpPr txBox="1"/>
          <p:nvPr/>
        </p:nvSpPr>
        <p:spPr>
          <a:xfrm>
            <a:off x="8938370" y="5639643"/>
            <a:ext cx="2861480" cy="1477328"/>
          </a:xfrm>
          <a:prstGeom prst="rect">
            <a:avLst/>
          </a:prstGeom>
          <a:noFill/>
        </p:spPr>
        <p:txBody>
          <a:bodyPr wrap="square" rtlCol="0">
            <a:spAutoFit/>
          </a:bodyPr>
          <a:lstStyle/>
          <a:p>
            <a:r>
              <a:rPr lang="it-IT" dirty="0"/>
              <a:t>salvare un URL come segnalibro;</a:t>
            </a:r>
          </a:p>
          <a:p>
            <a:pPr lvl="0"/>
            <a:r>
              <a:rPr lang="it-IT" dirty="0"/>
              <a:t>far funzionare il bottone “indietro” in un SPA.</a:t>
            </a:r>
          </a:p>
          <a:p>
            <a:endParaRPr lang="it-IT" dirty="0"/>
          </a:p>
        </p:txBody>
      </p:sp>
    </p:spTree>
    <p:extLst>
      <p:ext uri="{BB962C8B-B14F-4D97-AF65-F5344CB8AC3E}">
        <p14:creationId xmlns:p14="http://schemas.microsoft.com/office/powerpoint/2010/main" val="100522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err="1"/>
              <a:t>AngularJS</a:t>
            </a:r>
            <a:r>
              <a:rPr lang="it-IT" sz="3200" dirty="0"/>
              <a:t>, </a:t>
            </a:r>
            <a:r>
              <a:rPr lang="it-IT" sz="3200" dirty="0" err="1"/>
              <a:t>Backbone</a:t>
            </a:r>
            <a:r>
              <a:rPr lang="it-IT" sz="3200" dirty="0"/>
              <a:t>, </a:t>
            </a:r>
            <a:r>
              <a:rPr lang="it-IT" sz="3200" dirty="0" err="1"/>
              <a:t>Ember</a:t>
            </a:r>
            <a:endParaRPr lang="it-IT" sz="3200" dirty="0"/>
          </a:p>
        </p:txBody>
      </p:sp>
      <p:sp>
        <p:nvSpPr>
          <p:cNvPr id="3" name="Segnaposto testo 2"/>
          <p:cNvSpPr>
            <a:spLocks noGrp="1"/>
          </p:cNvSpPr>
          <p:nvPr>
            <p:ph type="body" idx="1"/>
          </p:nvPr>
        </p:nvSpPr>
        <p:spPr>
          <a:xfrm>
            <a:off x="814728" y="2174875"/>
            <a:ext cx="3304690" cy="576262"/>
          </a:xfrm>
        </p:spPr>
        <p:txBody>
          <a:bodyPr/>
          <a:lstStyle/>
          <a:p>
            <a:r>
              <a:rPr lang="it-IT" dirty="0" err="1"/>
              <a:t>AngularJS</a:t>
            </a:r>
            <a:endParaRPr lang="it-IT" dirty="0"/>
          </a:p>
        </p:txBody>
      </p:sp>
      <p:sp>
        <p:nvSpPr>
          <p:cNvPr id="4" name="Segnaposto contenuto 3"/>
          <p:cNvSpPr>
            <a:spLocks noGrp="1"/>
          </p:cNvSpPr>
          <p:nvPr>
            <p:ph sz="half" idx="2"/>
          </p:nvPr>
        </p:nvSpPr>
        <p:spPr>
          <a:xfrm>
            <a:off x="814728" y="2751138"/>
            <a:ext cx="3304689" cy="3109913"/>
          </a:xfrm>
        </p:spPr>
        <p:txBody>
          <a:bodyPr>
            <a:noAutofit/>
          </a:bodyPr>
          <a:lstStyle/>
          <a:p>
            <a:endParaRPr lang="it-IT" dirty="0"/>
          </a:p>
          <a:p>
            <a:r>
              <a:rPr lang="it-IT" dirty="0"/>
              <a:t>Community</a:t>
            </a:r>
          </a:p>
          <a:p>
            <a:r>
              <a:rPr lang="it-IT" dirty="0" err="1"/>
              <a:t>Two</a:t>
            </a:r>
            <a:r>
              <a:rPr lang="it-IT" dirty="0"/>
              <a:t>-way data </a:t>
            </a:r>
            <a:r>
              <a:rPr lang="it-IT" dirty="0" err="1"/>
              <a:t>binding</a:t>
            </a:r>
            <a:endParaRPr lang="it-IT" dirty="0"/>
          </a:p>
          <a:p>
            <a:r>
              <a:rPr lang="it-IT" dirty="0" err="1"/>
              <a:t>Dirty</a:t>
            </a:r>
            <a:r>
              <a:rPr lang="it-IT" dirty="0"/>
              <a:t> </a:t>
            </a:r>
            <a:r>
              <a:rPr lang="it-IT" dirty="0" err="1"/>
              <a:t>checking</a:t>
            </a:r>
            <a:endParaRPr lang="it-IT" dirty="0"/>
          </a:p>
          <a:p>
            <a:r>
              <a:rPr lang="it-IT" dirty="0"/>
              <a:t>Supportato da Google</a:t>
            </a:r>
          </a:p>
          <a:p>
            <a:r>
              <a:rPr lang="it-IT" dirty="0"/>
              <a:t>Validazione dei </a:t>
            </a:r>
            <a:r>
              <a:rPr lang="it-IT" dirty="0" err="1"/>
              <a:t>form</a:t>
            </a:r>
            <a:endParaRPr lang="it-IT" dirty="0"/>
          </a:p>
          <a:p>
            <a:r>
              <a:rPr lang="it-IT" dirty="0"/>
              <a:t>Filtri</a:t>
            </a:r>
          </a:p>
          <a:p>
            <a:endParaRPr lang="it-IT" dirty="0"/>
          </a:p>
          <a:p>
            <a:endParaRPr lang="it-IT" dirty="0"/>
          </a:p>
        </p:txBody>
      </p:sp>
      <p:sp>
        <p:nvSpPr>
          <p:cNvPr id="5" name="Segnaposto testo 4"/>
          <p:cNvSpPr>
            <a:spLocks noGrp="1"/>
          </p:cNvSpPr>
          <p:nvPr>
            <p:ph type="body" sz="quarter" idx="3"/>
          </p:nvPr>
        </p:nvSpPr>
        <p:spPr>
          <a:xfrm>
            <a:off x="8146473" y="2174875"/>
            <a:ext cx="3235525" cy="576262"/>
          </a:xfrm>
        </p:spPr>
        <p:txBody>
          <a:bodyPr/>
          <a:lstStyle/>
          <a:p>
            <a:r>
              <a:rPr lang="it-IT" dirty="0" err="1"/>
              <a:t>Ember</a:t>
            </a:r>
            <a:endParaRPr lang="it-IT" dirty="0"/>
          </a:p>
        </p:txBody>
      </p:sp>
      <p:sp>
        <p:nvSpPr>
          <p:cNvPr id="6" name="Segnaposto contenuto 5"/>
          <p:cNvSpPr>
            <a:spLocks noGrp="1"/>
          </p:cNvSpPr>
          <p:nvPr>
            <p:ph sz="quarter" idx="4"/>
          </p:nvPr>
        </p:nvSpPr>
        <p:spPr>
          <a:xfrm>
            <a:off x="8146473" y="2751138"/>
            <a:ext cx="3235526" cy="3109913"/>
          </a:xfrm>
        </p:spPr>
        <p:txBody>
          <a:bodyPr/>
          <a:lstStyle/>
          <a:p>
            <a:endParaRPr lang="it-IT" dirty="0"/>
          </a:p>
          <a:p>
            <a:r>
              <a:rPr lang="it-IT" dirty="0"/>
              <a:t>Data </a:t>
            </a:r>
            <a:r>
              <a:rPr lang="it-IT" dirty="0" err="1"/>
              <a:t>layer</a:t>
            </a:r>
            <a:r>
              <a:rPr lang="it-IT" dirty="0"/>
              <a:t> integrato</a:t>
            </a:r>
          </a:p>
          <a:p>
            <a:r>
              <a:rPr lang="it-IT" dirty="0"/>
              <a:t>Tempi di configurazione minimi</a:t>
            </a:r>
          </a:p>
          <a:p>
            <a:r>
              <a:rPr lang="it-IT" dirty="0"/>
              <a:t>‘</a:t>
            </a:r>
            <a:r>
              <a:rPr lang="it-IT" dirty="0" err="1"/>
              <a:t>Run</a:t>
            </a:r>
            <a:r>
              <a:rPr lang="it-IT" dirty="0"/>
              <a:t> </a:t>
            </a:r>
            <a:r>
              <a:rPr lang="it-IT" dirty="0" err="1"/>
              <a:t>Loop</a:t>
            </a:r>
            <a:r>
              <a:rPr lang="it-IT" dirty="0"/>
              <a:t>’ più efficiente del Digest </a:t>
            </a:r>
            <a:r>
              <a:rPr lang="it-IT" dirty="0" err="1"/>
              <a:t>Cycle</a:t>
            </a:r>
            <a:r>
              <a:rPr lang="it-IT" dirty="0"/>
              <a:t> di </a:t>
            </a:r>
            <a:r>
              <a:rPr lang="it-IT" dirty="0" err="1"/>
              <a:t>AngularJS</a:t>
            </a:r>
            <a:endParaRPr lang="it-IT" dirty="0"/>
          </a:p>
          <a:p>
            <a:endParaRPr lang="it-IT" dirty="0"/>
          </a:p>
          <a:p>
            <a:endParaRPr lang="it-IT" dirty="0"/>
          </a:p>
        </p:txBody>
      </p:sp>
      <p:sp>
        <p:nvSpPr>
          <p:cNvPr id="12" name="Segnaposto contenuto 3"/>
          <p:cNvSpPr txBox="1">
            <a:spLocks/>
          </p:cNvSpPr>
          <p:nvPr/>
        </p:nvSpPr>
        <p:spPr>
          <a:xfrm>
            <a:off x="4347637" y="2820411"/>
            <a:ext cx="3400521" cy="3109913"/>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endParaRPr lang="it-IT" dirty="0"/>
          </a:p>
        </p:txBody>
      </p:sp>
      <p:sp>
        <p:nvSpPr>
          <p:cNvPr id="13" name="Segnaposto contenuto 3"/>
          <p:cNvSpPr txBox="1">
            <a:spLocks/>
          </p:cNvSpPr>
          <p:nvPr/>
        </p:nvSpPr>
        <p:spPr>
          <a:xfrm>
            <a:off x="4480600" y="2759075"/>
            <a:ext cx="3304689" cy="3109913"/>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endParaRPr lang="it-IT" dirty="0"/>
          </a:p>
          <a:p>
            <a:r>
              <a:rPr lang="it-IT" dirty="0"/>
              <a:t>Dimensioni in KB</a:t>
            </a:r>
          </a:p>
          <a:p>
            <a:r>
              <a:rPr lang="it-IT" dirty="0"/>
              <a:t>Curva di apprendimento lineare</a:t>
            </a:r>
          </a:p>
          <a:p>
            <a:r>
              <a:rPr lang="it-IT" dirty="0"/>
              <a:t>Buona documentazione</a:t>
            </a:r>
          </a:p>
          <a:p>
            <a:r>
              <a:rPr lang="it-IT" dirty="0"/>
              <a:t>Libertà di scelta di componenti di terze parti</a:t>
            </a:r>
          </a:p>
          <a:p>
            <a:r>
              <a:rPr lang="it-IT" dirty="0"/>
              <a:t>Performance</a:t>
            </a:r>
          </a:p>
          <a:p>
            <a:endParaRPr lang="it-IT" dirty="0"/>
          </a:p>
        </p:txBody>
      </p:sp>
      <p:sp>
        <p:nvSpPr>
          <p:cNvPr id="14" name="Segnaposto testo 2"/>
          <p:cNvSpPr txBox="1">
            <a:spLocks/>
          </p:cNvSpPr>
          <p:nvPr/>
        </p:nvSpPr>
        <p:spPr>
          <a:xfrm>
            <a:off x="4480600" y="2174875"/>
            <a:ext cx="3304690" cy="576262"/>
          </a:xfrm>
          <a:prstGeom prst="rect">
            <a:avLst/>
          </a:prstGeom>
          <a:effectLst>
            <a:outerShdw blurRad="50800" dir="14400000">
              <a:srgbClr val="000000">
                <a:alpha val="40000"/>
              </a:srgbClr>
            </a:outerShdw>
          </a:effectLst>
        </p:spPr>
        <p:txBody>
          <a:bodyPr vert="horz" lIns="91440" tIns="45720" rIns="91440" bIns="45720" rtlCol="0" anchor="b">
            <a:noAutofit/>
          </a:bodyPr>
          <a:lstStyle>
            <a:lvl1pPr marL="0" indent="0" algn="ctr" defTabSz="457200" rtl="0" eaLnBrk="1" latinLnBrk="0" hangingPunct="1">
              <a:spcBef>
                <a:spcPct val="20000"/>
              </a:spcBef>
              <a:spcAft>
                <a:spcPts val="600"/>
              </a:spcAft>
              <a:buClr>
                <a:schemeClr val="accent1"/>
              </a:buClr>
              <a:buFont typeface="Wingdings 2" charset="2"/>
              <a:buNone/>
              <a:defRPr sz="2000" b="0" kern="1200">
                <a:solidFill>
                  <a:schemeClr val="tx1"/>
                </a:solidFill>
                <a:latin typeface="+mn-lt"/>
                <a:ea typeface="+mn-ea"/>
                <a:cs typeface="+mn-cs"/>
              </a:defRPr>
            </a:lvl1pPr>
            <a:lvl2pPr marL="457200" indent="0" algn="l" defTabSz="457200" rtl="0" eaLnBrk="1" latinLnBrk="0" hangingPunct="1">
              <a:spcBef>
                <a:spcPct val="20000"/>
              </a:spcBef>
              <a:spcAft>
                <a:spcPts val="600"/>
              </a:spcAft>
              <a:buClr>
                <a:schemeClr val="accent1"/>
              </a:buClr>
              <a:buFont typeface="Wingdings 2" charset="2"/>
              <a:buNone/>
              <a:defRPr sz="2000" b="1" kern="1200">
                <a:solidFill>
                  <a:schemeClr val="tx1"/>
                </a:solidFill>
                <a:latin typeface="+mn-lt"/>
                <a:ea typeface="+mn-ea"/>
                <a:cs typeface="+mn-cs"/>
              </a:defRPr>
            </a:lvl2pPr>
            <a:lvl3pPr marL="914400" indent="0" algn="l" defTabSz="457200" rtl="0" eaLnBrk="1" latinLnBrk="0" hangingPunct="1">
              <a:spcBef>
                <a:spcPct val="20000"/>
              </a:spcBef>
              <a:spcAft>
                <a:spcPts val="600"/>
              </a:spcAft>
              <a:buClr>
                <a:schemeClr val="accent1"/>
              </a:buClr>
              <a:buFont typeface="Wingdings 2" charset="2"/>
              <a:buNone/>
              <a:defRPr sz="1800" b="1" kern="1200">
                <a:solidFill>
                  <a:schemeClr val="tx1"/>
                </a:solidFill>
                <a:latin typeface="+mn-lt"/>
                <a:ea typeface="+mn-ea"/>
                <a:cs typeface="+mn-cs"/>
              </a:defRPr>
            </a:lvl3pPr>
            <a:lvl4pPr marL="13716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4pPr>
            <a:lvl5pPr marL="18288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5pPr>
            <a:lvl6pPr marL="22860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6pPr>
            <a:lvl7pPr marL="27432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7pPr>
            <a:lvl8pPr marL="32004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8pPr>
            <a:lvl9pPr marL="36576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9pPr>
          </a:lstStyle>
          <a:p>
            <a:r>
              <a:rPr lang="it-IT" dirty="0" err="1"/>
              <a:t>Backbone</a:t>
            </a:r>
            <a:endParaRPr lang="it-IT" dirty="0"/>
          </a:p>
        </p:txBody>
      </p:sp>
    </p:spTree>
    <p:extLst>
      <p:ext uri="{BB962C8B-B14F-4D97-AF65-F5344CB8AC3E}">
        <p14:creationId xmlns:p14="http://schemas.microsoft.com/office/powerpoint/2010/main" val="3862028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I vantaggi di un </a:t>
            </a:r>
            <a:r>
              <a:rPr lang="it-IT" sz="3200" dirty="0" err="1"/>
              <a:t>framework</a:t>
            </a:r>
            <a:r>
              <a:rPr lang="it-IT" sz="3200" dirty="0"/>
              <a:t> JavaScript (client-side)</a:t>
            </a:r>
          </a:p>
        </p:txBody>
      </p:sp>
      <p:sp>
        <p:nvSpPr>
          <p:cNvPr id="3" name="Segnaposto contenuto 2"/>
          <p:cNvSpPr>
            <a:spLocks noGrp="1"/>
          </p:cNvSpPr>
          <p:nvPr>
            <p:ph idx="1"/>
          </p:nvPr>
        </p:nvSpPr>
        <p:spPr/>
        <p:txBody>
          <a:bodyPr>
            <a:normAutofit/>
          </a:bodyPr>
          <a:lstStyle/>
          <a:p>
            <a:endParaRPr lang="it-IT" sz="2000" dirty="0"/>
          </a:p>
          <a:p>
            <a:r>
              <a:rPr lang="it-IT" sz="2000" dirty="0"/>
              <a:t>Client-side web page </a:t>
            </a:r>
            <a:r>
              <a:rPr lang="it-IT" sz="2000" dirty="0" err="1"/>
              <a:t>rendering</a:t>
            </a:r>
            <a:endParaRPr lang="it-IT" sz="2000" dirty="0"/>
          </a:p>
          <a:p>
            <a:r>
              <a:rPr lang="it-IT" sz="2000" dirty="0"/>
              <a:t>Codice riusabile, mantenibile, strutturato, testabile</a:t>
            </a:r>
          </a:p>
          <a:p>
            <a:r>
              <a:rPr lang="it-IT" sz="2000" dirty="0"/>
              <a:t>Modularità e </a:t>
            </a:r>
            <a:r>
              <a:rPr lang="it-IT" sz="2000" dirty="0" err="1"/>
              <a:t>Lazy</a:t>
            </a:r>
            <a:r>
              <a:rPr lang="it-IT" sz="2000" dirty="0"/>
              <a:t> </a:t>
            </a:r>
            <a:r>
              <a:rPr lang="it-IT" sz="2000" dirty="0" err="1"/>
              <a:t>Loading</a:t>
            </a:r>
            <a:endParaRPr lang="it-IT" sz="2000" dirty="0"/>
          </a:p>
          <a:p>
            <a:r>
              <a:rPr lang="it-IT" sz="2000" dirty="0"/>
              <a:t>SPA</a:t>
            </a:r>
          </a:p>
          <a:p>
            <a:r>
              <a:rPr lang="it-IT" sz="2000" dirty="0"/>
              <a:t>Design pattern MVC</a:t>
            </a:r>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5237" y="2222287"/>
            <a:ext cx="4056761" cy="3949195"/>
          </a:xfrm>
          <a:prstGeom prst="rect">
            <a:avLst/>
          </a:prstGeom>
        </p:spPr>
      </p:pic>
    </p:spTree>
    <p:extLst>
      <p:ext uri="{BB962C8B-B14F-4D97-AF65-F5344CB8AC3E}">
        <p14:creationId xmlns:p14="http://schemas.microsoft.com/office/powerpoint/2010/main" val="1190483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Il </a:t>
            </a:r>
            <a:r>
              <a:rPr lang="it-IT" sz="3200" dirty="0" err="1"/>
              <a:t>template</a:t>
            </a:r>
            <a:r>
              <a:rPr lang="it-IT" sz="3200" dirty="0"/>
              <a:t> </a:t>
            </a:r>
            <a:r>
              <a:rPr lang="it-IT" sz="3200" dirty="0" err="1"/>
              <a:t>AngularJS</a:t>
            </a:r>
            <a:r>
              <a:rPr lang="it-IT" sz="3200" dirty="0"/>
              <a:t> e le Direttive</a:t>
            </a:r>
          </a:p>
        </p:txBody>
      </p:sp>
      <p:pic>
        <p:nvPicPr>
          <p:cNvPr id="6" name="Segnaposto contenuto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0134" y="2463006"/>
            <a:ext cx="6260158" cy="3947083"/>
          </a:xfrm>
        </p:spPr>
      </p:pic>
      <p:pic>
        <p:nvPicPr>
          <p:cNvPr id="10" name="Segnaposto contenuto 9"/>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7147681" y="2463006"/>
            <a:ext cx="4217034" cy="2246780"/>
          </a:xfrm>
        </p:spPr>
      </p:pic>
    </p:spTree>
    <p:extLst>
      <p:ext uri="{BB962C8B-B14F-4D97-AF65-F5344CB8AC3E}">
        <p14:creationId xmlns:p14="http://schemas.microsoft.com/office/powerpoint/2010/main" val="72234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Problematiche affrontate</a:t>
            </a:r>
          </a:p>
        </p:txBody>
      </p:sp>
      <p:sp>
        <p:nvSpPr>
          <p:cNvPr id="3" name="Segnaposto contenuto 2"/>
          <p:cNvSpPr>
            <a:spLocks noGrp="1"/>
          </p:cNvSpPr>
          <p:nvPr>
            <p:ph idx="1"/>
          </p:nvPr>
        </p:nvSpPr>
        <p:spPr/>
        <p:txBody>
          <a:bodyPr>
            <a:noAutofit/>
          </a:bodyPr>
          <a:lstStyle/>
          <a:p>
            <a:endParaRPr lang="it-IT" dirty="0"/>
          </a:p>
          <a:p>
            <a:endParaRPr lang="it-IT" sz="2000" dirty="0"/>
          </a:p>
          <a:p>
            <a:endParaRPr lang="it-IT" sz="2000" dirty="0"/>
          </a:p>
          <a:p>
            <a:r>
              <a:rPr lang="it-IT" sz="2000" b="1" dirty="0">
                <a:solidFill>
                  <a:schemeClr val="bg2">
                    <a:lumMod val="50000"/>
                  </a:schemeClr>
                </a:solidFill>
              </a:rPr>
              <a:t>Ciclo di vita di una richiesta web per mobile.yoox.com</a:t>
            </a:r>
          </a:p>
          <a:p>
            <a:endParaRPr lang="it-IT" sz="2000" dirty="0"/>
          </a:p>
          <a:p>
            <a:r>
              <a:rPr lang="it-IT" sz="2000" dirty="0"/>
              <a:t>Infinite Scrolling &amp; </a:t>
            </a:r>
            <a:r>
              <a:rPr lang="it-IT" sz="2000" dirty="0" err="1"/>
              <a:t>Lazy</a:t>
            </a:r>
            <a:r>
              <a:rPr lang="it-IT" sz="2000" dirty="0"/>
              <a:t> </a:t>
            </a:r>
            <a:r>
              <a:rPr lang="it-IT" sz="2000" dirty="0" err="1"/>
              <a:t>Loading</a:t>
            </a:r>
            <a:endParaRPr lang="it-IT" sz="2000" dirty="0"/>
          </a:p>
          <a:p>
            <a:endParaRPr lang="it-IT" sz="2000" dirty="0"/>
          </a:p>
          <a:p>
            <a:r>
              <a:rPr lang="it-IT" sz="2000" dirty="0"/>
              <a:t>Memorizzazione dello stato di navigazione: funzionalità ‘segnalibro’ e bottone ‘indietro’ del browser</a:t>
            </a:r>
          </a:p>
          <a:p>
            <a:endParaRPr lang="it-IT" sz="2000" dirty="0"/>
          </a:p>
          <a:p>
            <a:r>
              <a:rPr lang="it-IT" sz="2000" dirty="0"/>
              <a:t>Implementazione della soluzione client-side</a:t>
            </a:r>
          </a:p>
          <a:p>
            <a:endParaRPr lang="it-IT" sz="2000" dirty="0"/>
          </a:p>
          <a:p>
            <a:r>
              <a:rPr lang="it-IT" sz="2000" dirty="0"/>
              <a:t>Analisi delle performance</a:t>
            </a:r>
          </a:p>
          <a:p>
            <a:endParaRPr lang="it-IT" dirty="0"/>
          </a:p>
        </p:txBody>
      </p:sp>
    </p:spTree>
    <p:extLst>
      <p:ext uri="{BB962C8B-B14F-4D97-AF65-F5344CB8AC3E}">
        <p14:creationId xmlns:p14="http://schemas.microsoft.com/office/powerpoint/2010/main" val="1979611914"/>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Tecnologie per la soluzione server-side</a:t>
            </a:r>
          </a:p>
        </p:txBody>
      </p:sp>
      <p:sp>
        <p:nvSpPr>
          <p:cNvPr id="3" name="Segnaposto contenuto 2"/>
          <p:cNvSpPr>
            <a:spLocks noGrp="1"/>
          </p:cNvSpPr>
          <p:nvPr>
            <p:ph idx="1"/>
          </p:nvPr>
        </p:nvSpPr>
        <p:spPr/>
        <p:txBody>
          <a:bodyPr/>
          <a:lstStyle/>
          <a:p>
            <a:r>
              <a:rPr lang="it-IT" dirty="0" err="1"/>
              <a:t>RESTful</a:t>
            </a:r>
            <a:r>
              <a:rPr lang="it-IT" dirty="0"/>
              <a:t> Web Service </a:t>
            </a:r>
          </a:p>
          <a:p>
            <a:r>
              <a:rPr lang="it-IT" dirty="0"/>
              <a:t>JSON</a:t>
            </a:r>
          </a:p>
          <a:p>
            <a:r>
              <a:rPr lang="it-IT" dirty="0" err="1"/>
              <a:t>Razor</a:t>
            </a:r>
            <a:endParaRPr lang="it-IT" dirty="0"/>
          </a:p>
          <a:p>
            <a:r>
              <a:rPr lang="it-IT" dirty="0"/>
              <a:t>CDN</a:t>
            </a:r>
          </a:p>
        </p:txBody>
      </p:sp>
    </p:spTree>
    <p:extLst>
      <p:ext uri="{BB962C8B-B14F-4D97-AF65-F5344CB8AC3E}">
        <p14:creationId xmlns:p14="http://schemas.microsoft.com/office/powerpoint/2010/main" val="5768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Ciclo di vita di una richiesta web per mobile.yoox.com (soluzione server-side)</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33" y="3107731"/>
            <a:ext cx="828000" cy="828000"/>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4857" y="5681852"/>
            <a:ext cx="589258" cy="589258"/>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2425" y="3127068"/>
            <a:ext cx="828000" cy="828000"/>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4204" y="4600591"/>
            <a:ext cx="319822" cy="319822"/>
          </a:xfrm>
          <a:prstGeom prst="rect">
            <a:avLst/>
          </a:prstGeom>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0835" y="3597752"/>
            <a:ext cx="319933" cy="319933"/>
          </a:xfrm>
          <a:prstGeom prst="rect">
            <a:avLst/>
          </a:prstGeom>
        </p:spPr>
      </p:pic>
      <p:pic>
        <p:nvPicPr>
          <p:cNvPr id="9" name="Immagin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5486" y="4600591"/>
            <a:ext cx="319822" cy="319822"/>
          </a:xfrm>
          <a:prstGeom prst="rect">
            <a:avLst/>
          </a:prstGeom>
        </p:spPr>
      </p:pic>
      <p:pic>
        <p:nvPicPr>
          <p:cNvPr id="11" name="Immagin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67207" y="3089685"/>
            <a:ext cx="319978" cy="319978"/>
          </a:xfrm>
          <a:prstGeom prst="rect">
            <a:avLst/>
          </a:prstGeom>
        </p:spPr>
      </p:pic>
      <p:pic>
        <p:nvPicPr>
          <p:cNvPr id="13" name="Immagin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46590" y="4792933"/>
            <a:ext cx="260014" cy="260014"/>
          </a:xfrm>
          <a:prstGeom prst="rect">
            <a:avLst/>
          </a:prstGeom>
        </p:spPr>
      </p:pic>
      <p:pic>
        <p:nvPicPr>
          <p:cNvPr id="14" name="Immagin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40768" y="3917685"/>
            <a:ext cx="260014" cy="260014"/>
          </a:xfrm>
          <a:prstGeom prst="rect">
            <a:avLst/>
          </a:prstGeom>
        </p:spPr>
      </p:pic>
      <p:pic>
        <p:nvPicPr>
          <p:cNvPr id="15" name="Immagin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84590" y="2903317"/>
            <a:ext cx="252000" cy="252000"/>
          </a:xfrm>
          <a:prstGeom prst="rect">
            <a:avLst/>
          </a:prstGeom>
        </p:spPr>
      </p:pic>
      <p:pic>
        <p:nvPicPr>
          <p:cNvPr id="16" name="Immagin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59476" y="2720377"/>
            <a:ext cx="252000" cy="252000"/>
          </a:xfrm>
          <a:prstGeom prst="rect">
            <a:avLst/>
          </a:prstGeom>
        </p:spPr>
      </p:pic>
      <p:pic>
        <p:nvPicPr>
          <p:cNvPr id="17" name="Immagin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32174" y="4800947"/>
            <a:ext cx="252000" cy="252000"/>
          </a:xfrm>
          <a:prstGeom prst="rect">
            <a:avLst/>
          </a:prstGeom>
        </p:spPr>
      </p:pic>
      <p:pic>
        <p:nvPicPr>
          <p:cNvPr id="18" name="Immagin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9899" y="4515518"/>
            <a:ext cx="822857" cy="822857"/>
          </a:xfrm>
          <a:prstGeom prst="rect">
            <a:avLst/>
          </a:prstGeom>
        </p:spPr>
      </p:pic>
      <p:pic>
        <p:nvPicPr>
          <p:cNvPr id="19" name="Immagine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22084" y="3636263"/>
            <a:ext cx="822857" cy="822857"/>
          </a:xfrm>
          <a:prstGeom prst="rect">
            <a:avLst/>
          </a:prstGeom>
        </p:spPr>
      </p:pic>
      <p:pic>
        <p:nvPicPr>
          <p:cNvPr id="20" name="Immagin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342736" y="2468377"/>
            <a:ext cx="504000" cy="504000"/>
          </a:xfrm>
          <a:prstGeom prst="rect">
            <a:avLst/>
          </a:prstGeom>
        </p:spPr>
      </p:pic>
      <p:pic>
        <p:nvPicPr>
          <p:cNvPr id="21" name="Immagin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29321" y="4800947"/>
            <a:ext cx="504000" cy="504000"/>
          </a:xfrm>
          <a:prstGeom prst="rect">
            <a:avLst/>
          </a:prstGeom>
        </p:spPr>
      </p:pic>
      <p:pic>
        <p:nvPicPr>
          <p:cNvPr id="22" name="Immagin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587185" y="2649596"/>
            <a:ext cx="504000" cy="504000"/>
          </a:xfrm>
          <a:prstGeom prst="rect">
            <a:avLst/>
          </a:prstGeom>
        </p:spPr>
      </p:pic>
      <p:pic>
        <p:nvPicPr>
          <p:cNvPr id="24" name="Immagine 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23184" y="2972377"/>
            <a:ext cx="1905000" cy="866775"/>
          </a:xfrm>
          <a:prstGeom prst="rect">
            <a:avLst/>
          </a:prstGeom>
        </p:spPr>
      </p:pic>
      <p:pic>
        <p:nvPicPr>
          <p:cNvPr id="32" name="Immagin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0072" y="3532120"/>
            <a:ext cx="319933" cy="319933"/>
          </a:xfrm>
          <a:prstGeom prst="rect">
            <a:avLst/>
          </a:prstGeom>
        </p:spPr>
      </p:pic>
      <p:pic>
        <p:nvPicPr>
          <p:cNvPr id="33" name="Immagin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26444" y="3024053"/>
            <a:ext cx="319978" cy="319978"/>
          </a:xfrm>
          <a:prstGeom prst="rect">
            <a:avLst/>
          </a:prstGeom>
        </p:spPr>
      </p:pic>
      <p:pic>
        <p:nvPicPr>
          <p:cNvPr id="34" name="Immagine 3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700005" y="3852053"/>
            <a:ext cx="260014" cy="260014"/>
          </a:xfrm>
          <a:prstGeom prst="rect">
            <a:avLst/>
          </a:prstGeom>
        </p:spPr>
      </p:pic>
      <p:pic>
        <p:nvPicPr>
          <p:cNvPr id="35" name="Immagine 3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043827" y="2837685"/>
            <a:ext cx="252000" cy="252000"/>
          </a:xfrm>
          <a:prstGeom prst="rect">
            <a:avLst/>
          </a:prstGeom>
        </p:spPr>
      </p:pic>
      <p:pic>
        <p:nvPicPr>
          <p:cNvPr id="36" name="Immagine 3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81321" y="3570631"/>
            <a:ext cx="822857" cy="822857"/>
          </a:xfrm>
          <a:prstGeom prst="rect">
            <a:avLst/>
          </a:prstGeom>
        </p:spPr>
      </p:pic>
      <p:pic>
        <p:nvPicPr>
          <p:cNvPr id="37" name="Immagine 3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71447" y="2585685"/>
            <a:ext cx="504000" cy="504000"/>
          </a:xfrm>
          <a:prstGeom prst="rect">
            <a:avLst/>
          </a:prstGeom>
        </p:spPr>
      </p:pic>
    </p:spTree>
    <p:extLst>
      <p:ext uri="{BB962C8B-B14F-4D97-AF65-F5344CB8AC3E}">
        <p14:creationId xmlns:p14="http://schemas.microsoft.com/office/powerpoint/2010/main" val="723320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500"/>
                            </p:stCondLst>
                            <p:childTnLst>
                              <p:par>
                                <p:cTn id="21" presetID="10" presetClass="entr" presetSubtype="0" fill="hold" nodeType="afterEffect">
                                  <p:stCondLst>
                                    <p:cond delay="55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6500"/>
                            </p:stCondLst>
                            <p:childTnLst>
                              <p:par>
                                <p:cTn id="25" presetID="10" presetClass="entr" presetSubtype="0" fill="hold" nodeType="afterEffect">
                                  <p:stCondLst>
                                    <p:cond delay="550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12500"/>
                            </p:stCondLst>
                            <p:childTnLst>
                              <p:par>
                                <p:cTn id="29" presetID="10" presetClass="entr" presetSubtype="0" fill="hold" nodeType="afterEffect">
                                  <p:stCondLst>
                                    <p:cond delay="550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18500"/>
                            </p:stCondLst>
                            <p:childTnLst>
                              <p:par>
                                <p:cTn id="33" presetID="10" presetClass="entr" presetSubtype="0" fill="hold" nodeType="afterEffect">
                                  <p:stCondLst>
                                    <p:cond delay="125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20250"/>
                            </p:stCondLst>
                            <p:childTnLst>
                              <p:par>
                                <p:cTn id="37" presetID="10" presetClass="entr" presetSubtype="0" fill="hold" nodeType="afterEffect">
                                  <p:stCondLst>
                                    <p:cond delay="125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22000"/>
                            </p:stCondLst>
                            <p:childTnLst>
                              <p:par>
                                <p:cTn id="41" presetID="10" presetClass="entr" presetSubtype="0" fill="hold" nodeType="afterEffect">
                                  <p:stCondLst>
                                    <p:cond delay="125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par>
                          <p:cTn id="44" fill="hold">
                            <p:stCondLst>
                              <p:cond delay="23750"/>
                            </p:stCondLst>
                            <p:childTnLst>
                              <p:par>
                                <p:cTn id="45" presetID="10" presetClass="entr" presetSubtype="0" fill="hold" nodeType="afterEffect">
                                  <p:stCondLst>
                                    <p:cond delay="125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25500"/>
                            </p:stCondLst>
                            <p:childTnLst>
                              <p:par>
                                <p:cTn id="49" presetID="10" presetClass="entr" presetSubtype="0" fill="hold" nodeType="afterEffect">
                                  <p:stCondLst>
                                    <p:cond delay="125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par>
                          <p:cTn id="52" fill="hold">
                            <p:stCondLst>
                              <p:cond delay="27250"/>
                            </p:stCondLst>
                            <p:childTnLst>
                              <p:par>
                                <p:cTn id="53" presetID="10" presetClass="entr" presetSubtype="0" fill="hold" nodeType="afterEffect">
                                  <p:stCondLst>
                                    <p:cond delay="125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29000"/>
                            </p:stCondLst>
                            <p:childTnLst>
                              <p:par>
                                <p:cTn id="57" presetID="10" presetClass="entr" presetSubtype="0" fill="hold" nodeType="afterEffect">
                                  <p:stCondLst>
                                    <p:cond delay="125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par>
                          <p:cTn id="60" fill="hold">
                            <p:stCondLst>
                              <p:cond delay="30750"/>
                            </p:stCondLst>
                            <p:childTnLst>
                              <p:par>
                                <p:cTn id="61" presetID="10" presetClass="entr" presetSubtype="0" fill="hold" nodeType="afterEffect">
                                  <p:stCondLst>
                                    <p:cond delay="125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par>
                          <p:cTn id="64" fill="hold">
                            <p:stCondLst>
                              <p:cond delay="32500"/>
                            </p:stCondLst>
                            <p:childTnLst>
                              <p:par>
                                <p:cTn id="65" presetID="10" presetClass="entr" presetSubtype="0" fill="hold" nodeType="afterEffect">
                                  <p:stCondLst>
                                    <p:cond delay="125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par>
                          <p:cTn id="68" fill="hold">
                            <p:stCondLst>
                              <p:cond delay="34250"/>
                            </p:stCondLst>
                            <p:childTnLst>
                              <p:par>
                                <p:cTn id="69" presetID="10" presetClass="entr" presetSubtype="0" fill="hold" nodeType="afterEffect">
                                  <p:stCondLst>
                                    <p:cond delay="125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par>
                          <p:cTn id="72" fill="hold">
                            <p:stCondLst>
                              <p:cond delay="36000"/>
                            </p:stCondLst>
                            <p:childTnLst>
                              <p:par>
                                <p:cTn id="73" presetID="10" presetClass="entr" presetSubtype="0" fill="hold" nodeType="afterEffect">
                                  <p:stCondLst>
                                    <p:cond delay="125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37750"/>
                            </p:stCondLst>
                            <p:childTnLst>
                              <p:par>
                                <p:cTn id="77" presetID="10" presetClass="entr" presetSubtype="0" fill="hold" nodeType="afterEffect">
                                  <p:stCondLst>
                                    <p:cond delay="125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500"/>
                                        <p:tgtEl>
                                          <p:spTgt spid="33"/>
                                        </p:tgtEl>
                                      </p:cBhvr>
                                    </p:animEffect>
                                  </p:childTnLst>
                                </p:cTn>
                              </p:par>
                            </p:childTnLst>
                          </p:cTn>
                        </p:par>
                        <p:par>
                          <p:cTn id="80" fill="hold">
                            <p:stCondLst>
                              <p:cond delay="39500"/>
                            </p:stCondLst>
                            <p:childTnLst>
                              <p:par>
                                <p:cTn id="81" presetID="10" presetClass="entr" presetSubtype="0" fill="hold" nodeType="afterEffect">
                                  <p:stCondLst>
                                    <p:cond delay="125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par>
                          <p:cTn id="84" fill="hold">
                            <p:stCondLst>
                              <p:cond delay="41250"/>
                            </p:stCondLst>
                            <p:childTnLst>
                              <p:par>
                                <p:cTn id="85" presetID="10" presetClass="entr" presetSubtype="0" fill="hold" nodeType="afterEffect">
                                  <p:stCondLst>
                                    <p:cond delay="1250"/>
                                  </p:stCondLst>
                                  <p:childTnLst>
                                    <p:set>
                                      <p:cBhvr>
                                        <p:cTn id="86" dur="1" fill="hold">
                                          <p:stCondLst>
                                            <p:cond delay="0"/>
                                          </p:stCondLst>
                                        </p:cTn>
                                        <p:tgtEl>
                                          <p:spTgt spid="7"/>
                                        </p:tgtEl>
                                        <p:attrNameLst>
                                          <p:attrName>style.visibility</p:attrName>
                                        </p:attrNameLst>
                                      </p:cBhvr>
                                      <p:to>
                                        <p:strVal val="visible"/>
                                      </p:to>
                                    </p:set>
                                    <p:animEffect transition="in" filter="fade">
                                      <p:cBhvr>
                                        <p:cTn id="87" dur="500"/>
                                        <p:tgtEl>
                                          <p:spTgt spid="7"/>
                                        </p:tgtEl>
                                      </p:cBhvr>
                                    </p:animEffect>
                                  </p:childTnLst>
                                </p:cTn>
                              </p:par>
                            </p:childTnLst>
                          </p:cTn>
                        </p:par>
                        <p:par>
                          <p:cTn id="88" fill="hold">
                            <p:stCondLst>
                              <p:cond delay="43000"/>
                            </p:stCondLst>
                            <p:childTnLst>
                              <p:par>
                                <p:cTn id="89" presetID="10" presetClass="entr" presetSubtype="0" fill="hold" nodeType="afterEffect">
                                  <p:stCondLst>
                                    <p:cond delay="125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500"/>
                                        <p:tgtEl>
                                          <p:spTgt spid="17"/>
                                        </p:tgtEl>
                                      </p:cBhvr>
                                    </p:animEffect>
                                  </p:childTnLst>
                                </p:cTn>
                              </p:par>
                            </p:childTnLst>
                          </p:cTn>
                        </p:par>
                        <p:par>
                          <p:cTn id="92" fill="hold">
                            <p:stCondLst>
                              <p:cond delay="44750"/>
                            </p:stCondLst>
                            <p:childTnLst>
                              <p:par>
                                <p:cTn id="93" presetID="10" presetClass="entr" presetSubtype="0" fill="hold" nodeType="afterEffect">
                                  <p:stCondLst>
                                    <p:cond delay="125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Ciclo di vita di una richiesta web per mobile.yoox.com (soluzione client-side)</a:t>
            </a: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6181" y="5480963"/>
            <a:ext cx="589258" cy="589258"/>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986" y="2982577"/>
            <a:ext cx="828000" cy="828000"/>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5528" y="4399702"/>
            <a:ext cx="319822" cy="319822"/>
          </a:xfrm>
          <a:prstGeom prst="rect">
            <a:avLst/>
          </a:prstGeom>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3396" y="3453261"/>
            <a:ext cx="319933" cy="319933"/>
          </a:xfrm>
          <a:prstGeom prst="rect">
            <a:avLst/>
          </a:prstGeom>
        </p:spPr>
      </p:pic>
      <p:pic>
        <p:nvPicPr>
          <p:cNvPr id="9" name="Immagin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56810" y="4399702"/>
            <a:ext cx="319822" cy="319822"/>
          </a:xfrm>
          <a:prstGeom prst="rect">
            <a:avLst/>
          </a:prstGeom>
        </p:spPr>
      </p:pic>
      <p:pic>
        <p:nvPicPr>
          <p:cNvPr id="11" name="Immagin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9768" y="2945194"/>
            <a:ext cx="319978" cy="319978"/>
          </a:xfrm>
          <a:prstGeom prst="rect">
            <a:avLst/>
          </a:prstGeom>
        </p:spPr>
      </p:pic>
      <p:pic>
        <p:nvPicPr>
          <p:cNvPr id="13" name="Immagin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27914" y="4592044"/>
            <a:ext cx="260014" cy="260014"/>
          </a:xfrm>
          <a:prstGeom prst="rect">
            <a:avLst/>
          </a:prstGeom>
        </p:spPr>
      </p:pic>
      <p:pic>
        <p:nvPicPr>
          <p:cNvPr id="14" name="Immagin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33329" y="3773194"/>
            <a:ext cx="260014" cy="260014"/>
          </a:xfrm>
          <a:prstGeom prst="rect">
            <a:avLst/>
          </a:prstGeom>
        </p:spPr>
      </p:pic>
      <p:pic>
        <p:nvPicPr>
          <p:cNvPr id="15" name="Immagin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77151" y="2758826"/>
            <a:ext cx="252000" cy="252000"/>
          </a:xfrm>
          <a:prstGeom prst="rect">
            <a:avLst/>
          </a:prstGeom>
        </p:spPr>
      </p:pic>
      <p:pic>
        <p:nvPicPr>
          <p:cNvPr id="17" name="Immagin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13498" y="4600058"/>
            <a:ext cx="252000" cy="252000"/>
          </a:xfrm>
          <a:prstGeom prst="rect">
            <a:avLst/>
          </a:prstGeom>
        </p:spPr>
      </p:pic>
      <p:pic>
        <p:nvPicPr>
          <p:cNvPr id="18" name="Immagin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01223" y="4314629"/>
            <a:ext cx="822857" cy="822857"/>
          </a:xfrm>
          <a:prstGeom prst="rect">
            <a:avLst/>
          </a:prstGeom>
        </p:spPr>
      </p:pic>
      <p:pic>
        <p:nvPicPr>
          <p:cNvPr id="19" name="Immagin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14645" y="3491772"/>
            <a:ext cx="822857" cy="822857"/>
          </a:xfrm>
          <a:prstGeom prst="rect">
            <a:avLst/>
          </a:prstGeom>
        </p:spPr>
      </p:pic>
      <p:pic>
        <p:nvPicPr>
          <p:cNvPr id="21" name="Immagin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10645" y="4600058"/>
            <a:ext cx="504000" cy="504000"/>
          </a:xfrm>
          <a:prstGeom prst="rect">
            <a:avLst/>
          </a:prstGeom>
        </p:spPr>
      </p:pic>
      <p:pic>
        <p:nvPicPr>
          <p:cNvPr id="22" name="Immagin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279746" y="2505105"/>
            <a:ext cx="504000" cy="504000"/>
          </a:xfrm>
          <a:prstGeom prst="rect">
            <a:avLst/>
          </a:prstGeom>
        </p:spPr>
      </p:pic>
      <p:pic>
        <p:nvPicPr>
          <p:cNvPr id="24" name="Immagine 2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04508" y="2771488"/>
            <a:ext cx="1905000" cy="866775"/>
          </a:xfrm>
          <a:prstGeom prst="rect">
            <a:avLst/>
          </a:prstGeom>
        </p:spPr>
      </p:pic>
    </p:spTree>
    <p:extLst>
      <p:ext uri="{BB962C8B-B14F-4D97-AF65-F5344CB8AC3E}">
        <p14:creationId xmlns:p14="http://schemas.microsoft.com/office/powerpoint/2010/main" val="3748001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3500"/>
                            </p:stCondLst>
                            <p:childTnLst>
                              <p:par>
                                <p:cTn id="45" presetID="10"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4000"/>
                            </p:stCondLst>
                            <p:childTnLst>
                              <p:par>
                                <p:cTn id="49" presetID="10" presetClass="entr" presetSubtype="0"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par>
                          <p:cTn id="52" fill="hold">
                            <p:stCondLst>
                              <p:cond delay="4500"/>
                            </p:stCondLst>
                            <p:childTnLst>
                              <p:par>
                                <p:cTn id="53" presetID="10" presetClass="entr" presetSubtype="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par>
                          <p:cTn id="56" fill="hold">
                            <p:stCondLst>
                              <p:cond delay="5000"/>
                            </p:stCondLst>
                            <p:childTnLst>
                              <p:par>
                                <p:cTn id="57" presetID="10" presetClass="entr" presetSubtype="0"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Ciclo di vita di una richiesta web per mobile.yoox.com (soluzione client-side) (2)</a:t>
            </a:r>
          </a:p>
        </p:txBody>
      </p:sp>
      <p:sp>
        <p:nvSpPr>
          <p:cNvPr id="3" name="Segnaposto contenuto 2"/>
          <p:cNvSpPr>
            <a:spLocks noGrp="1"/>
          </p:cNvSpPr>
          <p:nvPr>
            <p:ph idx="1"/>
          </p:nvPr>
        </p:nvSpPr>
        <p:spPr/>
        <p:txBody>
          <a:bodyPr/>
          <a:lstStyle/>
          <a:p>
            <a:pPr marL="0" indent="0" algn="ctr">
              <a:buNone/>
            </a:pPr>
            <a:endParaRPr lang="it-IT" dirty="0"/>
          </a:p>
          <a:p>
            <a:pPr marL="0" indent="0" algn="ctr">
              <a:buNone/>
            </a:pPr>
            <a:r>
              <a:rPr lang="it-IT" dirty="0"/>
              <a:t>Il file JSON utilizzato nella soluzione server-side contiene molti dati riservati alla SEO, di nessun valore per il web-page </a:t>
            </a:r>
            <a:r>
              <a:rPr lang="it-IT" dirty="0" err="1"/>
              <a:t>rendering</a:t>
            </a:r>
            <a:r>
              <a:rPr lang="it-IT" dirty="0"/>
              <a:t>, per questo sono stati eliminati</a:t>
            </a:r>
          </a:p>
          <a:p>
            <a:pPr marL="0" indent="0">
              <a:buNone/>
            </a:pPr>
            <a:endParaRPr lang="it-IT" dirty="0"/>
          </a:p>
          <a:p>
            <a:pPr marL="0" indent="0">
              <a:buNone/>
            </a:pPr>
            <a:endParaRPr lang="it-IT" sz="1800" dirty="0"/>
          </a:p>
          <a:p>
            <a:pPr marL="0" indent="0">
              <a:buNone/>
            </a:pPr>
            <a:endParaRPr lang="it-IT" dirty="0"/>
          </a:p>
          <a:p>
            <a:pPr marL="0" indent="0">
              <a:buNone/>
            </a:pPr>
            <a:endParaRPr lang="it-IT" dirty="0"/>
          </a:p>
          <a:p>
            <a:pPr marL="0" indent="0" algn="ctr">
              <a:buNone/>
            </a:pPr>
            <a:r>
              <a:rPr lang="it-IT" sz="1800" dirty="0"/>
              <a:t>un peso minore del file JSON che viene inviato al client</a:t>
            </a:r>
          </a:p>
          <a:p>
            <a:endParaRPr lang="it-IT" dirty="0"/>
          </a:p>
        </p:txBody>
      </p:sp>
      <p:sp>
        <p:nvSpPr>
          <p:cNvPr id="4" name="Freccia in giù 3"/>
          <p:cNvSpPr/>
          <p:nvPr/>
        </p:nvSpPr>
        <p:spPr>
          <a:xfrm>
            <a:off x="5746749" y="3848100"/>
            <a:ext cx="698500" cy="749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2843710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Problematiche affrontate</a:t>
            </a:r>
          </a:p>
        </p:txBody>
      </p:sp>
      <p:sp>
        <p:nvSpPr>
          <p:cNvPr id="3" name="Segnaposto contenuto 2"/>
          <p:cNvSpPr>
            <a:spLocks noGrp="1"/>
          </p:cNvSpPr>
          <p:nvPr>
            <p:ph idx="1"/>
          </p:nvPr>
        </p:nvSpPr>
        <p:spPr/>
        <p:txBody>
          <a:bodyPr>
            <a:noAutofit/>
          </a:bodyPr>
          <a:lstStyle/>
          <a:p>
            <a:endParaRPr lang="it-IT" dirty="0"/>
          </a:p>
          <a:p>
            <a:endParaRPr lang="it-IT" sz="2000" dirty="0"/>
          </a:p>
          <a:p>
            <a:endParaRPr lang="it-IT" sz="2000" dirty="0"/>
          </a:p>
          <a:p>
            <a:r>
              <a:rPr lang="it-IT" sz="2000" dirty="0"/>
              <a:t>Ciclo di vita di una richiesta web per mobile.yoox.com</a:t>
            </a:r>
          </a:p>
          <a:p>
            <a:endParaRPr lang="it-IT" sz="2000" dirty="0"/>
          </a:p>
          <a:p>
            <a:r>
              <a:rPr lang="it-IT" sz="2000" b="1" dirty="0">
                <a:solidFill>
                  <a:schemeClr val="bg2">
                    <a:lumMod val="50000"/>
                  </a:schemeClr>
                </a:solidFill>
              </a:rPr>
              <a:t>Infinite Scrolling &amp; </a:t>
            </a:r>
            <a:r>
              <a:rPr lang="it-IT" sz="2000" b="1" dirty="0" err="1">
                <a:solidFill>
                  <a:schemeClr val="bg2">
                    <a:lumMod val="50000"/>
                  </a:schemeClr>
                </a:solidFill>
              </a:rPr>
              <a:t>Lazy</a:t>
            </a:r>
            <a:r>
              <a:rPr lang="it-IT" sz="2000" b="1" dirty="0">
                <a:solidFill>
                  <a:schemeClr val="bg2">
                    <a:lumMod val="50000"/>
                  </a:schemeClr>
                </a:solidFill>
              </a:rPr>
              <a:t> </a:t>
            </a:r>
            <a:r>
              <a:rPr lang="it-IT" sz="2000" b="1" dirty="0" err="1">
                <a:solidFill>
                  <a:schemeClr val="bg2">
                    <a:lumMod val="50000"/>
                  </a:schemeClr>
                </a:solidFill>
              </a:rPr>
              <a:t>Loading</a:t>
            </a:r>
            <a:endParaRPr lang="it-IT" sz="2000" b="1" dirty="0">
              <a:solidFill>
                <a:schemeClr val="bg2">
                  <a:lumMod val="50000"/>
                </a:schemeClr>
              </a:solidFill>
            </a:endParaRPr>
          </a:p>
          <a:p>
            <a:endParaRPr lang="it-IT" sz="2000" dirty="0"/>
          </a:p>
          <a:p>
            <a:r>
              <a:rPr lang="it-IT" sz="2000" dirty="0"/>
              <a:t>Memorizzazione dello stato di navigazione: funzionalità ‘segnalibro’ e bottone ‘indietro’ del browser</a:t>
            </a:r>
          </a:p>
          <a:p>
            <a:endParaRPr lang="it-IT" sz="2000" dirty="0"/>
          </a:p>
          <a:p>
            <a:r>
              <a:rPr lang="it-IT" sz="2000" dirty="0"/>
              <a:t>Implementazione della soluzione client-side</a:t>
            </a:r>
          </a:p>
          <a:p>
            <a:endParaRPr lang="it-IT" sz="2000" dirty="0"/>
          </a:p>
          <a:p>
            <a:r>
              <a:rPr lang="it-IT" sz="2000" dirty="0"/>
              <a:t>Analisi delle performance</a:t>
            </a:r>
          </a:p>
          <a:p>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1847" y="2222287"/>
            <a:ext cx="468000" cy="468000"/>
          </a:xfrm>
          <a:prstGeom prst="rect">
            <a:avLst/>
          </a:prstGeom>
        </p:spPr>
      </p:pic>
    </p:spTree>
    <p:extLst>
      <p:ext uri="{BB962C8B-B14F-4D97-AF65-F5344CB8AC3E}">
        <p14:creationId xmlns:p14="http://schemas.microsoft.com/office/powerpoint/2010/main" val="120056007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Infinite Scrolling &amp; </a:t>
            </a:r>
            <a:r>
              <a:rPr lang="it-IT" sz="3200" dirty="0" err="1"/>
              <a:t>Lazy</a:t>
            </a:r>
            <a:r>
              <a:rPr lang="it-IT" sz="3200" dirty="0"/>
              <a:t> </a:t>
            </a:r>
            <a:r>
              <a:rPr lang="it-IT" sz="3200" dirty="0" err="1"/>
              <a:t>Loading</a:t>
            </a:r>
            <a:endParaRPr lang="it-IT" sz="3200" dirty="0"/>
          </a:p>
        </p:txBody>
      </p:sp>
      <p:pic>
        <p:nvPicPr>
          <p:cNvPr id="5" name="Segnaposto contenuto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01187" y="446087"/>
            <a:ext cx="3046926" cy="5414962"/>
          </a:xfrm>
        </p:spPr>
      </p:pic>
      <p:sp>
        <p:nvSpPr>
          <p:cNvPr id="4" name="Segnaposto testo 3"/>
          <p:cNvSpPr>
            <a:spLocks noGrp="1"/>
          </p:cNvSpPr>
          <p:nvPr>
            <p:ph type="body" sz="half" idx="2"/>
          </p:nvPr>
        </p:nvSpPr>
        <p:spPr/>
        <p:txBody>
          <a:bodyPr>
            <a:normAutofit/>
          </a:bodyPr>
          <a:lstStyle/>
          <a:p>
            <a:pPr marL="285750" indent="-285750">
              <a:buFont typeface="Courier New" panose="02070309020205020404" pitchFamily="49" charset="0"/>
              <a:buChar char="o"/>
            </a:pPr>
            <a:r>
              <a:rPr lang="it-IT" sz="1800" dirty="0"/>
              <a:t>La navigazione dell’item </a:t>
            </a:r>
            <a:r>
              <a:rPr lang="it-IT" sz="1800" dirty="0" err="1"/>
              <a:t>gallery</a:t>
            </a:r>
            <a:r>
              <a:rPr lang="it-IT" sz="1800" dirty="0"/>
              <a:t> avviene per scrolling verso il basso</a:t>
            </a:r>
          </a:p>
          <a:p>
            <a:pPr marL="285750" indent="-285750">
              <a:buFont typeface="Courier New" panose="02070309020205020404" pitchFamily="49" charset="0"/>
              <a:buChar char="o"/>
            </a:pPr>
            <a:r>
              <a:rPr lang="it-IT" sz="1800" dirty="0"/>
              <a:t>20 nuovi oggetti vengono caricati quando si raggiunge la fine della pagina</a:t>
            </a: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8616" y="446649"/>
            <a:ext cx="3051164" cy="5414400"/>
          </a:xfrm>
          <a:prstGeom prst="rect">
            <a:avLst/>
          </a:prstGeom>
        </p:spPr>
      </p:pic>
    </p:spTree>
    <p:extLst>
      <p:ext uri="{BB962C8B-B14F-4D97-AF65-F5344CB8AC3E}">
        <p14:creationId xmlns:p14="http://schemas.microsoft.com/office/powerpoint/2010/main" val="30779435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zion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tazion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TM03457503[[fn=Citazione]]</Template>
  <TotalTime>6774</TotalTime>
  <Words>4908</Words>
  <Application>Microsoft Office PowerPoint</Application>
  <PresentationFormat>Widescreen</PresentationFormat>
  <Paragraphs>570</Paragraphs>
  <Slides>40</Slides>
  <Notes>38</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40</vt:i4>
      </vt:variant>
    </vt:vector>
  </HeadingPairs>
  <TitlesOfParts>
    <vt:vector size="45" baseType="lpstr">
      <vt:lpstr>Calibri</vt:lpstr>
      <vt:lpstr>Courier New</vt:lpstr>
      <vt:lpstr>Georgia</vt:lpstr>
      <vt:lpstr>Wingdings 2</vt:lpstr>
      <vt:lpstr>Citazione</vt:lpstr>
      <vt:lpstr>UNIVERSITÀ DEGLI STUDI DI MODENA E REGGIO EMILIA      Dipartimento di Scienze Fisiche, Informatiche e Matematiche Corso di Laurea in Informatica   Relatore: Riccardo Martoglia Candidato: Francesco Nicoli  Anno Accademico 2015/2016</vt:lpstr>
      <vt:lpstr>Introduzione</vt:lpstr>
      <vt:lpstr>Problematiche affrontate e obiettivi</vt:lpstr>
      <vt:lpstr>Problematiche affrontate</vt:lpstr>
      <vt:lpstr>Ciclo di vita di una richiesta web per mobile.yoox.com (soluzione server-side)</vt:lpstr>
      <vt:lpstr>Ciclo di vita di una richiesta web per mobile.yoox.com (soluzione client-side)</vt:lpstr>
      <vt:lpstr>Ciclo di vita di una richiesta web per mobile.yoox.com (soluzione client-side) (2)</vt:lpstr>
      <vt:lpstr>Problematiche affrontate</vt:lpstr>
      <vt:lpstr>Infinite Scrolling &amp; Lazy Loading</vt:lpstr>
      <vt:lpstr>Infinite Scrolling &amp; Lazy Loading (2)</vt:lpstr>
      <vt:lpstr>Infinite Scrolling &amp; Lazy loading (3): pre-caricamento</vt:lpstr>
      <vt:lpstr>Infinite Scrolling &amp; Lazy loading (3):  pre-caricamento (2)</vt:lpstr>
      <vt:lpstr>Infinite Scrolling &amp; Lazy loading (3):  pre-caricamento (3)</vt:lpstr>
      <vt:lpstr>Infinite Scrolling &amp; Lazy loading (3):  pre-caricamento (4)</vt:lpstr>
      <vt:lpstr>Problematiche affrontate</vt:lpstr>
      <vt:lpstr>Memorizzazione dello stato di navigazione: funzionalità ‘segnalibro’ del browser</vt:lpstr>
      <vt:lpstr>Memorizzazione dello stato di navigazione: funzionalità ‘segnalibro’ del browser</vt:lpstr>
      <vt:lpstr>Memorizzazione dello stato di navigazione (2): funzionalità bottone ‘indietro’ del browser</vt:lpstr>
      <vt:lpstr>Memorizzazione dello stato di navigazione (2): funzionalità bottone ‘indietro’ del browser</vt:lpstr>
      <vt:lpstr>Memorizzazione dello stato di navigazione (3): funzionalità ‘segnalibro’ e bottone ‘indietro’ del browser</vt:lpstr>
      <vt:lpstr>Problematiche affrontate</vt:lpstr>
      <vt:lpstr>Il template Razor</vt:lpstr>
      <vt:lpstr>Il template AngularJS</vt:lpstr>
      <vt:lpstr>Problematiche affrontate</vt:lpstr>
      <vt:lpstr>Analisi delle performance: ambiente locale</vt:lpstr>
      <vt:lpstr>Analisi delle performance (2):  server-side Vs client-side</vt:lpstr>
      <vt:lpstr>Conclusioni e prossimi sviluppi</vt:lpstr>
      <vt:lpstr>Presentazione standard di PowerPoint</vt:lpstr>
      <vt:lpstr>Analisi delle performance: WebPagetest</vt:lpstr>
      <vt:lpstr>SEO e rendering client-side di pagine web </vt:lpstr>
      <vt:lpstr>I filtri di ricerca</vt:lpstr>
      <vt:lpstr>Miglioramenti (2): espressioni AngularJS</vt:lpstr>
      <vt:lpstr>Conclusioni: giudizio sul framework AngularJS</vt:lpstr>
      <vt:lpstr>Perché web page rendering client-side</vt:lpstr>
      <vt:lpstr>Il design pattern MVC</vt:lpstr>
      <vt:lpstr>URL &amp; Navigazione</vt:lpstr>
      <vt:lpstr>AngularJS, Backbone, Ember</vt:lpstr>
      <vt:lpstr>I vantaggi di un framework JavaScript (client-side)</vt:lpstr>
      <vt:lpstr>Il template AngularJS e le Direttive</vt:lpstr>
      <vt:lpstr>Tecnologie per la soluzione server-side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Francesco</dc:creator>
  <cp:lastModifiedBy>Francesco</cp:lastModifiedBy>
  <cp:revision>399</cp:revision>
  <dcterms:created xsi:type="dcterms:W3CDTF">2016-07-08T09:57:55Z</dcterms:created>
  <dcterms:modified xsi:type="dcterms:W3CDTF">2016-07-13T06:23:46Z</dcterms:modified>
</cp:coreProperties>
</file>