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6" r:id="rId3"/>
    <p:sldId id="257" r:id="rId4"/>
    <p:sldId id="258" r:id="rId5"/>
    <p:sldId id="271" r:id="rId6"/>
    <p:sldId id="266" r:id="rId7"/>
    <p:sldId id="272" r:id="rId8"/>
    <p:sldId id="274" r:id="rId9"/>
    <p:sldId id="273" r:id="rId10"/>
    <p:sldId id="269" r:id="rId11"/>
    <p:sldId id="262" r:id="rId12"/>
    <p:sldId id="263" r:id="rId13"/>
    <p:sldId id="261" r:id="rId14"/>
    <p:sldId id="265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4/18/2018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4/18/2018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4/18/2018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4/18/2018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4/18/2018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4/18/2018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t>4/18/2018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11" Type="http://schemas.openxmlformats.org/officeDocument/2006/relationships/image" Target="../media/image15.jpg"/><Relationship Id="rId5" Type="http://schemas.openxmlformats.org/officeDocument/2006/relationships/image" Target="../media/image9.jpg"/><Relationship Id="rId10" Type="http://schemas.openxmlformats.org/officeDocument/2006/relationships/image" Target="../media/image14.jpg"/><Relationship Id="rId4" Type="http://schemas.openxmlformats.org/officeDocument/2006/relationships/image" Target="../media/image8.jpg"/><Relationship Id="rId9" Type="http://schemas.openxmlformats.org/officeDocument/2006/relationships/image" Target="../media/image1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B9F5371-BCA2-4D92-8554-4FCD3A71B0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1219201"/>
            <a:ext cx="8825658" cy="4475745"/>
          </a:xfrm>
        </p:spPr>
        <p:txBody>
          <a:bodyPr/>
          <a:lstStyle/>
          <a:p>
            <a:r>
              <a:rPr lang="it-IT" sz="2800" dirty="0"/>
              <a:t>U</a:t>
            </a:r>
            <a:r>
              <a:rPr lang="it-IT" sz="2400" dirty="0"/>
              <a:t>NIVERSITA’ DEGLI STUDI DI </a:t>
            </a:r>
            <a:r>
              <a:rPr lang="it-IT" sz="2800" dirty="0"/>
              <a:t>M</a:t>
            </a:r>
            <a:r>
              <a:rPr lang="it-IT" sz="2400" dirty="0"/>
              <a:t>ODENA E </a:t>
            </a:r>
            <a:r>
              <a:rPr lang="it-IT" sz="2800" dirty="0"/>
              <a:t>R</a:t>
            </a:r>
            <a:r>
              <a:rPr lang="it-IT" sz="2400" dirty="0"/>
              <a:t>EGGIO </a:t>
            </a:r>
            <a:r>
              <a:rPr lang="it-IT" sz="2800" dirty="0"/>
              <a:t>E</a:t>
            </a:r>
            <a:r>
              <a:rPr lang="it-IT" sz="2400" dirty="0"/>
              <a:t>MILIA</a:t>
            </a:r>
            <a:br>
              <a:rPr lang="it-IT" sz="2400" dirty="0"/>
            </a:br>
            <a:br>
              <a:rPr lang="it-IT" sz="2400" dirty="0"/>
            </a:br>
            <a:r>
              <a:rPr lang="it-IT" sz="2400" dirty="0"/>
              <a:t>Dipartimento di Scienze Fisiche, Informatiche e Matematiche</a:t>
            </a:r>
            <a:br>
              <a:rPr lang="it-IT" sz="2400" dirty="0"/>
            </a:br>
            <a:r>
              <a:rPr lang="it-IT" sz="2400" dirty="0"/>
              <a:t> </a:t>
            </a:r>
            <a:br>
              <a:rPr lang="it-IT" sz="2400" dirty="0"/>
            </a:br>
            <a:r>
              <a:rPr lang="it-IT" sz="2000" dirty="0"/>
              <a:t>Corso di Laurea in Informatica</a:t>
            </a:r>
            <a:br>
              <a:rPr lang="it-IT" sz="2400" dirty="0"/>
            </a:br>
            <a:br>
              <a:rPr lang="it-IT" sz="2400" dirty="0"/>
            </a:br>
            <a:r>
              <a:rPr lang="it-IT" sz="2800" b="1" dirty="0"/>
              <a:t>Analisi sull’Utilizzo di Twitter per la Promozione </a:t>
            </a:r>
            <a:br>
              <a:rPr lang="it-IT" sz="2800" b="1" dirty="0"/>
            </a:br>
            <a:r>
              <a:rPr lang="it-IT" sz="2800" b="1" dirty="0"/>
              <a:t>delle Mostre d’Arte</a:t>
            </a:r>
            <a:br>
              <a:rPr lang="it-IT" sz="2800" b="1" dirty="0"/>
            </a:br>
            <a:br>
              <a:rPr lang="it-IT" sz="2800" b="1" dirty="0"/>
            </a:br>
            <a:r>
              <a:rPr lang="it-IT" sz="1800" i="1" dirty="0"/>
              <a:t>Candidato:</a:t>
            </a:r>
            <a:r>
              <a:rPr lang="it-IT" sz="1800" b="1" dirty="0"/>
              <a:t>									</a:t>
            </a:r>
            <a:r>
              <a:rPr lang="it-IT" sz="1800" i="1" dirty="0"/>
              <a:t>Relatore:</a:t>
            </a:r>
            <a:br>
              <a:rPr lang="it-IT" sz="1800" b="1" dirty="0"/>
            </a:br>
            <a:r>
              <a:rPr lang="it-IT" sz="1800" dirty="0"/>
              <a:t>Babal Preet Kaur</a:t>
            </a:r>
            <a:r>
              <a:rPr lang="it-IT" sz="1800" b="1" dirty="0"/>
              <a:t>							</a:t>
            </a:r>
            <a:r>
              <a:rPr lang="it-IT" sz="1800" dirty="0"/>
              <a:t>Prof. Riccardo Martoglia</a:t>
            </a:r>
            <a:endParaRPr lang="it-IT" sz="2800" b="1" dirty="0"/>
          </a:p>
        </p:txBody>
      </p:sp>
    </p:spTree>
    <p:extLst>
      <p:ext uri="{BB962C8B-B14F-4D97-AF65-F5344CB8AC3E}">
        <p14:creationId xmlns:p14="http://schemas.microsoft.com/office/powerpoint/2010/main" val="8733563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43EA104-BC1F-4DF6-A2C8-AE3C3C844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60" y="406664"/>
            <a:ext cx="9404723" cy="874621"/>
          </a:xfrm>
        </p:spPr>
        <p:txBody>
          <a:bodyPr/>
          <a:lstStyle/>
          <a:p>
            <a:r>
              <a:rPr lang="it-IT" sz="5400" dirty="0"/>
              <a:t>Risultati ottenuti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84ED563-AFD1-4E8A-B1D5-4EE55692DA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460" y="1331259"/>
            <a:ext cx="8946541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800" dirty="0"/>
              <a:t>Contenuto</a:t>
            </a:r>
          </a:p>
        </p:txBody>
      </p:sp>
      <p:sp>
        <p:nvSpPr>
          <p:cNvPr id="41" name="Casella di testo 54">
            <a:extLst>
              <a:ext uri="{FF2B5EF4-FFF2-40B4-BE49-F238E27FC236}">
                <a16:creationId xmlns:a16="http://schemas.microsoft.com/office/drawing/2014/main" id="{D3F260F9-AB48-4352-BC3A-644147FBAB66}"/>
              </a:ext>
            </a:extLst>
          </p:cNvPr>
          <p:cNvSpPr txBox="1"/>
          <p:nvPr/>
        </p:nvSpPr>
        <p:spPr>
          <a:xfrm>
            <a:off x="7342073" y="1124005"/>
            <a:ext cx="4025009" cy="754511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1" i="1" u="none" strike="noStrike" kern="0" cap="none" spc="0" normalizeH="0" baseline="0" noProof="0" dirty="0">
                <a:ln>
                  <a:noFill/>
                </a:ln>
                <a:effectLst>
                  <a:outerShdw blurRad="38100" dist="19050" dir="2700000" algn="tl">
                    <a:sysClr val="windowText" lastClr="000000">
                      <a:alpha val="40000"/>
                    </a:sys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#</a:t>
            </a:r>
            <a:r>
              <a:rPr kumimoji="0" lang="it-IT" sz="3600" b="1" i="1" u="none" strike="noStrike" kern="0" cap="none" spc="0" normalizeH="0" baseline="0" noProof="0" dirty="0" err="1">
                <a:ln>
                  <a:noFill/>
                </a:ln>
                <a:effectLst>
                  <a:outerShdw blurRad="38100" dist="19050" dir="2700000" algn="tl">
                    <a:sysClr val="windowText" lastClr="000000">
                      <a:alpha val="40000"/>
                    </a:sys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beyondcaravaggio</a:t>
            </a:r>
            <a:endParaRPr kumimoji="0" lang="it-IT" sz="3600" b="1" i="1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5" name="Immagine 44">
            <a:extLst>
              <a:ext uri="{FF2B5EF4-FFF2-40B4-BE49-F238E27FC236}">
                <a16:creationId xmlns:a16="http://schemas.microsoft.com/office/drawing/2014/main" id="{4C7DC87E-E3A8-4910-9B52-E61F3B8582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5279" y="2062366"/>
            <a:ext cx="3050359" cy="2370257"/>
          </a:xfrm>
          <a:prstGeom prst="rect">
            <a:avLst/>
          </a:prstGeom>
        </p:spPr>
      </p:pic>
      <p:pic>
        <p:nvPicPr>
          <p:cNvPr id="47" name="Immagine 46">
            <a:extLst>
              <a:ext uri="{FF2B5EF4-FFF2-40B4-BE49-F238E27FC236}">
                <a16:creationId xmlns:a16="http://schemas.microsoft.com/office/drawing/2014/main" id="{DE125C5C-30C1-4012-9FD8-1CB0FC9654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4003" y="4872574"/>
            <a:ext cx="1852910" cy="1441654"/>
          </a:xfrm>
          <a:prstGeom prst="rect">
            <a:avLst/>
          </a:prstGeom>
        </p:spPr>
      </p:pic>
      <p:pic>
        <p:nvPicPr>
          <p:cNvPr id="49" name="Immagine 48">
            <a:extLst>
              <a:ext uri="{FF2B5EF4-FFF2-40B4-BE49-F238E27FC236}">
                <a16:creationId xmlns:a16="http://schemas.microsoft.com/office/drawing/2014/main" id="{EA29A7FB-2838-4AEB-BC64-2FA67D79DD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8492" y="2062366"/>
            <a:ext cx="3050359" cy="2370257"/>
          </a:xfrm>
          <a:prstGeom prst="rect">
            <a:avLst/>
          </a:prstGeom>
        </p:spPr>
      </p:pic>
      <p:pic>
        <p:nvPicPr>
          <p:cNvPr id="51" name="Immagine 50">
            <a:extLst>
              <a:ext uri="{FF2B5EF4-FFF2-40B4-BE49-F238E27FC236}">
                <a16:creationId xmlns:a16="http://schemas.microsoft.com/office/drawing/2014/main" id="{3B014208-CC5C-437D-88D1-52430167C8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9108" y="4873654"/>
            <a:ext cx="1852910" cy="1441654"/>
          </a:xfrm>
          <a:prstGeom prst="rect">
            <a:avLst/>
          </a:prstGeom>
        </p:spPr>
      </p:pic>
      <p:pic>
        <p:nvPicPr>
          <p:cNvPr id="53" name="Immagine 52">
            <a:extLst>
              <a:ext uri="{FF2B5EF4-FFF2-40B4-BE49-F238E27FC236}">
                <a16:creationId xmlns:a16="http://schemas.microsoft.com/office/drawing/2014/main" id="{03FB67AA-D4D8-4BBD-97B2-AC53DE7B9F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1102" y="2064742"/>
            <a:ext cx="3110963" cy="2378971"/>
          </a:xfrm>
          <a:prstGeom prst="rect">
            <a:avLst/>
          </a:prstGeom>
        </p:spPr>
      </p:pic>
      <p:pic>
        <p:nvPicPr>
          <p:cNvPr id="43" name="Immagine 42">
            <a:extLst>
              <a:ext uri="{FF2B5EF4-FFF2-40B4-BE49-F238E27FC236}">
                <a16:creationId xmlns:a16="http://schemas.microsoft.com/office/drawing/2014/main" id="{F811569B-3CD2-4647-908A-14810190D48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3012" y="4873653"/>
            <a:ext cx="1852910" cy="1492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5809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43EA104-BC1F-4DF6-A2C8-AE3C3C844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5400" dirty="0"/>
              <a:t>Risultati ottenuti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358BDFEC-778C-45FA-BB51-EB0379587EB6}"/>
              </a:ext>
            </a:extLst>
          </p:cNvPr>
          <p:cNvPicPr/>
          <p:nvPr/>
        </p:nvPicPr>
        <p:blipFill rotWithShape="1">
          <a:blip r:embed="rId2"/>
          <a:srcRect l="809" t="990" r="1111" b="1801"/>
          <a:stretch/>
        </p:blipFill>
        <p:spPr bwMode="auto">
          <a:xfrm>
            <a:off x="2887210" y="1853248"/>
            <a:ext cx="6417579" cy="399387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248615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43EA104-BC1F-4DF6-A2C8-AE3C3C844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5400" dirty="0"/>
              <a:t>Risultati ottenuti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84ED563-AFD1-4E8A-B1D5-4EE55692DA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1475403"/>
            <a:ext cx="8946541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800" dirty="0"/>
              <a:t>Andamento temporale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A7366B8E-CEA2-4677-83DE-4C15296373B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3088448" y="2146572"/>
            <a:ext cx="6015104" cy="38650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455864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43EA104-BC1F-4DF6-A2C8-AE3C3C844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5400" dirty="0"/>
              <a:t>Risultati ottenuti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84ED563-AFD1-4E8A-B1D5-4EE55692DA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1481419"/>
            <a:ext cx="8946541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800" dirty="0"/>
              <a:t>Andamento temporale</a:t>
            </a:r>
          </a:p>
          <a:p>
            <a:pPr marL="0" indent="0">
              <a:buNone/>
            </a:pPr>
            <a:endParaRPr lang="it-IT" sz="2800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421FE8B2-96FE-40C4-BC4A-B71A23E205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6701" y="2153830"/>
            <a:ext cx="5838597" cy="3892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5300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32DFDD2-CA3E-4573-8F84-6CCB8F272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5400" dirty="0"/>
              <a:t>Conclusione e sviluppi futuri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0423234-9E77-4AD0-9E3E-EB1AF5968D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3312" y="1565117"/>
            <a:ext cx="4396338" cy="576262"/>
          </a:xfrm>
        </p:spPr>
        <p:txBody>
          <a:bodyPr/>
          <a:lstStyle/>
          <a:p>
            <a:r>
              <a:rPr lang="it-IT" sz="3200" dirty="0"/>
              <a:t>Conclusione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C0ECB32-54A5-4477-8AFD-12425E9456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03312" y="2141379"/>
            <a:ext cx="4396339" cy="4114959"/>
          </a:xfrm>
        </p:spPr>
        <p:txBody>
          <a:bodyPr/>
          <a:lstStyle/>
          <a:p>
            <a:r>
              <a:rPr lang="it-IT" sz="2200" dirty="0"/>
              <a:t>Importante chiedere ai propri visitatori di esprimere un giudizio della mostra, visti i risultati relativi al sentiment</a:t>
            </a:r>
          </a:p>
          <a:p>
            <a:r>
              <a:rPr lang="it-IT" sz="2200" dirty="0"/>
              <a:t>Inserire contenuti multimediali all’interno di tweet finalizzati alla  divulgazione della mostra</a:t>
            </a:r>
          </a:p>
          <a:p>
            <a:r>
              <a:rPr lang="it-IT" sz="2200" dirty="0"/>
              <a:t>L’orario di pubblicazione è decisivo</a:t>
            </a:r>
            <a:endParaRPr lang="it-IT" sz="2200" u="sng" dirty="0"/>
          </a:p>
          <a:p>
            <a:endParaRPr lang="it-IT" dirty="0"/>
          </a:p>
          <a:p>
            <a:endParaRPr lang="it-IT" dirty="0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D0B09A48-24FB-43F1-B98F-AB2C84301D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654495" y="1565117"/>
            <a:ext cx="4396339" cy="576262"/>
          </a:xfrm>
        </p:spPr>
        <p:txBody>
          <a:bodyPr/>
          <a:lstStyle/>
          <a:p>
            <a:r>
              <a:rPr lang="it-IT" sz="3200" dirty="0"/>
              <a:t>Sviluppi futuri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2768453C-DB4D-4EB8-8ABC-D9E21C2E8F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654495" y="2141379"/>
            <a:ext cx="4396339" cy="4114959"/>
          </a:xfrm>
        </p:spPr>
        <p:txBody>
          <a:bodyPr>
            <a:normAutofit/>
          </a:bodyPr>
          <a:lstStyle/>
          <a:p>
            <a:r>
              <a:rPr lang="it-IT" sz="2200" dirty="0"/>
              <a:t>Portare le stesse analisi su altri social network</a:t>
            </a:r>
          </a:p>
          <a:p>
            <a:r>
              <a:rPr lang="it-IT" sz="2200" dirty="0"/>
              <a:t>Effettuare le stesse analisi su eventi di altro tipo</a:t>
            </a:r>
          </a:p>
          <a:p>
            <a:r>
              <a:rPr lang="it-IT" sz="2200" dirty="0"/>
              <a:t>Utilizzare altri tipi di dato che vengono offerti dalla API di Twitter</a:t>
            </a:r>
          </a:p>
          <a:p>
            <a:endParaRPr lang="it-IT" sz="2200" dirty="0"/>
          </a:p>
        </p:txBody>
      </p:sp>
    </p:spTree>
    <p:extLst>
      <p:ext uri="{BB962C8B-B14F-4D97-AF65-F5344CB8AC3E}">
        <p14:creationId xmlns:p14="http://schemas.microsoft.com/office/powerpoint/2010/main" val="3774899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CB4F1C84-ABC2-4C67-A7FE-A7E49B3257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82316" y="1484223"/>
            <a:ext cx="8427368" cy="3889554"/>
          </a:xfr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F10584BA-50C2-40C3-9DC2-224A01D8EC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1941" y="252027"/>
            <a:ext cx="2552700" cy="2552700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7E1EED3C-E30E-4F59-93A5-B183CCD7FA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5726" y="4209851"/>
            <a:ext cx="4055373" cy="2034446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AFE49812-1F0E-4261-B34B-F7D5DB345D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65726" y="1124881"/>
            <a:ext cx="1790700" cy="255270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C460C15D-757C-43A8-86F6-B63EC805BA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04489" y="479657"/>
            <a:ext cx="1983809" cy="2831061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F1E1E454-3A8D-4733-8BB1-DF88EF8A850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26944" y="3245284"/>
            <a:ext cx="2207697" cy="3153853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393689BA-69DA-4950-ADC5-D42B332DF2F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27804" y="4063718"/>
            <a:ext cx="1720133" cy="2620118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D9D73E62-7157-495F-BAB3-2521F83B5B5D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21707" t="9574" r="20824" b="9204"/>
          <a:stretch/>
        </p:blipFill>
        <p:spPr>
          <a:xfrm>
            <a:off x="9587511" y="968956"/>
            <a:ext cx="2154646" cy="3045168"/>
          </a:xfrm>
          <a:prstGeom prst="rect">
            <a:avLst/>
          </a:prstGeom>
        </p:spPr>
      </p:pic>
      <p:pic>
        <p:nvPicPr>
          <p:cNvPr id="21" name="Immagine 20">
            <a:extLst>
              <a:ext uri="{FF2B5EF4-FFF2-40B4-BE49-F238E27FC236}">
                <a16:creationId xmlns:a16="http://schemas.microsoft.com/office/drawing/2014/main" id="{04270CB1-834B-467E-BFD0-816E69B62D9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4133" y="3677581"/>
            <a:ext cx="3174168" cy="1696196"/>
          </a:xfrm>
          <a:prstGeom prst="rect">
            <a:avLst/>
          </a:prstGeom>
        </p:spPr>
      </p:pic>
      <p:pic>
        <p:nvPicPr>
          <p:cNvPr id="23" name="Immagine 22">
            <a:extLst>
              <a:ext uri="{FF2B5EF4-FFF2-40B4-BE49-F238E27FC236}">
                <a16:creationId xmlns:a16="http://schemas.microsoft.com/office/drawing/2014/main" id="{66BB4AE6-8EEF-40B7-A073-9287C6C37A4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7037" y="271273"/>
            <a:ext cx="1983809" cy="2578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8784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13D9DBC-E251-4E84-AEAD-54071E90C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732" y="677307"/>
            <a:ext cx="9404723" cy="862735"/>
          </a:xfrm>
        </p:spPr>
        <p:txBody>
          <a:bodyPr/>
          <a:lstStyle/>
          <a:p>
            <a:r>
              <a:rPr lang="it-IT" sz="5400" dirty="0"/>
              <a:t>Problema Iniziale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A672451-5F42-494E-BDFA-93026ED5ED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6798" y="1991896"/>
            <a:ext cx="8946541" cy="245711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it-IT" sz="3200" dirty="0"/>
              <a:t>Costi elevati</a:t>
            </a:r>
          </a:p>
          <a:p>
            <a:pPr>
              <a:lnSpc>
                <a:spcPct val="150000"/>
              </a:lnSpc>
            </a:pPr>
            <a:r>
              <a:rPr lang="it-IT" sz="3200" dirty="0"/>
              <a:t>Media tradizionali inefficienti</a:t>
            </a:r>
          </a:p>
          <a:p>
            <a:pPr>
              <a:lnSpc>
                <a:spcPct val="150000"/>
              </a:lnSpc>
            </a:pPr>
            <a:r>
              <a:rPr lang="it-IT" sz="3200" dirty="0"/>
              <a:t>Utilizzo di social network per la promozione</a:t>
            </a:r>
          </a:p>
        </p:txBody>
      </p:sp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414A1989-B418-4E74-AF4D-32154C4D6F1A}"/>
              </a:ext>
            </a:extLst>
          </p:cNvPr>
          <p:cNvSpPr txBox="1">
            <a:spLocks/>
          </p:cNvSpPr>
          <p:nvPr/>
        </p:nvSpPr>
        <p:spPr>
          <a:xfrm>
            <a:off x="1104292" y="4106305"/>
            <a:ext cx="8946541" cy="14005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888381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0544DCF-933C-4C16-80FE-A3FED11F2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5400" dirty="0"/>
              <a:t>Obiettivi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802E021-47FF-4EC8-85FD-86B928C3AC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6111" y="1718100"/>
            <a:ext cx="9572710" cy="3898231"/>
          </a:xfrm>
        </p:spPr>
        <p:txBody>
          <a:bodyPr>
            <a:noAutofit/>
          </a:bodyPr>
          <a:lstStyle/>
          <a:p>
            <a:r>
              <a:rPr lang="it-IT" sz="2800" dirty="0"/>
              <a:t>Scoprire i contenuti più importanti del messaggio</a:t>
            </a:r>
          </a:p>
          <a:p>
            <a:r>
              <a:rPr lang="it-IT" sz="2800" dirty="0"/>
              <a:t>Scoprire le modalità in cui deve essere pubblicato </a:t>
            </a:r>
          </a:p>
          <a:p>
            <a:r>
              <a:rPr lang="it-IT" sz="2800" dirty="0"/>
              <a:t>Scoprire come i contenuti pubblicati aiutino la diffusione del messaggio</a:t>
            </a:r>
          </a:p>
          <a:p>
            <a:endParaRPr lang="it-IT" sz="2800" dirty="0"/>
          </a:p>
          <a:p>
            <a:pPr marL="0" indent="0">
              <a:buNone/>
            </a:pPr>
            <a:r>
              <a:rPr lang="it-IT" sz="2800" dirty="0"/>
              <a:t>Utilizzo di Twitter per raccogliere i dati</a:t>
            </a:r>
          </a:p>
          <a:p>
            <a:pPr marL="0" indent="0">
              <a:buNone/>
            </a:pPr>
            <a:r>
              <a:rPr lang="it-IT" sz="2800" dirty="0"/>
              <a:t>necessari</a:t>
            </a:r>
          </a:p>
          <a:p>
            <a:endParaRPr lang="it-IT" sz="2800" dirty="0"/>
          </a:p>
          <a:p>
            <a:pPr marL="0" indent="0">
              <a:buNone/>
            </a:pPr>
            <a:endParaRPr lang="it-IT" sz="2800" dirty="0"/>
          </a:p>
          <a:p>
            <a:pPr lvl="1"/>
            <a:endParaRPr lang="it-IT" sz="2800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6D073038-D573-4A9C-8B13-B95BDC32B7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3863" y="3667215"/>
            <a:ext cx="4255226" cy="2226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3497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1D1BD16-2573-49EE-AABD-67893F48B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5400" dirty="0"/>
              <a:t>Metodologia seguita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416C575-38AA-4D72-BFE8-AF797C4A3E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5201" y="1853248"/>
            <a:ext cx="9905094" cy="4195481"/>
          </a:xfrm>
        </p:spPr>
        <p:txBody>
          <a:bodyPr>
            <a:normAutofit/>
          </a:bodyPr>
          <a:lstStyle/>
          <a:p>
            <a:r>
              <a:rPr lang="it-IT" sz="3200" dirty="0"/>
              <a:t>Individuazione delle librerie e software per l’estrapolazione dei tweet</a:t>
            </a:r>
          </a:p>
          <a:p>
            <a:r>
              <a:rPr lang="it-IT" sz="3200" dirty="0"/>
              <a:t>Estrazione del dataset di riferimento</a:t>
            </a:r>
          </a:p>
          <a:p>
            <a:r>
              <a:rPr lang="it-IT" sz="3200" dirty="0"/>
              <a:t>Analizzo di dati tramite software progettato da noi</a:t>
            </a:r>
          </a:p>
          <a:p>
            <a:r>
              <a:rPr lang="it-IT" sz="3200" dirty="0"/>
              <a:t>Valutazione dei risultati ottenuti</a:t>
            </a:r>
          </a:p>
        </p:txBody>
      </p:sp>
    </p:spTree>
    <p:extLst>
      <p:ext uri="{BB962C8B-B14F-4D97-AF65-F5344CB8AC3E}">
        <p14:creationId xmlns:p14="http://schemas.microsoft.com/office/powerpoint/2010/main" val="37560184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0544DCF-933C-4C16-80FE-A3FED11F2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813342" cy="1400530"/>
          </a:xfrm>
        </p:spPr>
        <p:txBody>
          <a:bodyPr/>
          <a:lstStyle/>
          <a:p>
            <a:r>
              <a:rPr lang="it-IT" sz="4800" dirty="0"/>
              <a:t>Individuazione delle librerie e software per l’estrazione dei dati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BA94A788-F1F6-40FA-97D9-D3B78EF7B8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3877" y="2960983"/>
            <a:ext cx="5665624" cy="3186913"/>
          </a:xfrm>
          <a:prstGeom prst="rect">
            <a:avLst/>
          </a:prstGeom>
        </p:spPr>
      </p:pic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43D9289B-A642-4ACA-9379-8E74C89B9C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6111" y="2271614"/>
            <a:ext cx="4396339" cy="37417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3200" dirty="0"/>
              <a:t>Libreria Tweepy</a:t>
            </a:r>
          </a:p>
        </p:txBody>
      </p:sp>
    </p:spTree>
    <p:extLst>
      <p:ext uri="{BB962C8B-B14F-4D97-AF65-F5344CB8AC3E}">
        <p14:creationId xmlns:p14="http://schemas.microsoft.com/office/powerpoint/2010/main" val="21283652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11DFD47-9181-417B-8E57-CFE1C0E34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5400" dirty="0"/>
              <a:t>Dataset di riferimento</a:t>
            </a:r>
          </a:p>
        </p:txBody>
      </p:sp>
      <p:sp>
        <p:nvSpPr>
          <p:cNvPr id="9" name="Segnaposto contenuto 8">
            <a:extLst>
              <a:ext uri="{FF2B5EF4-FFF2-40B4-BE49-F238E27FC236}">
                <a16:creationId xmlns:a16="http://schemas.microsoft.com/office/drawing/2014/main" id="{8A9CFD2C-415A-47B8-A177-B700CC7A51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52133" y="2072589"/>
            <a:ext cx="4396339" cy="37417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it-IT" sz="3200" dirty="0"/>
              <a:t>20 hashtag</a:t>
            </a:r>
          </a:p>
          <a:p>
            <a:pPr>
              <a:lnSpc>
                <a:spcPct val="150000"/>
              </a:lnSpc>
            </a:pPr>
            <a:r>
              <a:rPr lang="it-IT" sz="3200" dirty="0"/>
              <a:t>2 settimane</a:t>
            </a:r>
          </a:p>
          <a:p>
            <a:pPr>
              <a:lnSpc>
                <a:spcPct val="150000"/>
              </a:lnSpc>
            </a:pPr>
            <a:r>
              <a:rPr lang="it-IT" sz="3200" dirty="0"/>
              <a:t>60 mila messaggi</a:t>
            </a:r>
          </a:p>
        </p:txBody>
      </p:sp>
      <p:sp>
        <p:nvSpPr>
          <p:cNvPr id="10" name="Segnaposto testo 9">
            <a:extLst>
              <a:ext uri="{FF2B5EF4-FFF2-40B4-BE49-F238E27FC236}">
                <a16:creationId xmlns:a16="http://schemas.microsoft.com/office/drawing/2014/main" id="{CF64AC5D-BFC9-4BD7-8880-435EA1C5D4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1" name="Segnaposto contenuto 10">
            <a:extLst>
              <a:ext uri="{FF2B5EF4-FFF2-40B4-BE49-F238E27FC236}">
                <a16:creationId xmlns:a16="http://schemas.microsoft.com/office/drawing/2014/main" id="{5C83CADD-EC77-4198-B051-86EBBCB5A0FE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BC88145F-1B77-4208-A4F5-8E77A15A63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76" t="3148" r="6276" b="52963"/>
          <a:stretch/>
        </p:blipFill>
        <p:spPr>
          <a:xfrm>
            <a:off x="5514795" y="1853248"/>
            <a:ext cx="5891394" cy="4180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7248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1FB4248-DFEB-4EF1-BC13-9C90CE7FB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5400" dirty="0"/>
              <a:t>Dataset di riferimento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B3C148EE-9295-4C89-9828-0699FBDB5FA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942" y="1805576"/>
            <a:ext cx="6747530" cy="3741420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A1672CC5-6C68-422A-861D-4D125D077AD3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95" t="17681" r="9808" b="2280"/>
          <a:stretch/>
        </p:blipFill>
        <p:spPr bwMode="auto">
          <a:xfrm>
            <a:off x="646111" y="1853248"/>
            <a:ext cx="2725420" cy="37414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Freccia a destra 3">
            <a:extLst>
              <a:ext uri="{FF2B5EF4-FFF2-40B4-BE49-F238E27FC236}">
                <a16:creationId xmlns:a16="http://schemas.microsoft.com/office/drawing/2014/main" id="{5065145D-7E01-4699-A505-65A482321E5F}"/>
              </a:ext>
            </a:extLst>
          </p:cNvPr>
          <p:cNvSpPr/>
          <p:nvPr/>
        </p:nvSpPr>
        <p:spPr>
          <a:xfrm>
            <a:off x="3014744" y="3429000"/>
            <a:ext cx="1764632" cy="6296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Ovale 2">
            <a:extLst>
              <a:ext uri="{FF2B5EF4-FFF2-40B4-BE49-F238E27FC236}">
                <a16:creationId xmlns:a16="http://schemas.microsoft.com/office/drawing/2014/main" id="{01A98D84-CCC0-48F7-9B66-9C9D2E93A082}"/>
              </a:ext>
            </a:extLst>
          </p:cNvPr>
          <p:cNvSpPr/>
          <p:nvPr/>
        </p:nvSpPr>
        <p:spPr>
          <a:xfrm>
            <a:off x="4309161" y="1739024"/>
            <a:ext cx="7236728" cy="702172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Ovale 6">
            <a:extLst>
              <a:ext uri="{FF2B5EF4-FFF2-40B4-BE49-F238E27FC236}">
                <a16:creationId xmlns:a16="http://schemas.microsoft.com/office/drawing/2014/main" id="{0A850F15-F3D3-46DD-96FE-DD8972621135}"/>
              </a:ext>
            </a:extLst>
          </p:cNvPr>
          <p:cNvSpPr/>
          <p:nvPr/>
        </p:nvSpPr>
        <p:spPr>
          <a:xfrm>
            <a:off x="4355430" y="3441394"/>
            <a:ext cx="4226508" cy="298545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Ovale 7">
            <a:extLst>
              <a:ext uri="{FF2B5EF4-FFF2-40B4-BE49-F238E27FC236}">
                <a16:creationId xmlns:a16="http://schemas.microsoft.com/office/drawing/2014/main" id="{3481FE39-D8AD-45BA-A2FD-E2DD0E06A15C}"/>
              </a:ext>
            </a:extLst>
          </p:cNvPr>
          <p:cNvSpPr/>
          <p:nvPr/>
        </p:nvSpPr>
        <p:spPr>
          <a:xfrm>
            <a:off x="4453837" y="4050344"/>
            <a:ext cx="1988908" cy="298545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Ovale 8">
            <a:extLst>
              <a:ext uri="{FF2B5EF4-FFF2-40B4-BE49-F238E27FC236}">
                <a16:creationId xmlns:a16="http://schemas.microsoft.com/office/drawing/2014/main" id="{13526469-1331-4CFA-85E3-97A813BA1ABA}"/>
              </a:ext>
            </a:extLst>
          </p:cNvPr>
          <p:cNvSpPr/>
          <p:nvPr/>
        </p:nvSpPr>
        <p:spPr>
          <a:xfrm>
            <a:off x="4211273" y="4382445"/>
            <a:ext cx="5310232" cy="1171067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72762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EE99CFCE-51D9-456A-B3D6-58F020200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797300" cy="1400530"/>
          </a:xfrm>
        </p:spPr>
        <p:txBody>
          <a:bodyPr/>
          <a:lstStyle/>
          <a:p>
            <a:r>
              <a:rPr lang="it-IT" sz="5400" dirty="0"/>
              <a:t>Software per l’analisi dei dati</a:t>
            </a:r>
            <a:br>
              <a:rPr lang="it-IT" sz="5400" dirty="0"/>
            </a:br>
            <a:endParaRPr lang="it-IT" sz="5400" dirty="0"/>
          </a:p>
        </p:txBody>
      </p:sp>
      <p:sp>
        <p:nvSpPr>
          <p:cNvPr id="8" name="Segnaposto contenuto 7">
            <a:extLst>
              <a:ext uri="{FF2B5EF4-FFF2-40B4-BE49-F238E27FC236}">
                <a16:creationId xmlns:a16="http://schemas.microsoft.com/office/drawing/2014/main" id="{52586059-33A7-4179-883E-B466AF0C2A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1619781"/>
            <a:ext cx="10663573" cy="4195481"/>
          </a:xfrm>
        </p:spPr>
        <p:txBody>
          <a:bodyPr>
            <a:no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it-IT" sz="3200" dirty="0"/>
              <a:t>Il software da noi progettato permette di fare analisi:</a:t>
            </a:r>
          </a:p>
          <a:p>
            <a:pPr lvl="1"/>
            <a:r>
              <a:rPr lang="it-IT" sz="3200" dirty="0"/>
              <a:t>Sul contenuto del messaggio </a:t>
            </a:r>
          </a:p>
          <a:p>
            <a:pPr lvl="2"/>
            <a:r>
              <a:rPr lang="it-IT" sz="2700" dirty="0"/>
              <a:t>Presenza di sentiment</a:t>
            </a:r>
          </a:p>
          <a:p>
            <a:pPr lvl="2"/>
            <a:r>
              <a:rPr lang="it-IT" sz="2900" dirty="0"/>
              <a:t>Presenza di link</a:t>
            </a:r>
          </a:p>
          <a:p>
            <a:pPr lvl="2"/>
            <a:r>
              <a:rPr lang="it-IT" sz="2900" dirty="0"/>
              <a:t>Presenza di spam</a:t>
            </a:r>
          </a:p>
          <a:p>
            <a:pPr lvl="1"/>
            <a:r>
              <a:rPr lang="it-IT" sz="3200" dirty="0"/>
              <a:t>Sulla diffusione del messaggio </a:t>
            </a:r>
          </a:p>
          <a:p>
            <a:pPr lvl="1"/>
            <a:r>
              <a:rPr lang="it-IT" sz="3200" dirty="0"/>
              <a:t>Sul suo andamento temporale</a:t>
            </a:r>
          </a:p>
        </p:txBody>
      </p:sp>
    </p:spTree>
    <p:extLst>
      <p:ext uri="{BB962C8B-B14F-4D97-AF65-F5344CB8AC3E}">
        <p14:creationId xmlns:p14="http://schemas.microsoft.com/office/powerpoint/2010/main" val="6444613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e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0</TotalTime>
  <Words>230</Words>
  <Application>Microsoft Office PowerPoint</Application>
  <PresentationFormat>Widescreen</PresentationFormat>
  <Paragraphs>50</Paragraphs>
  <Slides>14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20" baseType="lpstr">
      <vt:lpstr>Arial</vt:lpstr>
      <vt:lpstr>Calibri</vt:lpstr>
      <vt:lpstr>Century Gothic</vt:lpstr>
      <vt:lpstr>Times New Roman</vt:lpstr>
      <vt:lpstr>Wingdings 3</vt:lpstr>
      <vt:lpstr>Ione</vt:lpstr>
      <vt:lpstr>UNIVERSITA’ DEGLI STUDI DI MODENA E REGGIO EMILIA  Dipartimento di Scienze Fisiche, Informatiche e Matematiche   Corso di Laurea in Informatica  Analisi sull’Utilizzo di Twitter per la Promozione  delle Mostre d’Arte  Candidato:         Relatore: Babal Preet Kaur       Prof. Riccardo Martoglia</vt:lpstr>
      <vt:lpstr>Presentazione standard di PowerPoint</vt:lpstr>
      <vt:lpstr>Problema Iniziale</vt:lpstr>
      <vt:lpstr>Obiettivi</vt:lpstr>
      <vt:lpstr>Metodologia seguita</vt:lpstr>
      <vt:lpstr>Individuazione delle librerie e software per l’estrazione dei dati</vt:lpstr>
      <vt:lpstr>Dataset di riferimento</vt:lpstr>
      <vt:lpstr>Dataset di riferimento</vt:lpstr>
      <vt:lpstr>Software per l’analisi dei dati </vt:lpstr>
      <vt:lpstr>Risultati ottenuti</vt:lpstr>
      <vt:lpstr>Risultati ottenuti</vt:lpstr>
      <vt:lpstr>Risultati ottenuti</vt:lpstr>
      <vt:lpstr>Risultati ottenuti</vt:lpstr>
      <vt:lpstr>Conclusione e sviluppi futuri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UNIVERSITA’ DEGLI STUDI DI MODENA E REGGIO EMILIA  Dipartimento di Scienze Fisiche, Informatiche e Matematiche   Corso di Laurea in Informatica  Analisi sull’utilizzo di Twitter per la Promozione  delle Mostre d’Arte  Candidato:         Relatore: Babal Preet Kaur       Prof. Riccardo Martoglia</dc:title>
  <dc:creator>preet</dc:creator>
  <cp:lastModifiedBy>preet</cp:lastModifiedBy>
  <cp:revision>71</cp:revision>
  <dcterms:created xsi:type="dcterms:W3CDTF">2018-04-09T07:36:54Z</dcterms:created>
  <dcterms:modified xsi:type="dcterms:W3CDTF">2018-04-18T11:07:41Z</dcterms:modified>
</cp:coreProperties>
</file>