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8" r:id="rId1"/>
  </p:sldMasterIdLst>
  <p:notesMasterIdLst>
    <p:notesMasterId r:id="rId27"/>
  </p:notesMasterIdLst>
  <p:handoutMasterIdLst>
    <p:handoutMasterId r:id="rId28"/>
  </p:handoutMasterIdLst>
  <p:sldIdLst>
    <p:sldId id="256" r:id="rId2"/>
    <p:sldId id="307" r:id="rId3"/>
    <p:sldId id="392" r:id="rId4"/>
    <p:sldId id="393" r:id="rId5"/>
    <p:sldId id="388" r:id="rId6"/>
    <p:sldId id="282" r:id="rId7"/>
    <p:sldId id="316" r:id="rId8"/>
    <p:sldId id="394" r:id="rId9"/>
    <p:sldId id="383" r:id="rId10"/>
    <p:sldId id="396" r:id="rId11"/>
    <p:sldId id="384" r:id="rId12"/>
    <p:sldId id="385" r:id="rId13"/>
    <p:sldId id="386" r:id="rId14"/>
    <p:sldId id="399" r:id="rId15"/>
    <p:sldId id="395" r:id="rId16"/>
    <p:sldId id="381" r:id="rId17"/>
    <p:sldId id="322" r:id="rId18"/>
    <p:sldId id="350" r:id="rId19"/>
    <p:sldId id="351" r:id="rId20"/>
    <p:sldId id="387" r:id="rId21"/>
    <p:sldId id="391" r:id="rId22"/>
    <p:sldId id="356" r:id="rId23"/>
    <p:sldId id="361" r:id="rId24"/>
    <p:sldId id="362" r:id="rId25"/>
    <p:sldId id="398"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FC88CD"/>
    <a:srgbClr val="EA068E"/>
    <a:srgbClr val="D98A17"/>
    <a:srgbClr val="6C95F0"/>
    <a:srgbClr val="A4BDF6"/>
    <a:srgbClr val="4751B3"/>
    <a:srgbClr val="458B88"/>
    <a:srgbClr val="589A16"/>
    <a:srgbClr val="0D26A3"/>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89" autoAdjust="0"/>
    <p:restoredTop sz="82079" autoAdjust="0"/>
  </p:normalViewPr>
  <p:slideViewPr>
    <p:cSldViewPr>
      <p:cViewPr>
        <p:scale>
          <a:sx n="60" d="100"/>
          <a:sy n="60" d="100"/>
        </p:scale>
        <p:origin x="-10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ost\Dropbox\Tesi\GRAFICI.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ost\Dropbox\Tesi\GRAFIC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style val="26"/>
  <c:chart>
    <c:view3D>
      <c:rAngAx val="1"/>
    </c:view3D>
    <c:plotArea>
      <c:layout/>
      <c:bar3DChart>
        <c:barDir val="col"/>
        <c:grouping val="clustered"/>
        <c:ser>
          <c:idx val="0"/>
          <c:order val="0"/>
          <c:tx>
            <c:strRef>
              <c:f>Foglio2!$A$2</c:f>
              <c:strCache>
                <c:ptCount val="1"/>
                <c:pt idx="0">
                  <c:v>Amazon </c:v>
                </c:pt>
              </c:strCache>
            </c:strRef>
          </c:tx>
          <c:cat>
            <c:strRef>
              <c:f>Foglio2!$B$1:$E$1</c:f>
              <c:strCache>
                <c:ptCount val="4"/>
                <c:pt idx="0">
                  <c:v>Amazon</c:v>
                </c:pt>
                <c:pt idx="1">
                  <c:v>TripAdivisor</c:v>
                </c:pt>
                <c:pt idx="2">
                  <c:v>MyMovies</c:v>
                </c:pt>
                <c:pt idx="3">
                  <c:v>Varie</c:v>
                </c:pt>
              </c:strCache>
            </c:strRef>
          </c:cat>
          <c:val>
            <c:numRef>
              <c:f>Foglio2!$B$2:$E$2</c:f>
              <c:numCache>
                <c:formatCode>General</c:formatCode>
                <c:ptCount val="4"/>
                <c:pt idx="1">
                  <c:v>76</c:v>
                </c:pt>
                <c:pt idx="2">
                  <c:v>82</c:v>
                </c:pt>
                <c:pt idx="3">
                  <c:v>63</c:v>
                </c:pt>
              </c:numCache>
            </c:numRef>
          </c:val>
        </c:ser>
        <c:ser>
          <c:idx val="1"/>
          <c:order val="1"/>
          <c:tx>
            <c:strRef>
              <c:f>Foglio2!$A$3</c:f>
              <c:strCache>
                <c:ptCount val="1"/>
                <c:pt idx="0">
                  <c:v>TripAdivisor</c:v>
                </c:pt>
              </c:strCache>
            </c:strRef>
          </c:tx>
          <c:cat>
            <c:strRef>
              <c:f>Foglio2!$B$1:$E$1</c:f>
              <c:strCache>
                <c:ptCount val="4"/>
                <c:pt idx="0">
                  <c:v>Amazon</c:v>
                </c:pt>
                <c:pt idx="1">
                  <c:v>TripAdivisor</c:v>
                </c:pt>
                <c:pt idx="2">
                  <c:v>MyMovies</c:v>
                </c:pt>
                <c:pt idx="3">
                  <c:v>Varie</c:v>
                </c:pt>
              </c:strCache>
            </c:strRef>
          </c:cat>
          <c:val>
            <c:numRef>
              <c:f>Foglio2!$B$3:$E$3</c:f>
              <c:numCache>
                <c:formatCode>General</c:formatCode>
                <c:ptCount val="4"/>
                <c:pt idx="0">
                  <c:v>71</c:v>
                </c:pt>
                <c:pt idx="2">
                  <c:v>82</c:v>
                </c:pt>
                <c:pt idx="3">
                  <c:v>64</c:v>
                </c:pt>
              </c:numCache>
            </c:numRef>
          </c:val>
        </c:ser>
        <c:ser>
          <c:idx val="2"/>
          <c:order val="2"/>
          <c:tx>
            <c:strRef>
              <c:f>Foglio2!$A$4</c:f>
              <c:strCache>
                <c:ptCount val="1"/>
                <c:pt idx="0">
                  <c:v>MyMovies</c:v>
                </c:pt>
              </c:strCache>
            </c:strRef>
          </c:tx>
          <c:cat>
            <c:strRef>
              <c:f>Foglio2!$B$1:$E$1</c:f>
              <c:strCache>
                <c:ptCount val="4"/>
                <c:pt idx="0">
                  <c:v>Amazon</c:v>
                </c:pt>
                <c:pt idx="1">
                  <c:v>TripAdivisor</c:v>
                </c:pt>
                <c:pt idx="2">
                  <c:v>MyMovies</c:v>
                </c:pt>
                <c:pt idx="3">
                  <c:v>Varie</c:v>
                </c:pt>
              </c:strCache>
            </c:strRef>
          </c:cat>
          <c:val>
            <c:numRef>
              <c:f>Foglio2!$B$4:$E$4</c:f>
              <c:numCache>
                <c:formatCode>General</c:formatCode>
                <c:ptCount val="4"/>
                <c:pt idx="0">
                  <c:v>59</c:v>
                </c:pt>
                <c:pt idx="1">
                  <c:v>74</c:v>
                </c:pt>
                <c:pt idx="3">
                  <c:v>56</c:v>
                </c:pt>
              </c:numCache>
            </c:numRef>
          </c:val>
        </c:ser>
        <c:ser>
          <c:idx val="3"/>
          <c:order val="3"/>
          <c:tx>
            <c:strRef>
              <c:f>Foglio2!$A$5</c:f>
              <c:strCache>
                <c:ptCount val="1"/>
                <c:pt idx="0">
                  <c:v>Varie</c:v>
                </c:pt>
              </c:strCache>
            </c:strRef>
          </c:tx>
          <c:cat>
            <c:strRef>
              <c:f>Foglio2!$B$1:$E$1</c:f>
              <c:strCache>
                <c:ptCount val="4"/>
                <c:pt idx="0">
                  <c:v>Amazon</c:v>
                </c:pt>
                <c:pt idx="1">
                  <c:v>TripAdivisor</c:v>
                </c:pt>
                <c:pt idx="2">
                  <c:v>MyMovies</c:v>
                </c:pt>
                <c:pt idx="3">
                  <c:v>Varie</c:v>
                </c:pt>
              </c:strCache>
            </c:strRef>
          </c:cat>
          <c:val>
            <c:numRef>
              <c:f>Foglio2!$B$5:$E$5</c:f>
              <c:numCache>
                <c:formatCode>General</c:formatCode>
                <c:ptCount val="4"/>
                <c:pt idx="0">
                  <c:v>56</c:v>
                </c:pt>
                <c:pt idx="1">
                  <c:v>54</c:v>
                </c:pt>
                <c:pt idx="2">
                  <c:v>56</c:v>
                </c:pt>
              </c:numCache>
            </c:numRef>
          </c:val>
        </c:ser>
        <c:shape val="box"/>
        <c:axId val="68391680"/>
        <c:axId val="68393216"/>
        <c:axId val="0"/>
      </c:bar3DChart>
      <c:catAx>
        <c:axId val="68391680"/>
        <c:scaling>
          <c:orientation val="minMax"/>
        </c:scaling>
        <c:axPos val="b"/>
        <c:tickLblPos val="nextTo"/>
        <c:crossAx val="68393216"/>
        <c:crosses val="autoZero"/>
        <c:auto val="1"/>
        <c:lblAlgn val="ctr"/>
        <c:lblOffset val="100"/>
      </c:catAx>
      <c:valAx>
        <c:axId val="68393216"/>
        <c:scaling>
          <c:orientation val="minMax"/>
          <c:max val="100"/>
        </c:scaling>
        <c:axPos val="l"/>
        <c:majorGridlines/>
        <c:numFmt formatCode="General" sourceLinked="1"/>
        <c:tickLblPos val="nextTo"/>
        <c:crossAx val="68391680"/>
        <c:crosses val="autoZero"/>
        <c:crossBetween val="between"/>
      </c:valAx>
    </c:plotArea>
    <c:legend>
      <c:legendPos val="r"/>
      <c:layout/>
    </c:legend>
    <c:plotVisOnly val="1"/>
  </c:chart>
  <c:spPr>
    <a:ln>
      <a:solidFill>
        <a:schemeClr val="bg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style val="26"/>
  <c:chart>
    <c:view3D>
      <c:rAngAx val="1"/>
    </c:view3D>
    <c:plotArea>
      <c:layout/>
      <c:bar3DChart>
        <c:barDir val="col"/>
        <c:grouping val="clustered"/>
        <c:ser>
          <c:idx val="0"/>
          <c:order val="0"/>
          <c:tx>
            <c:strRef>
              <c:f>Foglio3!$A$2</c:f>
              <c:strCache>
                <c:ptCount val="1"/>
                <c:pt idx="0">
                  <c:v>Senza Disambiguation</c:v>
                </c:pt>
              </c:strCache>
            </c:strRef>
          </c:tx>
          <c:cat>
            <c:strRef>
              <c:f>Foglio3!$B$1:$E$1</c:f>
              <c:strCache>
                <c:ptCount val="4"/>
                <c:pt idx="0">
                  <c:v>Amazon</c:v>
                </c:pt>
                <c:pt idx="1">
                  <c:v>TripAdivisor</c:v>
                </c:pt>
                <c:pt idx="2">
                  <c:v>MyMovies</c:v>
                </c:pt>
                <c:pt idx="3">
                  <c:v>Varie</c:v>
                </c:pt>
              </c:strCache>
            </c:strRef>
          </c:cat>
          <c:val>
            <c:numRef>
              <c:f>Foglio3!$B$2:$E$2</c:f>
              <c:numCache>
                <c:formatCode>_-* #,##0.00_-;\-* #,##0.00_-;_-* "-"??_-;_-@_-</c:formatCode>
                <c:ptCount val="4"/>
                <c:pt idx="0">
                  <c:v>72</c:v>
                </c:pt>
                <c:pt idx="1">
                  <c:v>70</c:v>
                </c:pt>
                <c:pt idx="2">
                  <c:v>64</c:v>
                </c:pt>
                <c:pt idx="3">
                  <c:v>62</c:v>
                </c:pt>
              </c:numCache>
            </c:numRef>
          </c:val>
        </c:ser>
        <c:ser>
          <c:idx val="1"/>
          <c:order val="1"/>
          <c:tx>
            <c:strRef>
              <c:f>Foglio3!$A$3</c:f>
              <c:strCache>
                <c:ptCount val="1"/>
                <c:pt idx="0">
                  <c:v>Con Disambiguation </c:v>
                </c:pt>
              </c:strCache>
            </c:strRef>
          </c:tx>
          <c:cat>
            <c:strRef>
              <c:f>Foglio3!$B$1:$E$1</c:f>
              <c:strCache>
                <c:ptCount val="4"/>
                <c:pt idx="0">
                  <c:v>Amazon</c:v>
                </c:pt>
                <c:pt idx="1">
                  <c:v>TripAdivisor</c:v>
                </c:pt>
                <c:pt idx="2">
                  <c:v>MyMovies</c:v>
                </c:pt>
                <c:pt idx="3">
                  <c:v>Varie</c:v>
                </c:pt>
              </c:strCache>
            </c:strRef>
          </c:cat>
          <c:val>
            <c:numRef>
              <c:f>Foglio3!$B$3:$E$3</c:f>
              <c:numCache>
                <c:formatCode>_-* #,##0.00_-;\-* #,##0.00_-;_-* "-"??_-;_-@_-</c:formatCode>
                <c:ptCount val="4"/>
                <c:pt idx="0">
                  <c:v>76</c:v>
                </c:pt>
                <c:pt idx="1">
                  <c:v>70</c:v>
                </c:pt>
                <c:pt idx="2">
                  <c:v>65</c:v>
                </c:pt>
                <c:pt idx="3">
                  <c:v>63</c:v>
                </c:pt>
              </c:numCache>
            </c:numRef>
          </c:val>
        </c:ser>
        <c:shape val="box"/>
        <c:axId val="70160384"/>
        <c:axId val="70161920"/>
        <c:axId val="0"/>
      </c:bar3DChart>
      <c:catAx>
        <c:axId val="70160384"/>
        <c:scaling>
          <c:orientation val="minMax"/>
        </c:scaling>
        <c:axPos val="b"/>
        <c:tickLblPos val="nextTo"/>
        <c:crossAx val="70161920"/>
        <c:crosses val="autoZero"/>
        <c:auto val="1"/>
        <c:lblAlgn val="ctr"/>
        <c:lblOffset val="100"/>
      </c:catAx>
      <c:valAx>
        <c:axId val="70161920"/>
        <c:scaling>
          <c:orientation val="minMax"/>
          <c:max val="100"/>
        </c:scaling>
        <c:axPos val="l"/>
        <c:majorGridlines/>
        <c:numFmt formatCode="_-* #,##0.00_-;\-* #,##0.00_-;_-* &quot;-&quot;??_-;_-@_-" sourceLinked="1"/>
        <c:tickLblPos val="nextTo"/>
        <c:crossAx val="70160384"/>
        <c:crosses val="autoZero"/>
        <c:crossBetween val="between"/>
      </c:valAx>
    </c:plotArea>
    <c:legend>
      <c:legendPos val="r"/>
      <c:layout/>
    </c:legend>
    <c:plotVisOnly val="1"/>
  </c:chart>
  <c:spPr>
    <a:ln>
      <a:solidFill>
        <a:schemeClr val="bg1"/>
      </a:solidFill>
    </a:ln>
  </c:spPr>
  <c:externalData r:id="rId1"/>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E6744E-F37F-4FFB-AADE-74902C50E23B}" type="doc">
      <dgm:prSet loTypeId="urn:microsoft.com/office/officeart/2005/8/layout/chevron1" loCatId="process" qsTypeId="urn:microsoft.com/office/officeart/2005/8/quickstyle/3d2" qsCatId="3D" csTypeId="urn:microsoft.com/office/officeart/2005/8/colors/colorful4" csCatId="colorful" phldr="1"/>
      <dgm:spPr/>
      <dgm:t>
        <a:bodyPr/>
        <a:lstStyle/>
        <a:p>
          <a:endParaRPr lang="it-IT"/>
        </a:p>
      </dgm:t>
    </dgm:pt>
    <dgm:pt modelId="{15FC0512-E458-47BA-8DB0-B66CEFF3B0EE}">
      <dgm:prSet phldrT="[Testo]"/>
      <dgm:spPr/>
      <dgm:t>
        <a:bodyPr/>
        <a:lstStyle/>
        <a:p>
          <a:r>
            <a:rPr lang="en-US" b="1" noProof="0" dirty="0" smtClean="0"/>
            <a:t>Machine Learning</a:t>
          </a:r>
          <a:endParaRPr lang="en-US" b="1" noProof="0" dirty="0"/>
        </a:p>
      </dgm:t>
    </dgm:pt>
    <dgm:pt modelId="{A938F554-2D67-4764-84A0-5E7EBCDB776B}" type="parTrans" cxnId="{C2CCEDCA-258B-4A30-AB43-4FACC2C11621}">
      <dgm:prSet/>
      <dgm:spPr/>
      <dgm:t>
        <a:bodyPr/>
        <a:lstStyle/>
        <a:p>
          <a:endParaRPr lang="it-IT"/>
        </a:p>
      </dgm:t>
    </dgm:pt>
    <dgm:pt modelId="{8CD71600-D012-4F06-81AD-4A263C76E228}" type="sibTrans" cxnId="{C2CCEDCA-258B-4A30-AB43-4FACC2C11621}">
      <dgm:prSet/>
      <dgm:spPr/>
      <dgm:t>
        <a:bodyPr/>
        <a:lstStyle/>
        <a:p>
          <a:endParaRPr lang="it-IT"/>
        </a:p>
      </dgm:t>
    </dgm:pt>
    <dgm:pt modelId="{7238E733-25FD-4EFE-8C1A-AD3910892004}">
      <dgm:prSet phldrT="[Testo]"/>
      <dgm:spPr/>
      <dgm:t>
        <a:bodyPr/>
        <a:lstStyle/>
        <a:p>
          <a:r>
            <a:rPr lang="en-US" b="1" noProof="0" dirty="0" smtClean="0"/>
            <a:t>Supervised Learning</a:t>
          </a:r>
          <a:endParaRPr lang="en-US" b="1" noProof="0" dirty="0"/>
        </a:p>
      </dgm:t>
    </dgm:pt>
    <dgm:pt modelId="{48EB6BB9-228C-4464-8768-73DBAF8D6A5E}" type="parTrans" cxnId="{630007B1-D454-43A2-8D43-077559BB0DAC}">
      <dgm:prSet/>
      <dgm:spPr/>
      <dgm:t>
        <a:bodyPr/>
        <a:lstStyle/>
        <a:p>
          <a:endParaRPr lang="it-IT"/>
        </a:p>
      </dgm:t>
    </dgm:pt>
    <dgm:pt modelId="{6671142C-8C8F-4179-B699-1B71D698D2DC}" type="sibTrans" cxnId="{630007B1-D454-43A2-8D43-077559BB0DAC}">
      <dgm:prSet/>
      <dgm:spPr/>
      <dgm:t>
        <a:bodyPr/>
        <a:lstStyle/>
        <a:p>
          <a:endParaRPr lang="it-IT"/>
        </a:p>
      </dgm:t>
    </dgm:pt>
    <dgm:pt modelId="{A0979D4A-4F62-437C-ADA1-8A6080BF0DDB}">
      <dgm:prSet phldrT="[Testo]"/>
      <dgm:spPr/>
      <dgm:t>
        <a:bodyPr/>
        <a:lstStyle/>
        <a:p>
          <a:r>
            <a:rPr lang="en-US" b="1" noProof="0" dirty="0" smtClean="0"/>
            <a:t>Probabilistic Classifier</a:t>
          </a:r>
          <a:endParaRPr lang="en-US" b="1" noProof="0" dirty="0"/>
        </a:p>
      </dgm:t>
    </dgm:pt>
    <dgm:pt modelId="{2CCAE925-7B88-458C-AB4A-88CA50EA87D1}" type="parTrans" cxnId="{630D7AD4-6A41-4248-A0DC-9AB8FA5B9203}">
      <dgm:prSet/>
      <dgm:spPr/>
      <dgm:t>
        <a:bodyPr/>
        <a:lstStyle/>
        <a:p>
          <a:endParaRPr lang="it-IT"/>
        </a:p>
      </dgm:t>
    </dgm:pt>
    <dgm:pt modelId="{87316581-C73A-4CFA-A4AF-5A385E6DA427}" type="sibTrans" cxnId="{630D7AD4-6A41-4248-A0DC-9AB8FA5B9203}">
      <dgm:prSet/>
      <dgm:spPr/>
      <dgm:t>
        <a:bodyPr/>
        <a:lstStyle/>
        <a:p>
          <a:endParaRPr lang="it-IT"/>
        </a:p>
      </dgm:t>
    </dgm:pt>
    <dgm:pt modelId="{4788CFDB-A333-459F-8056-4D70DA9A3E4C}">
      <dgm:prSet phldrT="[Testo]"/>
      <dgm:spPr/>
      <dgm:t>
        <a:bodyPr/>
        <a:lstStyle/>
        <a:p>
          <a:r>
            <a:rPr lang="it-IT" b="1" dirty="0" smtClean="0"/>
            <a:t>Naïve Bayes</a:t>
          </a:r>
          <a:endParaRPr lang="it-IT" b="1" dirty="0"/>
        </a:p>
      </dgm:t>
    </dgm:pt>
    <dgm:pt modelId="{CF6A17D8-561D-4EF3-A2F0-59CB812E0E9A}" type="parTrans" cxnId="{C2A74020-785A-43E0-A0A7-9D58081D59BA}">
      <dgm:prSet/>
      <dgm:spPr/>
      <dgm:t>
        <a:bodyPr/>
        <a:lstStyle/>
        <a:p>
          <a:endParaRPr lang="it-IT"/>
        </a:p>
      </dgm:t>
    </dgm:pt>
    <dgm:pt modelId="{817898B6-F00B-4113-A1CB-B509EF426940}" type="sibTrans" cxnId="{C2A74020-785A-43E0-A0A7-9D58081D59BA}">
      <dgm:prSet/>
      <dgm:spPr/>
      <dgm:t>
        <a:bodyPr/>
        <a:lstStyle/>
        <a:p>
          <a:endParaRPr lang="it-IT"/>
        </a:p>
      </dgm:t>
    </dgm:pt>
    <dgm:pt modelId="{7EF2BE99-A0B2-4720-BFAA-7175680B5398}" type="pres">
      <dgm:prSet presAssocID="{7BE6744E-F37F-4FFB-AADE-74902C50E23B}" presName="Name0" presStyleCnt="0">
        <dgm:presLayoutVars>
          <dgm:dir/>
          <dgm:animLvl val="lvl"/>
          <dgm:resizeHandles val="exact"/>
        </dgm:presLayoutVars>
      </dgm:prSet>
      <dgm:spPr/>
      <dgm:t>
        <a:bodyPr/>
        <a:lstStyle/>
        <a:p>
          <a:endParaRPr lang="it-IT"/>
        </a:p>
      </dgm:t>
    </dgm:pt>
    <dgm:pt modelId="{CE71A023-5F3E-4391-B1BC-9E1A8B12FD58}" type="pres">
      <dgm:prSet presAssocID="{15FC0512-E458-47BA-8DB0-B66CEFF3B0EE}" presName="parTxOnly" presStyleLbl="node1" presStyleIdx="0" presStyleCnt="4">
        <dgm:presLayoutVars>
          <dgm:chMax val="0"/>
          <dgm:chPref val="0"/>
          <dgm:bulletEnabled val="1"/>
        </dgm:presLayoutVars>
      </dgm:prSet>
      <dgm:spPr/>
      <dgm:t>
        <a:bodyPr/>
        <a:lstStyle/>
        <a:p>
          <a:endParaRPr lang="it-IT"/>
        </a:p>
      </dgm:t>
    </dgm:pt>
    <dgm:pt modelId="{FE8327E2-CAF5-4D55-828D-9E084E6B96D3}" type="pres">
      <dgm:prSet presAssocID="{8CD71600-D012-4F06-81AD-4A263C76E228}" presName="parTxOnlySpace" presStyleCnt="0"/>
      <dgm:spPr/>
      <dgm:t>
        <a:bodyPr/>
        <a:lstStyle/>
        <a:p>
          <a:endParaRPr lang="it-IT"/>
        </a:p>
      </dgm:t>
    </dgm:pt>
    <dgm:pt modelId="{8739C8FF-B0B5-4FB0-87B4-AB64F3433370}" type="pres">
      <dgm:prSet presAssocID="{7238E733-25FD-4EFE-8C1A-AD3910892004}" presName="parTxOnly" presStyleLbl="node1" presStyleIdx="1" presStyleCnt="4">
        <dgm:presLayoutVars>
          <dgm:chMax val="0"/>
          <dgm:chPref val="0"/>
          <dgm:bulletEnabled val="1"/>
        </dgm:presLayoutVars>
      </dgm:prSet>
      <dgm:spPr/>
      <dgm:t>
        <a:bodyPr/>
        <a:lstStyle/>
        <a:p>
          <a:endParaRPr lang="it-IT"/>
        </a:p>
      </dgm:t>
    </dgm:pt>
    <dgm:pt modelId="{11EEE263-F3D0-45C8-B609-A7E8D0631D1A}" type="pres">
      <dgm:prSet presAssocID="{6671142C-8C8F-4179-B699-1B71D698D2DC}" presName="parTxOnlySpace" presStyleCnt="0"/>
      <dgm:spPr/>
      <dgm:t>
        <a:bodyPr/>
        <a:lstStyle/>
        <a:p>
          <a:endParaRPr lang="it-IT"/>
        </a:p>
      </dgm:t>
    </dgm:pt>
    <dgm:pt modelId="{ECBA776C-9FB1-43F9-B13B-778AC9F3EDF2}" type="pres">
      <dgm:prSet presAssocID="{A0979D4A-4F62-437C-ADA1-8A6080BF0DDB}" presName="parTxOnly" presStyleLbl="node1" presStyleIdx="2" presStyleCnt="4">
        <dgm:presLayoutVars>
          <dgm:chMax val="0"/>
          <dgm:chPref val="0"/>
          <dgm:bulletEnabled val="1"/>
        </dgm:presLayoutVars>
      </dgm:prSet>
      <dgm:spPr/>
      <dgm:t>
        <a:bodyPr/>
        <a:lstStyle/>
        <a:p>
          <a:endParaRPr lang="it-IT"/>
        </a:p>
      </dgm:t>
    </dgm:pt>
    <dgm:pt modelId="{BF6F598C-E885-4A0E-92A2-65DE09BCF789}" type="pres">
      <dgm:prSet presAssocID="{87316581-C73A-4CFA-A4AF-5A385E6DA427}" presName="parTxOnlySpace" presStyleCnt="0"/>
      <dgm:spPr/>
      <dgm:t>
        <a:bodyPr/>
        <a:lstStyle/>
        <a:p>
          <a:endParaRPr lang="it-IT"/>
        </a:p>
      </dgm:t>
    </dgm:pt>
    <dgm:pt modelId="{77F1C5EE-F2C8-42C0-80B5-10C06E95B3D5}" type="pres">
      <dgm:prSet presAssocID="{4788CFDB-A333-459F-8056-4D70DA9A3E4C}" presName="parTxOnly" presStyleLbl="node1" presStyleIdx="3" presStyleCnt="4">
        <dgm:presLayoutVars>
          <dgm:chMax val="0"/>
          <dgm:chPref val="0"/>
          <dgm:bulletEnabled val="1"/>
        </dgm:presLayoutVars>
      </dgm:prSet>
      <dgm:spPr/>
      <dgm:t>
        <a:bodyPr/>
        <a:lstStyle/>
        <a:p>
          <a:endParaRPr lang="it-IT"/>
        </a:p>
      </dgm:t>
    </dgm:pt>
  </dgm:ptLst>
  <dgm:cxnLst>
    <dgm:cxn modelId="{34F8C6D4-082C-4818-A783-7C3BD6FD192C}" type="presOf" srcId="{7238E733-25FD-4EFE-8C1A-AD3910892004}" destId="{8739C8FF-B0B5-4FB0-87B4-AB64F3433370}" srcOrd="0" destOrd="0" presId="urn:microsoft.com/office/officeart/2005/8/layout/chevron1"/>
    <dgm:cxn modelId="{C2CCEDCA-258B-4A30-AB43-4FACC2C11621}" srcId="{7BE6744E-F37F-4FFB-AADE-74902C50E23B}" destId="{15FC0512-E458-47BA-8DB0-B66CEFF3B0EE}" srcOrd="0" destOrd="0" parTransId="{A938F554-2D67-4764-84A0-5E7EBCDB776B}" sibTransId="{8CD71600-D012-4F06-81AD-4A263C76E228}"/>
    <dgm:cxn modelId="{2C719B1D-73E9-4A55-A782-629FE26C9BF2}" type="presOf" srcId="{15FC0512-E458-47BA-8DB0-B66CEFF3B0EE}" destId="{CE71A023-5F3E-4391-B1BC-9E1A8B12FD58}" srcOrd="0" destOrd="0" presId="urn:microsoft.com/office/officeart/2005/8/layout/chevron1"/>
    <dgm:cxn modelId="{6C335CAF-9BF7-4A59-B726-B384D833ADDD}" type="presOf" srcId="{7BE6744E-F37F-4FFB-AADE-74902C50E23B}" destId="{7EF2BE99-A0B2-4720-BFAA-7175680B5398}" srcOrd="0" destOrd="0" presId="urn:microsoft.com/office/officeart/2005/8/layout/chevron1"/>
    <dgm:cxn modelId="{630D7AD4-6A41-4248-A0DC-9AB8FA5B9203}" srcId="{7BE6744E-F37F-4FFB-AADE-74902C50E23B}" destId="{A0979D4A-4F62-437C-ADA1-8A6080BF0DDB}" srcOrd="2" destOrd="0" parTransId="{2CCAE925-7B88-458C-AB4A-88CA50EA87D1}" sibTransId="{87316581-C73A-4CFA-A4AF-5A385E6DA427}"/>
    <dgm:cxn modelId="{C406C173-B27E-49CB-ACCD-EE9BDFD5DF58}" type="presOf" srcId="{A0979D4A-4F62-437C-ADA1-8A6080BF0DDB}" destId="{ECBA776C-9FB1-43F9-B13B-778AC9F3EDF2}" srcOrd="0" destOrd="0" presId="urn:microsoft.com/office/officeart/2005/8/layout/chevron1"/>
    <dgm:cxn modelId="{630007B1-D454-43A2-8D43-077559BB0DAC}" srcId="{7BE6744E-F37F-4FFB-AADE-74902C50E23B}" destId="{7238E733-25FD-4EFE-8C1A-AD3910892004}" srcOrd="1" destOrd="0" parTransId="{48EB6BB9-228C-4464-8768-73DBAF8D6A5E}" sibTransId="{6671142C-8C8F-4179-B699-1B71D698D2DC}"/>
    <dgm:cxn modelId="{C2A74020-785A-43E0-A0A7-9D58081D59BA}" srcId="{7BE6744E-F37F-4FFB-AADE-74902C50E23B}" destId="{4788CFDB-A333-459F-8056-4D70DA9A3E4C}" srcOrd="3" destOrd="0" parTransId="{CF6A17D8-561D-4EF3-A2F0-59CB812E0E9A}" sibTransId="{817898B6-F00B-4113-A1CB-B509EF426940}"/>
    <dgm:cxn modelId="{F12726B1-060B-40F8-81C7-54927539B9DB}" type="presOf" srcId="{4788CFDB-A333-459F-8056-4D70DA9A3E4C}" destId="{77F1C5EE-F2C8-42C0-80B5-10C06E95B3D5}" srcOrd="0" destOrd="0" presId="urn:microsoft.com/office/officeart/2005/8/layout/chevron1"/>
    <dgm:cxn modelId="{B9729462-591E-43B5-AE10-55F5DC2AF67B}" type="presParOf" srcId="{7EF2BE99-A0B2-4720-BFAA-7175680B5398}" destId="{CE71A023-5F3E-4391-B1BC-9E1A8B12FD58}" srcOrd="0" destOrd="0" presId="urn:microsoft.com/office/officeart/2005/8/layout/chevron1"/>
    <dgm:cxn modelId="{92781BEC-FC22-4430-8264-10F061F1B9A4}" type="presParOf" srcId="{7EF2BE99-A0B2-4720-BFAA-7175680B5398}" destId="{FE8327E2-CAF5-4D55-828D-9E084E6B96D3}" srcOrd="1" destOrd="0" presId="urn:microsoft.com/office/officeart/2005/8/layout/chevron1"/>
    <dgm:cxn modelId="{EB1C1E30-3100-4A9B-916C-0BA4D405C8A9}" type="presParOf" srcId="{7EF2BE99-A0B2-4720-BFAA-7175680B5398}" destId="{8739C8FF-B0B5-4FB0-87B4-AB64F3433370}" srcOrd="2" destOrd="0" presId="urn:microsoft.com/office/officeart/2005/8/layout/chevron1"/>
    <dgm:cxn modelId="{6EC37453-D7B5-41EC-BFBC-9BC93D095FCA}" type="presParOf" srcId="{7EF2BE99-A0B2-4720-BFAA-7175680B5398}" destId="{11EEE263-F3D0-45C8-B609-A7E8D0631D1A}" srcOrd="3" destOrd="0" presId="urn:microsoft.com/office/officeart/2005/8/layout/chevron1"/>
    <dgm:cxn modelId="{6E9C99D2-028B-4A01-A8D1-67AD6FE67B56}" type="presParOf" srcId="{7EF2BE99-A0B2-4720-BFAA-7175680B5398}" destId="{ECBA776C-9FB1-43F9-B13B-778AC9F3EDF2}" srcOrd="4" destOrd="0" presId="urn:microsoft.com/office/officeart/2005/8/layout/chevron1"/>
    <dgm:cxn modelId="{44EBF850-8A5A-409F-A790-D649215DA6E4}" type="presParOf" srcId="{7EF2BE99-A0B2-4720-BFAA-7175680B5398}" destId="{BF6F598C-E885-4A0E-92A2-65DE09BCF789}" srcOrd="5" destOrd="0" presId="urn:microsoft.com/office/officeart/2005/8/layout/chevron1"/>
    <dgm:cxn modelId="{B25241CE-1756-46A3-AC17-48EFDC6103F0}" type="presParOf" srcId="{7EF2BE99-A0B2-4720-BFAA-7175680B5398}" destId="{77F1C5EE-F2C8-42C0-80B5-10C06E95B3D5}" srcOrd="6"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71A023-5F3E-4391-B1BC-9E1A8B12FD58}">
      <dsp:nvSpPr>
        <dsp:cNvPr id="0" name=""/>
        <dsp:cNvSpPr/>
      </dsp:nvSpPr>
      <dsp:spPr>
        <a:xfrm>
          <a:off x="3106" y="322425"/>
          <a:ext cx="1808251" cy="723300"/>
        </a:xfrm>
        <a:prstGeom prst="chevron">
          <a:avLst/>
        </a:prstGeom>
        <a:gradFill rotWithShape="0">
          <a:gsLst>
            <a:gs pos="0">
              <a:schemeClr val="accent4">
                <a:hueOff val="0"/>
                <a:satOff val="0"/>
                <a:lumOff val="0"/>
                <a:alphaOff val="0"/>
                <a:shade val="63000"/>
                <a:satMod val="165000"/>
              </a:schemeClr>
            </a:gs>
            <a:gs pos="30000">
              <a:schemeClr val="accent4">
                <a:hueOff val="0"/>
                <a:satOff val="0"/>
                <a:lumOff val="0"/>
                <a:alphaOff val="0"/>
                <a:shade val="58000"/>
                <a:satMod val="165000"/>
              </a:schemeClr>
            </a:gs>
            <a:gs pos="75000">
              <a:schemeClr val="accent4">
                <a:hueOff val="0"/>
                <a:satOff val="0"/>
                <a:lumOff val="0"/>
                <a:alphaOff val="0"/>
                <a:shade val="30000"/>
                <a:satMod val="175000"/>
              </a:schemeClr>
            </a:gs>
            <a:gs pos="100000">
              <a:schemeClr val="accent4">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b="1" kern="1200" noProof="0" dirty="0" smtClean="0"/>
            <a:t>Machine Learning</a:t>
          </a:r>
          <a:endParaRPr lang="en-US" sz="1300" b="1" kern="1200" noProof="0" dirty="0"/>
        </a:p>
      </dsp:txBody>
      <dsp:txXfrm>
        <a:off x="3106" y="322425"/>
        <a:ext cx="1808251" cy="723300"/>
      </dsp:txXfrm>
    </dsp:sp>
    <dsp:sp modelId="{8739C8FF-B0B5-4FB0-87B4-AB64F3433370}">
      <dsp:nvSpPr>
        <dsp:cNvPr id="0" name=""/>
        <dsp:cNvSpPr/>
      </dsp:nvSpPr>
      <dsp:spPr>
        <a:xfrm>
          <a:off x="1630532" y="322425"/>
          <a:ext cx="1808251" cy="723300"/>
        </a:xfrm>
        <a:prstGeom prst="chevron">
          <a:avLst/>
        </a:prstGeom>
        <a:gradFill rotWithShape="0">
          <a:gsLst>
            <a:gs pos="0">
              <a:schemeClr val="accent4">
                <a:hueOff val="2494993"/>
                <a:satOff val="-13796"/>
                <a:lumOff val="-1176"/>
                <a:alphaOff val="0"/>
                <a:shade val="63000"/>
                <a:satMod val="165000"/>
              </a:schemeClr>
            </a:gs>
            <a:gs pos="30000">
              <a:schemeClr val="accent4">
                <a:hueOff val="2494993"/>
                <a:satOff val="-13796"/>
                <a:lumOff val="-1176"/>
                <a:alphaOff val="0"/>
                <a:shade val="58000"/>
                <a:satMod val="165000"/>
              </a:schemeClr>
            </a:gs>
            <a:gs pos="75000">
              <a:schemeClr val="accent4">
                <a:hueOff val="2494993"/>
                <a:satOff val="-13796"/>
                <a:lumOff val="-1176"/>
                <a:alphaOff val="0"/>
                <a:shade val="30000"/>
                <a:satMod val="175000"/>
              </a:schemeClr>
            </a:gs>
            <a:gs pos="100000">
              <a:schemeClr val="accent4">
                <a:hueOff val="2494993"/>
                <a:satOff val="-13796"/>
                <a:lumOff val="-1176"/>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b="1" kern="1200" noProof="0" dirty="0" smtClean="0"/>
            <a:t>Supervised Learning</a:t>
          </a:r>
          <a:endParaRPr lang="en-US" sz="1300" b="1" kern="1200" noProof="0" dirty="0"/>
        </a:p>
      </dsp:txBody>
      <dsp:txXfrm>
        <a:off x="1630532" y="322425"/>
        <a:ext cx="1808251" cy="723300"/>
      </dsp:txXfrm>
    </dsp:sp>
    <dsp:sp modelId="{ECBA776C-9FB1-43F9-B13B-778AC9F3EDF2}">
      <dsp:nvSpPr>
        <dsp:cNvPr id="0" name=""/>
        <dsp:cNvSpPr/>
      </dsp:nvSpPr>
      <dsp:spPr>
        <a:xfrm>
          <a:off x="3257959" y="322425"/>
          <a:ext cx="1808251" cy="723300"/>
        </a:xfrm>
        <a:prstGeom prst="chevron">
          <a:avLst/>
        </a:prstGeom>
        <a:gradFill rotWithShape="0">
          <a:gsLst>
            <a:gs pos="0">
              <a:schemeClr val="accent4">
                <a:hueOff val="4989986"/>
                <a:satOff val="-27591"/>
                <a:lumOff val="-2353"/>
                <a:alphaOff val="0"/>
                <a:shade val="63000"/>
                <a:satMod val="165000"/>
              </a:schemeClr>
            </a:gs>
            <a:gs pos="30000">
              <a:schemeClr val="accent4">
                <a:hueOff val="4989986"/>
                <a:satOff val="-27591"/>
                <a:lumOff val="-2353"/>
                <a:alphaOff val="0"/>
                <a:shade val="58000"/>
                <a:satMod val="165000"/>
              </a:schemeClr>
            </a:gs>
            <a:gs pos="75000">
              <a:schemeClr val="accent4">
                <a:hueOff val="4989986"/>
                <a:satOff val="-27591"/>
                <a:lumOff val="-2353"/>
                <a:alphaOff val="0"/>
                <a:shade val="30000"/>
                <a:satMod val="175000"/>
              </a:schemeClr>
            </a:gs>
            <a:gs pos="100000">
              <a:schemeClr val="accent4">
                <a:hueOff val="4989986"/>
                <a:satOff val="-27591"/>
                <a:lumOff val="-2353"/>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b="1" kern="1200" noProof="0" dirty="0" smtClean="0"/>
            <a:t>Probabilistic Classifier</a:t>
          </a:r>
          <a:endParaRPr lang="en-US" sz="1300" b="1" kern="1200" noProof="0" dirty="0"/>
        </a:p>
      </dsp:txBody>
      <dsp:txXfrm>
        <a:off x="3257959" y="322425"/>
        <a:ext cx="1808251" cy="723300"/>
      </dsp:txXfrm>
    </dsp:sp>
    <dsp:sp modelId="{77F1C5EE-F2C8-42C0-80B5-10C06E95B3D5}">
      <dsp:nvSpPr>
        <dsp:cNvPr id="0" name=""/>
        <dsp:cNvSpPr/>
      </dsp:nvSpPr>
      <dsp:spPr>
        <a:xfrm>
          <a:off x="4885385" y="322425"/>
          <a:ext cx="1808251" cy="723300"/>
        </a:xfrm>
        <a:prstGeom prst="chevron">
          <a:avLst/>
        </a:prstGeom>
        <a:gradFill rotWithShape="0">
          <a:gsLst>
            <a:gs pos="0">
              <a:schemeClr val="accent4">
                <a:hueOff val="7484979"/>
                <a:satOff val="-41387"/>
                <a:lumOff val="-3529"/>
                <a:alphaOff val="0"/>
                <a:shade val="63000"/>
                <a:satMod val="165000"/>
              </a:schemeClr>
            </a:gs>
            <a:gs pos="30000">
              <a:schemeClr val="accent4">
                <a:hueOff val="7484979"/>
                <a:satOff val="-41387"/>
                <a:lumOff val="-3529"/>
                <a:alphaOff val="0"/>
                <a:shade val="58000"/>
                <a:satMod val="165000"/>
              </a:schemeClr>
            </a:gs>
            <a:gs pos="75000">
              <a:schemeClr val="accent4">
                <a:hueOff val="7484979"/>
                <a:satOff val="-41387"/>
                <a:lumOff val="-3529"/>
                <a:alphaOff val="0"/>
                <a:shade val="30000"/>
                <a:satMod val="175000"/>
              </a:schemeClr>
            </a:gs>
            <a:gs pos="100000">
              <a:schemeClr val="accent4">
                <a:hueOff val="7484979"/>
                <a:satOff val="-41387"/>
                <a:lumOff val="-3529"/>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it-IT" sz="1300" b="1" kern="1200" dirty="0" smtClean="0"/>
            <a:t>Naïve Bayes</a:t>
          </a:r>
          <a:endParaRPr lang="it-IT" sz="1300" b="1" kern="1200" dirty="0"/>
        </a:p>
      </dsp:txBody>
      <dsp:txXfrm>
        <a:off x="4885385" y="322425"/>
        <a:ext cx="1808251" cy="7233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B58E4B-9B25-4B36-8E81-F4E5D1B09005}" type="datetimeFigureOut">
              <a:rPr lang="it-IT" smtClean="0"/>
              <a:pPr/>
              <a:t>12/04/2016</a:t>
            </a:fld>
            <a:endParaRPr lang="it-IT" dirty="0"/>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it-IT" dirty="0" smtClean="0"/>
              <a:t>Daniela Conti </a:t>
            </a:r>
            <a:endParaRPr lang="it-IT" dirty="0"/>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C5D0DE-4CDD-4112-A6A2-11C80675DEA8}" type="slidenum">
              <a:rPr lang="it-IT" smtClean="0"/>
              <a:pPr/>
              <a:t>‹N›</a:t>
            </a:fld>
            <a:endParaRPr lang="it-IT" dirty="0"/>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F6ED74-FB5E-4847-AD8C-049800C38D16}" type="datetimeFigureOut">
              <a:rPr lang="it-IT" smtClean="0"/>
              <a:pPr/>
              <a:t>12/04/2016</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it-IT" dirty="0" smtClean="0"/>
              <a:t>Daniela Conti </a:t>
            </a:r>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7E4104-B712-417C-A60E-5C375795FEFC}" type="slidenum">
              <a:rPr lang="it-IT" smtClean="0"/>
              <a:pPr/>
              <a:t>‹N›</a:t>
            </a:fld>
            <a:endParaRPr lang="it-IT" dirty="0"/>
          </a:p>
        </p:txBody>
      </p:sp>
    </p:spTree>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Buon</a:t>
            </a:r>
            <a:r>
              <a:rPr lang="it-IT" baseline="0" dirty="0" smtClean="0"/>
              <a:t> giorno a tutti sono Daniela Conti.</a:t>
            </a:r>
          </a:p>
          <a:p>
            <a:endParaRPr lang="it-IT" baseline="0" dirty="0" smtClean="0"/>
          </a:p>
          <a:p>
            <a:r>
              <a:rPr lang="it-IT" baseline="0" dirty="0" smtClean="0"/>
              <a:t>Vi presento la mia tesi di laurea intitolata Analisi e Valutazione Sperimentale di Tecniche di SA Basate su </a:t>
            </a:r>
            <a:r>
              <a:rPr lang="it-IT" baseline="0" dirty="0" err="1" smtClean="0"/>
              <a:t>Machine</a:t>
            </a:r>
            <a:r>
              <a:rPr lang="it-IT" baseline="0" dirty="0" smtClean="0"/>
              <a:t> </a:t>
            </a:r>
            <a:r>
              <a:rPr lang="it-IT" baseline="0" dirty="0" err="1" smtClean="0"/>
              <a:t>Learning</a:t>
            </a:r>
            <a:r>
              <a:rPr lang="it-IT" baseline="0" dirty="0" smtClean="0"/>
              <a:t> e Dizionari</a:t>
            </a:r>
            <a:endParaRPr lang="it-IT" dirty="0"/>
          </a:p>
        </p:txBody>
      </p:sp>
      <p:sp>
        <p:nvSpPr>
          <p:cNvPr id="4" name="Segnaposto piè di pagina 3"/>
          <p:cNvSpPr>
            <a:spLocks noGrp="1"/>
          </p:cNvSpPr>
          <p:nvPr>
            <p:ph type="ftr" sz="quarter" idx="10"/>
          </p:nvPr>
        </p:nvSpPr>
        <p:spPr/>
        <p:txBody>
          <a:bodyPr/>
          <a:lstStyle/>
          <a:p>
            <a:r>
              <a:rPr lang="it-IT" smtClean="0"/>
              <a:t>Daniela Conti </a:t>
            </a:r>
            <a:endParaRPr lang="it-IT"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200" dirty="0" smtClean="0"/>
              <a:t>Il</a:t>
            </a:r>
            <a:r>
              <a:rPr lang="it-IT" sz="1200" baseline="0" dirty="0" smtClean="0"/>
              <a:t> seguente schema presenta caratteristiche comuni a quelli già discussi per il </a:t>
            </a:r>
            <a:r>
              <a:rPr lang="it-IT" sz="1200" baseline="0" dirty="0" err="1" smtClean="0"/>
              <a:t>naive</a:t>
            </a:r>
            <a:r>
              <a:rPr lang="it-IT" sz="1200" baseline="0" dirty="0" smtClean="0"/>
              <a:t> </a:t>
            </a:r>
            <a:r>
              <a:rPr lang="it-IT" sz="1200" baseline="0" dirty="0" err="1" smtClean="0"/>
              <a:t>bayes</a:t>
            </a:r>
            <a:r>
              <a:rPr lang="it-IT" sz="1200" baseline="0" dirty="0" smtClean="0"/>
              <a:t> riguardante la parte relativa alla </a:t>
            </a:r>
            <a:r>
              <a:rPr lang="it-IT" sz="1200" baseline="0" dirty="0" err="1" smtClean="0"/>
              <a:t>tokenizazione</a:t>
            </a:r>
            <a:r>
              <a:rPr lang="it-IT" sz="1200" baseline="0" dirty="0" smtClean="0"/>
              <a:t> e allo </a:t>
            </a:r>
            <a:r>
              <a:rPr lang="it-IT" sz="1200" baseline="0" dirty="0" err="1" smtClean="0"/>
              <a:t>speech</a:t>
            </a:r>
            <a:r>
              <a:rPr lang="it-IT" sz="1200" baseline="0" dirty="0" smtClean="0"/>
              <a:t> </a:t>
            </a:r>
            <a:r>
              <a:rPr lang="it-IT" sz="1200" baseline="0" dirty="0" err="1" smtClean="0"/>
              <a:t>tagging</a:t>
            </a:r>
            <a:r>
              <a:rPr lang="it-IT" sz="1200" baseline="0" dirty="0" smtClean="0"/>
              <a:t>. </a:t>
            </a:r>
          </a:p>
          <a:p>
            <a:r>
              <a:rPr lang="it-IT" sz="1200" baseline="0" dirty="0" smtClean="0"/>
              <a:t>WSD uno dei problemi più ostici degli studi sull’intelligenza artificiale. </a:t>
            </a:r>
            <a:r>
              <a:rPr lang="it-IT" sz="1200" kern="1200" baseline="0" dirty="0" smtClean="0">
                <a:solidFill>
                  <a:schemeClr val="tx1"/>
                </a:solidFill>
                <a:latin typeface="+mn-lt"/>
                <a:ea typeface="+mn-ea"/>
                <a:cs typeface="+mn-cs"/>
              </a:rPr>
              <a:t>Il linguaggio umano risulta essere molto ambiguo poiché molte parole possono essere interpretate in diversi modi a seconda del contesto in cui si verificano.</a:t>
            </a:r>
            <a:endParaRPr lang="it-IT" sz="1200" dirty="0" smtClean="0"/>
          </a:p>
        </p:txBody>
      </p:sp>
      <p:sp>
        <p:nvSpPr>
          <p:cNvPr id="4" name="Segnaposto piè di pagina 3"/>
          <p:cNvSpPr>
            <a:spLocks noGrp="1"/>
          </p:cNvSpPr>
          <p:nvPr>
            <p:ph type="ftr" sz="quarter" idx="10"/>
          </p:nvPr>
        </p:nvSpPr>
        <p:spPr/>
        <p:txBody>
          <a:bodyPr/>
          <a:lstStyle/>
          <a:p>
            <a:r>
              <a:rPr lang="it-IT" smtClean="0"/>
              <a:t>Daniela Conti </a:t>
            </a:r>
            <a:endParaRPr lang="it-IT"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Calcolo degli score</a:t>
            </a:r>
          </a:p>
          <a:p>
            <a:endParaRPr lang="it-IT" dirty="0"/>
          </a:p>
        </p:txBody>
      </p:sp>
      <p:sp>
        <p:nvSpPr>
          <p:cNvPr id="4" name="Segnaposto piè di pagina 3"/>
          <p:cNvSpPr>
            <a:spLocks noGrp="1"/>
          </p:cNvSpPr>
          <p:nvPr>
            <p:ph type="ftr" sz="quarter" idx="10"/>
          </p:nvPr>
        </p:nvSpPr>
        <p:spPr/>
        <p:txBody>
          <a:bodyPr/>
          <a:lstStyle/>
          <a:p>
            <a:r>
              <a:rPr lang="it-IT" smtClean="0"/>
              <a:t>Daniela Conti </a:t>
            </a:r>
            <a:endParaRPr lang="it-IT"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piè di pagina 3"/>
          <p:cNvSpPr>
            <a:spLocks noGrp="1"/>
          </p:cNvSpPr>
          <p:nvPr>
            <p:ph type="ftr" sz="quarter" idx="10"/>
          </p:nvPr>
        </p:nvSpPr>
        <p:spPr/>
        <p:txBody>
          <a:bodyPr/>
          <a:lstStyle/>
          <a:p>
            <a:r>
              <a:rPr lang="it-IT" smtClean="0"/>
              <a:t>Daniela Conti </a:t>
            </a:r>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piè di pagina 3"/>
          <p:cNvSpPr>
            <a:spLocks noGrp="1"/>
          </p:cNvSpPr>
          <p:nvPr>
            <p:ph type="ftr" sz="quarter" idx="10"/>
          </p:nvPr>
        </p:nvSpPr>
        <p:spPr/>
        <p:txBody>
          <a:bodyPr/>
          <a:lstStyle/>
          <a:p>
            <a:r>
              <a:rPr lang="it-IT" dirty="0" smtClean="0"/>
              <a:t>Daniela Conti </a:t>
            </a:r>
            <a:endParaRPr lang="it-IT"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piè di pagina 3"/>
          <p:cNvSpPr>
            <a:spLocks noGrp="1"/>
          </p:cNvSpPr>
          <p:nvPr>
            <p:ph type="ftr" sz="quarter" idx="10"/>
          </p:nvPr>
        </p:nvSpPr>
        <p:spPr/>
        <p:txBody>
          <a:bodyPr/>
          <a:lstStyle/>
          <a:p>
            <a:r>
              <a:rPr lang="it-IT" dirty="0" smtClean="0"/>
              <a:t>Daniela Conti </a:t>
            </a:r>
            <a:endParaRPr lang="it-IT"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200" dirty="0" smtClean="0"/>
              <a:t>Migliori risultati sono stati ottenuti con la tecnica del </a:t>
            </a:r>
            <a:r>
              <a:rPr lang="it-IT" sz="1200" dirty="0" err="1" smtClean="0"/>
              <a:t>Machine</a:t>
            </a:r>
            <a:r>
              <a:rPr lang="it-IT" sz="1200" dirty="0" smtClean="0"/>
              <a:t> </a:t>
            </a:r>
            <a:r>
              <a:rPr lang="it-IT" sz="1200" dirty="0" err="1" smtClean="0"/>
              <a:t>Learning</a:t>
            </a:r>
            <a:r>
              <a:rPr lang="it-IT" sz="1200" dirty="0" smtClean="0"/>
              <a:t> poiché, avendo comunque a disposizione un set di dati molto ristretto per il train e per i test si è giunti ad una percentuale di correttezza del 70% contro il 67% raggiunto dal </a:t>
            </a:r>
            <a:r>
              <a:rPr lang="it-IT" sz="1200" dirty="0" err="1" smtClean="0"/>
              <a:t>Dictionary</a:t>
            </a:r>
            <a:endParaRPr lang="it-IT" dirty="0"/>
          </a:p>
        </p:txBody>
      </p:sp>
      <p:sp>
        <p:nvSpPr>
          <p:cNvPr id="4" name="Segnaposto piè di pagina 3"/>
          <p:cNvSpPr>
            <a:spLocks noGrp="1"/>
          </p:cNvSpPr>
          <p:nvPr>
            <p:ph type="ftr" sz="quarter" idx="10"/>
          </p:nvPr>
        </p:nvSpPr>
        <p:spPr/>
        <p:txBody>
          <a:bodyPr/>
          <a:lstStyle/>
          <a:p>
            <a:r>
              <a:rPr lang="it-IT" dirty="0" smtClean="0"/>
              <a:t>Daniela Conti </a:t>
            </a:r>
            <a:endParaRPr lang="it-IT"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piè di pagina 3"/>
          <p:cNvSpPr>
            <a:spLocks noGrp="1"/>
          </p:cNvSpPr>
          <p:nvPr>
            <p:ph type="ftr" sz="quarter" idx="10"/>
          </p:nvPr>
        </p:nvSpPr>
        <p:spPr/>
        <p:txBody>
          <a:bodyPr/>
          <a:lstStyle/>
          <a:p>
            <a:r>
              <a:rPr lang="it-IT" smtClean="0"/>
              <a:t>Daniela Conti </a:t>
            </a:r>
            <a:endParaRPr lang="it-I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Innanzitutto</a:t>
            </a:r>
            <a:r>
              <a:rPr lang="it-IT" baseline="0" dirty="0" smtClean="0"/>
              <a:t> per capire i</a:t>
            </a:r>
            <a:r>
              <a:rPr lang="it-IT" dirty="0" smtClean="0"/>
              <a:t>l lavoro svolto in questa</a:t>
            </a:r>
            <a:r>
              <a:rPr lang="it-IT" baseline="0" dirty="0" smtClean="0"/>
              <a:t> tesi di laurea occorre introdurre il concetto di Sentiment Analysis che rappresenta il concetto chiave dell’intera tesi di laurea.</a:t>
            </a:r>
            <a:endParaRPr lang="it-IT" dirty="0" smtClean="0"/>
          </a:p>
          <a:p>
            <a:r>
              <a:rPr lang="it-IT" dirty="0" smtClean="0"/>
              <a:t>Molto più</a:t>
            </a:r>
            <a:r>
              <a:rPr lang="it-IT" baseline="0" dirty="0" smtClean="0"/>
              <a:t> semplicemente lo scopo del SA è capire dato un testo scritto di capire se esso esprime un parere positivo , negativo o neutrale, mediante l’analisi testuale. </a:t>
            </a:r>
          </a:p>
        </p:txBody>
      </p:sp>
      <p:sp>
        <p:nvSpPr>
          <p:cNvPr id="4" name="Segnaposto piè di pagina 3"/>
          <p:cNvSpPr>
            <a:spLocks noGrp="1"/>
          </p:cNvSpPr>
          <p:nvPr>
            <p:ph type="ftr" sz="quarter" idx="10"/>
          </p:nvPr>
        </p:nvSpPr>
        <p:spPr/>
        <p:txBody>
          <a:bodyPr/>
          <a:lstStyle/>
          <a:p>
            <a:r>
              <a:rPr lang="it-IT" smtClean="0"/>
              <a:t>Daniela Conti </a:t>
            </a:r>
            <a:endParaRPr lang="it-IT"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aseline="0" dirty="0" smtClean="0"/>
              <a:t>Il SA è nato grazie alla reperibilità di molte informazioni scritte su internet e oggigiorno trova diversi campi di applicazione.</a:t>
            </a:r>
          </a:p>
          <a:p>
            <a:pPr marL="0" marR="0" indent="0" algn="l" defTabSz="914400" rtl="0" eaLnBrk="1" fontAlgn="auto" latinLnBrk="0" hangingPunct="1">
              <a:lnSpc>
                <a:spcPct val="100000"/>
              </a:lnSpc>
              <a:spcBef>
                <a:spcPts val="0"/>
              </a:spcBef>
              <a:spcAft>
                <a:spcPts val="0"/>
              </a:spcAft>
              <a:buClrTx/>
              <a:buSzTx/>
              <a:buFontTx/>
              <a:buNone/>
              <a:tabLst/>
              <a:defRPr/>
            </a:pPr>
            <a:endParaRPr lang="it-IT" dirty="0" smtClean="0"/>
          </a:p>
        </p:txBody>
      </p:sp>
      <p:sp>
        <p:nvSpPr>
          <p:cNvPr id="4" name="Segnaposto piè di pagina 3"/>
          <p:cNvSpPr>
            <a:spLocks noGrp="1"/>
          </p:cNvSpPr>
          <p:nvPr>
            <p:ph type="ftr" sz="quarter" idx="10"/>
          </p:nvPr>
        </p:nvSpPr>
        <p:spPr/>
        <p:txBody>
          <a:bodyPr/>
          <a:lstStyle/>
          <a:p>
            <a:r>
              <a:rPr lang="it-IT" smtClean="0"/>
              <a:t>Daniela Conti </a:t>
            </a:r>
            <a:endParaRPr lang="it-IT"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Gli obbiettivi</a:t>
            </a:r>
            <a:r>
              <a:rPr lang="it-IT" baseline="0" dirty="0" smtClean="0"/>
              <a:t> della tesi di laurea possono essere riassunti in due punti fondamentali:</a:t>
            </a:r>
          </a:p>
          <a:p>
            <a:pPr>
              <a:buFont typeface="Arial" pitchFamily="34" charset="0"/>
              <a:buChar char="•"/>
            </a:pPr>
            <a:r>
              <a:rPr lang="it-IT" dirty="0" smtClean="0">
                <a:solidFill>
                  <a:schemeClr val="tx1"/>
                </a:solidFill>
              </a:rPr>
              <a:t> capire</a:t>
            </a:r>
            <a:r>
              <a:rPr lang="it-IT" baseline="0" dirty="0" smtClean="0">
                <a:solidFill>
                  <a:schemeClr val="tx1"/>
                </a:solidFill>
              </a:rPr>
              <a:t> cosa è la SA, il campo di applicazione, tecniche utilizzate al fine di estrarre informazioni dal testo.</a:t>
            </a:r>
          </a:p>
          <a:p>
            <a:pPr>
              <a:buFont typeface="Arial" pitchFamily="34" charset="0"/>
              <a:buChar char="•"/>
            </a:pPr>
            <a:r>
              <a:rPr lang="it-IT" baseline="0" dirty="0" smtClean="0">
                <a:solidFill>
                  <a:schemeClr val="tx1"/>
                </a:solidFill>
              </a:rPr>
              <a:t> confrontare l’efficacia dei due metodi NBA  e DBA  mediante dei test ottenuti dall’esecuzione di due diversi programmi</a:t>
            </a:r>
            <a:endParaRPr lang="it-IT" dirty="0">
              <a:solidFill>
                <a:schemeClr val="tx1"/>
              </a:solidFill>
            </a:endParaRPr>
          </a:p>
        </p:txBody>
      </p:sp>
      <p:sp>
        <p:nvSpPr>
          <p:cNvPr id="5" name="Segnaposto piè di pagina 4"/>
          <p:cNvSpPr>
            <a:spLocks noGrp="1"/>
          </p:cNvSpPr>
          <p:nvPr>
            <p:ph type="ftr" sz="quarter" idx="10"/>
          </p:nvPr>
        </p:nvSpPr>
        <p:spPr/>
        <p:txBody>
          <a:bodyPr/>
          <a:lstStyle/>
          <a:p>
            <a:r>
              <a:rPr lang="it-IT" smtClean="0"/>
              <a:t>Daniela Conti </a:t>
            </a:r>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Il campo della</a:t>
            </a:r>
            <a:r>
              <a:rPr lang="it-IT" baseline="0" dirty="0" smtClean="0"/>
              <a:t> SA è oggetto di studio e quindi  in continua espansione. </a:t>
            </a:r>
          </a:p>
          <a:p>
            <a:r>
              <a:rPr lang="it-IT" baseline="0" dirty="0" smtClean="0"/>
              <a:t>Approssimativamente è possibile distinguere tre tipi di approcci:</a:t>
            </a:r>
          </a:p>
          <a:p>
            <a:pPr>
              <a:buFont typeface="Arial" pitchFamily="34" charset="0"/>
              <a:buChar char="•"/>
            </a:pPr>
            <a:r>
              <a:rPr lang="it-IT" baseline="0" dirty="0" smtClean="0"/>
              <a:t> </a:t>
            </a:r>
            <a:r>
              <a:rPr lang="it-IT" baseline="0" dirty="0" err="1" smtClean="0"/>
              <a:t>ML</a:t>
            </a:r>
            <a:endParaRPr lang="it-IT" baseline="0" dirty="0" smtClean="0"/>
          </a:p>
          <a:p>
            <a:pPr>
              <a:buFont typeface="Arial" pitchFamily="34" charset="0"/>
              <a:buChar char="•"/>
            </a:pPr>
            <a:r>
              <a:rPr lang="it-IT" baseline="0" dirty="0" smtClean="0"/>
              <a:t>BL</a:t>
            </a:r>
          </a:p>
          <a:p>
            <a:pPr>
              <a:buFont typeface="Arial" pitchFamily="34" charset="0"/>
              <a:buChar char="•"/>
            </a:pPr>
            <a:r>
              <a:rPr lang="it-IT" baseline="0" dirty="0" smtClean="0"/>
              <a:t>AI</a:t>
            </a:r>
            <a:r>
              <a:rPr lang="it-IT" baseline="0" dirty="0"/>
              <a:t> </a:t>
            </a:r>
            <a:r>
              <a:rPr lang="it-IT" baseline="0" dirty="0" smtClean="0"/>
              <a:t>che combina entrambi gli approcci</a:t>
            </a:r>
          </a:p>
        </p:txBody>
      </p:sp>
      <p:sp>
        <p:nvSpPr>
          <p:cNvPr id="4" name="Segnaposto piè di pagina 3"/>
          <p:cNvSpPr>
            <a:spLocks noGrp="1"/>
          </p:cNvSpPr>
          <p:nvPr>
            <p:ph type="ftr" sz="quarter" idx="10"/>
          </p:nvPr>
        </p:nvSpPr>
        <p:spPr/>
        <p:txBody>
          <a:bodyPr/>
          <a:lstStyle/>
          <a:p>
            <a:r>
              <a:rPr lang="it-IT" smtClean="0"/>
              <a:t>Daniela Conti </a:t>
            </a:r>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200" kern="1200" baseline="0" dirty="0" smtClean="0">
                <a:solidFill>
                  <a:schemeClr val="tx1"/>
                </a:solidFill>
                <a:latin typeface="+mn-lt"/>
                <a:ea typeface="+mn-ea"/>
                <a:cs typeface="+mn-cs"/>
              </a:rPr>
              <a:t>Questo è uno schema riassuntivo e come è possibile osservare, ogni approccio può essere suddiviso in due o</a:t>
            </a:r>
          </a:p>
          <a:p>
            <a:r>
              <a:rPr lang="it-IT" sz="1200" kern="1200" baseline="0" dirty="0" smtClean="0">
                <a:solidFill>
                  <a:schemeClr val="tx1"/>
                </a:solidFill>
                <a:latin typeface="+mn-lt"/>
                <a:ea typeface="+mn-ea"/>
                <a:cs typeface="+mn-cs"/>
              </a:rPr>
              <a:t>più sottoapprocci. </a:t>
            </a:r>
          </a:p>
          <a:p>
            <a:endParaRPr lang="it-IT" sz="1200" kern="1200" baseline="0" dirty="0" smtClean="0">
              <a:solidFill>
                <a:schemeClr val="tx1"/>
              </a:solidFill>
              <a:latin typeface="+mn-lt"/>
              <a:ea typeface="+mn-ea"/>
              <a:cs typeface="+mn-cs"/>
            </a:endParaRPr>
          </a:p>
          <a:p>
            <a:r>
              <a:rPr lang="it-IT" sz="1200" kern="1200" baseline="0" dirty="0" smtClean="0">
                <a:solidFill>
                  <a:schemeClr val="tx1"/>
                </a:solidFill>
                <a:latin typeface="+mn-lt"/>
                <a:ea typeface="+mn-ea"/>
                <a:cs typeface="+mn-cs"/>
              </a:rPr>
              <a:t>L’approccio </a:t>
            </a:r>
            <a:r>
              <a:rPr lang="it-IT" sz="1200" kern="1200" baseline="0" dirty="0" err="1" smtClean="0">
                <a:solidFill>
                  <a:schemeClr val="tx1"/>
                </a:solidFill>
                <a:latin typeface="+mn-lt"/>
                <a:ea typeface="+mn-ea"/>
                <a:cs typeface="+mn-cs"/>
              </a:rPr>
              <a:t>ML</a:t>
            </a:r>
            <a:r>
              <a:rPr lang="it-IT" sz="1200" kern="1200" baseline="0" dirty="0" smtClean="0">
                <a:solidFill>
                  <a:schemeClr val="tx1"/>
                </a:solidFill>
                <a:latin typeface="+mn-lt"/>
                <a:ea typeface="+mn-ea"/>
                <a:cs typeface="+mn-cs"/>
              </a:rPr>
              <a:t> viene implementato con uno schema algoritmo che riprende i concetti statistici e del calcolo della probabilità; </a:t>
            </a:r>
          </a:p>
          <a:p>
            <a:r>
              <a:rPr lang="it-IT" sz="1200" kern="1200" baseline="0" dirty="0" smtClean="0">
                <a:solidFill>
                  <a:schemeClr val="tx1"/>
                </a:solidFill>
                <a:latin typeface="+mn-lt"/>
                <a:ea typeface="+mn-ea"/>
                <a:cs typeface="+mn-cs"/>
              </a:rPr>
              <a:t>Mentre il LBA è legato alla sintassi e semantica della lingua.</a:t>
            </a:r>
          </a:p>
          <a:p>
            <a:endParaRPr lang="it-IT" sz="1200" kern="1200" baseline="0" dirty="0" smtClean="0">
              <a:solidFill>
                <a:schemeClr val="tx1"/>
              </a:solidFill>
              <a:latin typeface="+mn-lt"/>
              <a:ea typeface="+mn-ea"/>
              <a:cs typeface="+mn-cs"/>
            </a:endParaRPr>
          </a:p>
          <a:p>
            <a:r>
              <a:rPr lang="it-IT" sz="1200" kern="1200" baseline="0" dirty="0" smtClean="0">
                <a:solidFill>
                  <a:schemeClr val="tx1"/>
                </a:solidFill>
                <a:latin typeface="+mn-lt"/>
                <a:ea typeface="+mn-ea"/>
                <a:cs typeface="+mn-cs"/>
              </a:rPr>
              <a:t>Il metodo </a:t>
            </a:r>
            <a:r>
              <a:rPr lang="it-IT" sz="1200" kern="1200" baseline="0" dirty="0" err="1" smtClean="0">
                <a:solidFill>
                  <a:schemeClr val="tx1"/>
                </a:solidFill>
                <a:latin typeface="+mn-lt"/>
                <a:ea typeface="+mn-ea"/>
                <a:cs typeface="+mn-cs"/>
              </a:rPr>
              <a:t>ML</a:t>
            </a:r>
            <a:r>
              <a:rPr lang="it-IT" sz="1200" kern="1200" baseline="0" dirty="0" smtClean="0">
                <a:solidFill>
                  <a:schemeClr val="tx1"/>
                </a:solidFill>
                <a:latin typeface="+mn-lt"/>
                <a:ea typeface="+mn-ea"/>
                <a:cs typeface="+mn-cs"/>
              </a:rPr>
              <a:t> si suddivide in SL e UL e la differenza sostanziale tra i due sta nel fatto che i metodi supervisionati  fanno uso di un insieme di documenti già etichettati, cioè ad ogni frase, parola inserita viene aggiunto lo stato di </a:t>
            </a:r>
            <a:r>
              <a:rPr lang="it-IT" sz="1200" kern="1200" baseline="0" dirty="0" err="1" smtClean="0">
                <a:solidFill>
                  <a:schemeClr val="tx1"/>
                </a:solidFill>
                <a:latin typeface="+mn-lt"/>
                <a:ea typeface="+mn-ea"/>
                <a:cs typeface="+mn-cs"/>
              </a:rPr>
              <a:t>positivà</a:t>
            </a:r>
            <a:r>
              <a:rPr lang="it-IT" sz="1200" kern="1200" baseline="0" dirty="0" smtClean="0">
                <a:solidFill>
                  <a:schemeClr val="tx1"/>
                </a:solidFill>
                <a:latin typeface="+mn-lt"/>
                <a:ea typeface="+mn-ea"/>
                <a:cs typeface="+mn-cs"/>
              </a:rPr>
              <a:t> e negatività; nel metodo non supervisionato vengono forniti una serie di input che il sistema classificherà  ed organizzerà sulla base di caratteristiche Comuni. Il metodo Supervisionato viene a sua volta diviso in altre sottocategorie.</a:t>
            </a:r>
          </a:p>
          <a:p>
            <a:endParaRPr lang="it-IT" dirty="0" smtClean="0"/>
          </a:p>
          <a:p>
            <a:r>
              <a:rPr lang="it-IT" sz="1200" kern="1200" baseline="0" dirty="0" smtClean="0">
                <a:solidFill>
                  <a:schemeClr val="tx1"/>
                </a:solidFill>
                <a:latin typeface="+mn-lt"/>
                <a:ea typeface="+mn-ea"/>
                <a:cs typeface="+mn-cs"/>
              </a:rPr>
              <a:t>Il metodo LBA si suddivide in DBA e CBA. Questi due metodi presentano caratteristiche comuni perché entrambi partono da un concetto chiave che sono le parole e il loro modo di inserirsi all’interno del testo. La differenza però sta nel fatto che il DBA ricerca le parole all’interno di un dizionario dove ogni termine, oltre al significato, contiene anche informazioni relative agli aspetti ortografici, alla classe lessicale, eventuali flessioni, sinonimi e contrari, e fornisce anche esempi che illustrano come queste possono combinarsi tra loro e con altri elementi linguistici con cui possono </a:t>
            </a:r>
            <a:r>
              <a:rPr lang="it-IT" sz="1200" kern="1200" baseline="0" dirty="0" err="1" smtClean="0">
                <a:solidFill>
                  <a:schemeClr val="tx1"/>
                </a:solidFill>
                <a:latin typeface="+mn-lt"/>
                <a:ea typeface="+mn-ea"/>
                <a:cs typeface="+mn-cs"/>
              </a:rPr>
              <a:t>cooccorrere</a:t>
            </a:r>
            <a:r>
              <a:rPr lang="it-IT" sz="1200" kern="1200" baseline="0" dirty="0" smtClean="0">
                <a:solidFill>
                  <a:schemeClr val="tx1"/>
                </a:solidFill>
                <a:latin typeface="+mn-lt"/>
                <a:ea typeface="+mn-ea"/>
                <a:cs typeface="+mn-cs"/>
              </a:rPr>
              <a:t>; mentre il metodo CBA combina metodi statistici e semantici.</a:t>
            </a:r>
            <a:endParaRPr lang="it-IT" dirty="0" smtClean="0"/>
          </a:p>
          <a:p>
            <a:endParaRPr lang="it-IT" sz="1200" kern="1200" baseline="0" dirty="0" smtClean="0">
              <a:solidFill>
                <a:schemeClr val="tx1"/>
              </a:solidFill>
              <a:latin typeface="+mn-lt"/>
              <a:ea typeface="+mn-ea"/>
              <a:cs typeface="+mn-cs"/>
            </a:endParaRPr>
          </a:p>
        </p:txBody>
      </p:sp>
      <p:sp>
        <p:nvSpPr>
          <p:cNvPr id="4" name="Segnaposto piè di pagina 3"/>
          <p:cNvSpPr>
            <a:spLocks noGrp="1"/>
          </p:cNvSpPr>
          <p:nvPr>
            <p:ph type="ftr" sz="quarter" idx="10"/>
          </p:nvPr>
        </p:nvSpPr>
        <p:spPr/>
        <p:txBody>
          <a:bodyPr/>
          <a:lstStyle/>
          <a:p>
            <a:r>
              <a:rPr lang="it-IT" smtClean="0"/>
              <a:t>Daniela Conti </a:t>
            </a:r>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Il metodo</a:t>
            </a:r>
            <a:r>
              <a:rPr lang="it-IT" baseline="0" dirty="0" smtClean="0"/>
              <a:t> </a:t>
            </a:r>
            <a:r>
              <a:rPr lang="it-IT" baseline="0" dirty="0" err="1" smtClean="0"/>
              <a:t>Naive</a:t>
            </a:r>
            <a:r>
              <a:rPr lang="it-IT" baseline="0" dirty="0" smtClean="0"/>
              <a:t> Bayes come tutti gli algoritmi di </a:t>
            </a:r>
            <a:r>
              <a:rPr lang="it-IT" baseline="0" dirty="0" err="1" smtClean="0"/>
              <a:t>machine</a:t>
            </a:r>
            <a:r>
              <a:rPr lang="it-IT" baseline="0" dirty="0" smtClean="0"/>
              <a:t> </a:t>
            </a:r>
            <a:r>
              <a:rPr lang="it-IT" baseline="0" dirty="0" err="1" smtClean="0"/>
              <a:t>learning</a:t>
            </a:r>
            <a:r>
              <a:rPr lang="it-IT" baseline="0" dirty="0" smtClean="0"/>
              <a:t> necessita di una fase di addestramento per questo occorre dividere i dati relativi ai test e i dati relativi all’allenamento del </a:t>
            </a:r>
            <a:r>
              <a:rPr lang="it-IT" baseline="0" dirty="0" err="1" smtClean="0"/>
              <a:t>classificicatore</a:t>
            </a:r>
            <a:r>
              <a:rPr lang="it-IT" baseline="0" dirty="0" smtClean="0"/>
              <a:t>.</a:t>
            </a:r>
          </a:p>
          <a:p>
            <a:r>
              <a:rPr lang="it-IT" baseline="0" dirty="0" smtClean="0"/>
              <a:t>All’interno di un testo scritto ciò che fondamentalmente da valenza sentimentale sono: Nomi, verbi, aggettivi e avverbi. </a:t>
            </a:r>
          </a:p>
          <a:p>
            <a:r>
              <a:rPr lang="it-IT" baseline="0" dirty="0" smtClean="0"/>
              <a:t>Per questo, l’intero corpus viene sottoposto alla fase di </a:t>
            </a:r>
          </a:p>
          <a:p>
            <a:r>
              <a:rPr lang="it-IT" baseline="0" dirty="0" err="1" smtClean="0"/>
              <a:t>Tokenizzazione</a:t>
            </a:r>
            <a:r>
              <a:rPr lang="it-IT" baseline="0" dirty="0" smtClean="0"/>
              <a:t> nella fase di </a:t>
            </a:r>
            <a:r>
              <a:rPr lang="it-IT" baseline="0" dirty="0" err="1" smtClean="0"/>
              <a:t>splitaggio</a:t>
            </a:r>
            <a:r>
              <a:rPr lang="it-IT" baseline="0" dirty="0" smtClean="0"/>
              <a:t> del testo, a seguire lo </a:t>
            </a:r>
            <a:r>
              <a:rPr lang="it-IT" baseline="0" dirty="0" err="1" smtClean="0"/>
              <a:t>stopwords</a:t>
            </a:r>
            <a:r>
              <a:rPr lang="it-IT" baseline="0" dirty="0" smtClean="0"/>
              <a:t> dove vengono eliminate le parole meno significative e alla fine la fase di ST che fa il </a:t>
            </a:r>
            <a:r>
              <a:rPr lang="it-IT" baseline="0" dirty="0" err="1" smtClean="0"/>
              <a:t>riconiscimento</a:t>
            </a:r>
            <a:r>
              <a:rPr lang="it-IT" baseline="0" dirty="0" smtClean="0"/>
              <a:t> </a:t>
            </a:r>
            <a:r>
              <a:rPr lang="it-IT" baseline="0" dirty="0" err="1" smtClean="0"/>
              <a:t>token</a:t>
            </a:r>
            <a:r>
              <a:rPr lang="it-IT" baseline="0" dirty="0" smtClean="0"/>
              <a:t> aggiungendo l’etichetta di nome, verbo, avverbio, aggettivo …</a:t>
            </a:r>
          </a:p>
        </p:txBody>
      </p:sp>
      <p:sp>
        <p:nvSpPr>
          <p:cNvPr id="4" name="Segnaposto piè di pagina 3"/>
          <p:cNvSpPr>
            <a:spLocks noGrp="1"/>
          </p:cNvSpPr>
          <p:nvPr>
            <p:ph type="ftr" sz="quarter" idx="10"/>
          </p:nvPr>
        </p:nvSpPr>
        <p:spPr/>
        <p:txBody>
          <a:bodyPr/>
          <a:lstStyle/>
          <a:p>
            <a:r>
              <a:rPr lang="it-IT" smtClean="0"/>
              <a:t>Daniela Conti </a:t>
            </a:r>
            <a:endParaRPr lang="it-IT"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aseline="0" dirty="0" smtClean="0"/>
              <a:t>Il concetto di probabilità la ritroviamo nella seguente equazione matematica.</a:t>
            </a:r>
          </a:p>
          <a:p>
            <a:r>
              <a:rPr lang="it-IT" baseline="0" dirty="0" smtClean="0"/>
              <a:t>Si tratta di una probabilità a posteriori </a:t>
            </a:r>
            <a:r>
              <a:rPr lang="it-IT" sz="1200" kern="1200" baseline="0" dirty="0" smtClean="0">
                <a:solidFill>
                  <a:schemeClr val="tx1"/>
                </a:solidFill>
                <a:latin typeface="+mn-lt"/>
                <a:ea typeface="+mn-ea"/>
                <a:cs typeface="+mn-cs"/>
              </a:rPr>
              <a:t>di ogni etichetta, data dalla frequenza di ciascuna etichetta all’interno del training set, e</a:t>
            </a:r>
          </a:p>
          <a:p>
            <a:r>
              <a:rPr lang="it-IT" sz="1200" kern="1200" baseline="0" dirty="0" smtClean="0">
                <a:solidFill>
                  <a:schemeClr val="tx1"/>
                </a:solidFill>
                <a:latin typeface="+mn-lt"/>
                <a:ea typeface="+mn-ea"/>
                <a:cs typeface="+mn-cs"/>
              </a:rPr>
              <a:t>questo contributo viene dato in modo indipendente. Nel caso, oggetto di studio, la frequenza di ciascuna etichetta è la stessa per positiva e negativa.</a:t>
            </a:r>
            <a:endParaRPr lang="it-IT" baseline="0" dirty="0" smtClean="0"/>
          </a:p>
        </p:txBody>
      </p:sp>
      <p:sp>
        <p:nvSpPr>
          <p:cNvPr id="4" name="Segnaposto piè di pagina 3"/>
          <p:cNvSpPr>
            <a:spLocks noGrp="1"/>
          </p:cNvSpPr>
          <p:nvPr>
            <p:ph type="ftr" sz="quarter" idx="10"/>
          </p:nvPr>
        </p:nvSpPr>
        <p:spPr/>
        <p:txBody>
          <a:bodyPr/>
          <a:lstStyle/>
          <a:p>
            <a:r>
              <a:rPr lang="it-IT" smtClean="0"/>
              <a:t>Daniela Conti </a:t>
            </a:r>
            <a:endParaRPr lang="it-IT"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baseline="0" dirty="0" smtClean="0"/>
              <a:t>L’approccio basato sul lessico implementato è il </a:t>
            </a:r>
            <a:r>
              <a:rPr lang="it-IT" baseline="0" dirty="0" err="1" smtClean="0"/>
              <a:t>dictionary</a:t>
            </a:r>
            <a:r>
              <a:rPr lang="it-IT" baseline="0" dirty="0" smtClean="0"/>
              <a:t> </a:t>
            </a:r>
            <a:r>
              <a:rPr lang="it-IT" baseline="0" dirty="0" err="1" smtClean="0"/>
              <a:t>based</a:t>
            </a:r>
            <a:r>
              <a:rPr lang="it-IT" baseline="0" dirty="0" smtClean="0"/>
              <a:t> </a:t>
            </a:r>
            <a:r>
              <a:rPr lang="it-IT" baseline="0" dirty="0" err="1" smtClean="0"/>
              <a:t>approach</a:t>
            </a:r>
            <a:r>
              <a:rPr lang="it-IT" baseline="0" dirty="0" smtClean="0"/>
              <a:t>.</a:t>
            </a:r>
          </a:p>
          <a:p>
            <a:r>
              <a:rPr lang="it-IT" sz="1200" dirty="0" smtClean="0"/>
              <a:t>Un’applicazione basata su</a:t>
            </a:r>
            <a:r>
              <a:rPr lang="it-IT" sz="1200" baseline="0" dirty="0" smtClean="0"/>
              <a:t> questo metodo, </a:t>
            </a:r>
            <a:r>
              <a:rPr lang="it-IT" sz="1200" dirty="0" smtClean="0"/>
              <a:t>necessita dell’ausilio di un dizionario da cui ricavare il  il peso associato alle parole. I</a:t>
            </a:r>
            <a:r>
              <a:rPr lang="it-IT" sz="1200" baseline="0" dirty="0" smtClean="0"/>
              <a:t> database utilizzati sono : WN e SWN che </a:t>
            </a:r>
            <a:r>
              <a:rPr lang="it-IT" sz="1200" kern="1200" baseline="0" dirty="0" smtClean="0">
                <a:solidFill>
                  <a:schemeClr val="tx1"/>
                </a:solidFill>
                <a:latin typeface="+mn-lt"/>
                <a:ea typeface="+mn-ea"/>
                <a:cs typeface="+mn-cs"/>
              </a:rPr>
              <a:t>dividono il lessico in quattro categorie sintattiche: </a:t>
            </a:r>
            <a:r>
              <a:rPr lang="it-IT" sz="1200" i="1" kern="1200" baseline="0" dirty="0" smtClean="0">
                <a:solidFill>
                  <a:schemeClr val="tx1"/>
                </a:solidFill>
                <a:latin typeface="+mn-lt"/>
                <a:ea typeface="+mn-ea"/>
                <a:cs typeface="+mn-cs"/>
              </a:rPr>
              <a:t>sostantivi, verbi, aggettivi ed avverbi;</a:t>
            </a:r>
            <a:endParaRPr lang="it-IT" sz="1200" baseline="0" dirty="0" smtClean="0"/>
          </a:p>
          <a:p>
            <a:pPr algn="just"/>
            <a:r>
              <a:rPr lang="it-IT" sz="1200" baseline="0" dirty="0" smtClean="0"/>
              <a:t>WN:  </a:t>
            </a:r>
            <a:r>
              <a:rPr lang="it-IT" sz="1200" kern="1200" baseline="0" dirty="0" smtClean="0">
                <a:solidFill>
                  <a:schemeClr val="tx1"/>
                </a:solidFill>
                <a:latin typeface="+mn-lt"/>
                <a:ea typeface="+mn-ea"/>
                <a:cs typeface="+mn-cs"/>
              </a:rPr>
              <a:t>può essere definito come un enorme grafo contenente diversi termini (i nodi del grafo) collegati fra loro attraverso varie</a:t>
            </a:r>
          </a:p>
          <a:p>
            <a:r>
              <a:rPr lang="it-IT" sz="1200" kern="1200" baseline="0" dirty="0" smtClean="0">
                <a:solidFill>
                  <a:schemeClr val="tx1"/>
                </a:solidFill>
                <a:latin typeface="+mn-lt"/>
                <a:ea typeface="+mn-ea"/>
                <a:cs typeface="+mn-cs"/>
              </a:rPr>
              <a:t>relazioni (gli archi tra i nodi).</a:t>
            </a:r>
          </a:p>
          <a:p>
            <a:endParaRPr lang="it-IT" sz="1200" kern="1200" baseline="0" dirty="0" smtClean="0">
              <a:solidFill>
                <a:schemeClr val="tx1"/>
              </a:solidFill>
              <a:latin typeface="+mn-lt"/>
              <a:ea typeface="+mn-ea"/>
              <a:cs typeface="+mn-cs"/>
            </a:endParaRPr>
          </a:p>
          <a:p>
            <a:r>
              <a:rPr lang="it-IT" sz="1200" kern="1200" baseline="0" dirty="0" smtClean="0">
                <a:solidFill>
                  <a:schemeClr val="tx1"/>
                </a:solidFill>
                <a:latin typeface="+mn-lt"/>
                <a:ea typeface="+mn-ea"/>
                <a:cs typeface="+mn-cs"/>
              </a:rPr>
              <a:t>SWN invece assegna ad ogni parola il punteggio positivo, negativo o oggettivo. Il punteggio ha un valore compreso tra 0 e 1</a:t>
            </a:r>
            <a:endParaRPr lang="it-IT" sz="1200" dirty="0" smtClean="0"/>
          </a:p>
        </p:txBody>
      </p:sp>
      <p:sp>
        <p:nvSpPr>
          <p:cNvPr id="4" name="Segnaposto piè di pagina 3"/>
          <p:cNvSpPr>
            <a:spLocks noGrp="1"/>
          </p:cNvSpPr>
          <p:nvPr>
            <p:ph type="ftr" sz="quarter" idx="10"/>
          </p:nvPr>
        </p:nvSpPr>
        <p:spPr/>
        <p:txBody>
          <a:bodyPr/>
          <a:lstStyle/>
          <a:p>
            <a:r>
              <a:rPr lang="it-IT" smtClean="0"/>
              <a:t>Daniela Conti </a:t>
            </a:r>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5D10E744-3127-433C-B823-AE99D72A70E7}" type="datetime1">
              <a:rPr lang="it-IT" smtClean="0"/>
              <a:pPr/>
              <a:t>12/04/2016</a:t>
            </a:fld>
            <a:endParaRPr lang="it-IT" dirty="0"/>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dirty="0"/>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439CFEF8-6C18-49EC-9FD7-896023A59541}" type="slidenum">
              <a:rPr lang="it-IT" smtClean="0"/>
              <a:pPr/>
              <a:t>‹N›</a:t>
            </a:fld>
            <a:endParaRPr lang="it-IT" dirty="0"/>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C150A3CE-6F5B-469A-9C3B-0706601ED216}" type="datetime1">
              <a:rPr lang="it-IT" smtClean="0"/>
              <a:pPr/>
              <a:t>12/04/2016</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439CFEF8-6C18-49EC-9FD7-896023A59541}" type="slidenum">
              <a:rPr lang="it-IT" smtClean="0"/>
              <a:pPr/>
              <a:t>‹N›</a:t>
            </a:fld>
            <a:endParaRPr lang="it-IT" dirty="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376FABB7-3C9B-4364-BC2C-16217AE15BD8}" type="datetime1">
              <a:rPr lang="it-IT" smtClean="0"/>
              <a:pPr/>
              <a:t>12/04/2016</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439CFEF8-6C18-49EC-9FD7-896023A59541}" type="slidenum">
              <a:rPr lang="it-IT" smtClean="0"/>
              <a:pPr/>
              <a:t>‹N›</a:t>
            </a:fld>
            <a:endParaRPr lang="it-IT"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CC6FABAA-8BB6-400F-BB56-1D9283195D20}" type="datetime1">
              <a:rPr lang="it-IT" smtClean="0"/>
              <a:pPr/>
              <a:t>12/04/2016</a:t>
            </a:fld>
            <a:endParaRPr lang="it-IT" dirty="0"/>
          </a:p>
        </p:txBody>
      </p:sp>
      <p:sp>
        <p:nvSpPr>
          <p:cNvPr id="9" name="Segnaposto numero diapositiva 8"/>
          <p:cNvSpPr>
            <a:spLocks noGrp="1"/>
          </p:cNvSpPr>
          <p:nvPr>
            <p:ph type="sldNum" sz="quarter" idx="15"/>
          </p:nvPr>
        </p:nvSpPr>
        <p:spPr/>
        <p:txBody>
          <a:bodyPr rtlCol="0"/>
          <a:lstStyle/>
          <a:p>
            <a:fld id="{439CFEF8-6C18-49EC-9FD7-896023A59541}" type="slidenum">
              <a:rPr lang="it-IT" smtClean="0"/>
              <a:pPr/>
              <a:t>‹N›</a:t>
            </a:fld>
            <a:endParaRPr lang="it-IT" dirty="0"/>
          </a:p>
        </p:txBody>
      </p:sp>
      <p:sp>
        <p:nvSpPr>
          <p:cNvPr id="10" name="Segnaposto piè di pagina 9"/>
          <p:cNvSpPr>
            <a:spLocks noGrp="1"/>
          </p:cNvSpPr>
          <p:nvPr>
            <p:ph type="ftr" sz="quarter" idx="16"/>
          </p:nvPr>
        </p:nvSpPr>
        <p:spPr/>
        <p:txBody>
          <a:bodyPr rtlCol="0"/>
          <a:lstStyle/>
          <a:p>
            <a:endParaRPr lang="it-IT"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F484AAF3-0460-42D8-94AA-65ACBF7A65F2}" type="datetime1">
              <a:rPr lang="it-IT" smtClean="0"/>
              <a:pPr/>
              <a:t>12/04/2016</a:t>
            </a:fld>
            <a:endParaRPr lang="it-IT" dirty="0"/>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dirty="0"/>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439CFEF8-6C18-49EC-9FD7-896023A59541}" type="slidenum">
              <a:rPr lang="it-IT" smtClean="0"/>
              <a:pPr/>
              <a:t>‹N›</a:t>
            </a:fld>
            <a:endParaRPr lang="it-IT" dirty="0"/>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9371A5F2-54F5-4611-AD2E-742F00B17024}" type="datetime1">
              <a:rPr lang="it-IT" smtClean="0"/>
              <a:pPr/>
              <a:t>12/04/2016</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439CFEF8-6C18-49EC-9FD7-896023A59541}" type="slidenum">
              <a:rPr lang="it-IT" smtClean="0"/>
              <a:pPr/>
              <a:t>‹N›</a:t>
            </a:fld>
            <a:endParaRPr lang="it-IT" dirty="0"/>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31EA8A62-92BD-4BBD-A9E6-C9A2DE9C15F8}" type="datetime1">
              <a:rPr lang="it-IT" smtClean="0"/>
              <a:pPr/>
              <a:t>12/04/2016</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439CFEF8-6C18-49EC-9FD7-896023A59541}" type="slidenum">
              <a:rPr lang="it-IT" smtClean="0"/>
              <a:pPr/>
              <a:t>‹N›</a:t>
            </a:fld>
            <a:endParaRPr lang="it-IT" dirty="0"/>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60BE6AE5-87A8-4EF1-8899-E3C01966F787}" type="datetime1">
              <a:rPr lang="it-IT" smtClean="0"/>
              <a:pPr/>
              <a:t>12/04/2016</a:t>
            </a:fld>
            <a:endParaRPr lang="it-IT" dirty="0"/>
          </a:p>
        </p:txBody>
      </p:sp>
      <p:sp>
        <p:nvSpPr>
          <p:cNvPr id="7" name="Segnaposto numero diapositiva 6"/>
          <p:cNvSpPr>
            <a:spLocks noGrp="1"/>
          </p:cNvSpPr>
          <p:nvPr>
            <p:ph type="sldNum" sz="quarter" idx="11"/>
          </p:nvPr>
        </p:nvSpPr>
        <p:spPr/>
        <p:txBody>
          <a:bodyPr rtlCol="0"/>
          <a:lstStyle/>
          <a:p>
            <a:fld id="{439CFEF8-6C18-49EC-9FD7-896023A59541}" type="slidenum">
              <a:rPr lang="it-IT" smtClean="0"/>
              <a:pPr/>
              <a:t>‹N›</a:t>
            </a:fld>
            <a:endParaRPr lang="it-IT" dirty="0"/>
          </a:p>
        </p:txBody>
      </p:sp>
      <p:sp>
        <p:nvSpPr>
          <p:cNvPr id="8" name="Segnaposto piè di pagina 7"/>
          <p:cNvSpPr>
            <a:spLocks noGrp="1"/>
          </p:cNvSpPr>
          <p:nvPr>
            <p:ph type="ftr" sz="quarter" idx="12"/>
          </p:nvPr>
        </p:nvSpPr>
        <p:spPr/>
        <p:txBody>
          <a:bodyPr rtlCol="0"/>
          <a:lstStyle/>
          <a:p>
            <a:endParaRPr lang="it-IT" dirty="0"/>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B2A2A0D-194C-4A94-B65D-A9D7F3F134C5}" type="datetime1">
              <a:rPr lang="it-IT" smtClean="0"/>
              <a:pPr/>
              <a:t>12/04/2016</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439CFEF8-6C18-49EC-9FD7-896023A59541}" type="slidenum">
              <a:rPr lang="it-IT" smtClean="0"/>
              <a:pPr/>
              <a:t>‹N›</a:t>
            </a:fld>
            <a:endParaRPr lang="it-IT" dirty="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0C837D11-7E8D-4453-A125-5D28E91B2EA8}" type="datetime1">
              <a:rPr lang="it-IT" smtClean="0"/>
              <a:pPr/>
              <a:t>12/04/2016</a:t>
            </a:fld>
            <a:endParaRPr lang="it-IT" dirty="0"/>
          </a:p>
        </p:txBody>
      </p:sp>
      <p:sp>
        <p:nvSpPr>
          <p:cNvPr id="22" name="Segnaposto numero diapositiva 21"/>
          <p:cNvSpPr>
            <a:spLocks noGrp="1"/>
          </p:cNvSpPr>
          <p:nvPr>
            <p:ph type="sldNum" sz="quarter" idx="15"/>
          </p:nvPr>
        </p:nvSpPr>
        <p:spPr/>
        <p:txBody>
          <a:bodyPr rtlCol="0"/>
          <a:lstStyle/>
          <a:p>
            <a:fld id="{439CFEF8-6C18-49EC-9FD7-896023A59541}" type="slidenum">
              <a:rPr lang="it-IT" smtClean="0"/>
              <a:pPr/>
              <a:t>‹N›</a:t>
            </a:fld>
            <a:endParaRPr lang="it-IT" dirty="0"/>
          </a:p>
        </p:txBody>
      </p:sp>
      <p:sp>
        <p:nvSpPr>
          <p:cNvPr id="23" name="Segnaposto piè di pagina 22"/>
          <p:cNvSpPr>
            <a:spLocks noGrp="1"/>
          </p:cNvSpPr>
          <p:nvPr>
            <p:ph type="ftr" sz="quarter" idx="16"/>
          </p:nvPr>
        </p:nvSpPr>
        <p:spPr/>
        <p:txBody>
          <a:bodyPr rtlCol="0"/>
          <a:lstStyle/>
          <a:p>
            <a:endParaRPr lang="it-IT" dirty="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66D29AE1-8C18-4E4D-A31F-2D1A64DDE1F0}" type="datetime1">
              <a:rPr lang="it-IT" smtClean="0"/>
              <a:pPr/>
              <a:t>12/04/2016</a:t>
            </a:fld>
            <a:endParaRPr lang="it-IT" dirty="0"/>
          </a:p>
        </p:txBody>
      </p:sp>
      <p:sp>
        <p:nvSpPr>
          <p:cNvPr id="18" name="Segnaposto numero diapositiva 17"/>
          <p:cNvSpPr>
            <a:spLocks noGrp="1"/>
          </p:cNvSpPr>
          <p:nvPr>
            <p:ph type="sldNum" sz="quarter" idx="11"/>
          </p:nvPr>
        </p:nvSpPr>
        <p:spPr/>
        <p:txBody>
          <a:bodyPr rtlCol="0"/>
          <a:lstStyle/>
          <a:p>
            <a:fld id="{439CFEF8-6C18-49EC-9FD7-896023A59541}" type="slidenum">
              <a:rPr lang="it-IT" smtClean="0"/>
              <a:pPr/>
              <a:t>‹N›</a:t>
            </a:fld>
            <a:endParaRPr lang="it-IT" dirty="0"/>
          </a:p>
        </p:txBody>
      </p:sp>
      <p:sp>
        <p:nvSpPr>
          <p:cNvPr id="21" name="Segnaposto piè di pagina 20"/>
          <p:cNvSpPr>
            <a:spLocks noGrp="1"/>
          </p:cNvSpPr>
          <p:nvPr>
            <p:ph type="ftr" sz="quarter" idx="12"/>
          </p:nvPr>
        </p:nvSpPr>
        <p:spPr/>
        <p:txBody>
          <a:bodyPr rtlCol="0"/>
          <a:lstStyle/>
          <a:p>
            <a:endParaRPr lang="it-IT"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361F9E1-6773-4888-B47E-0C2DA09F5412}" type="datetime1">
              <a:rPr lang="it-IT" smtClean="0"/>
              <a:pPr/>
              <a:t>12/04/2016</a:t>
            </a:fld>
            <a:endParaRPr lang="it-IT" dirty="0"/>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dirty="0"/>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39CFEF8-6C18-49EC-9FD7-896023A59541}" type="slidenum">
              <a:rPr lang="it-IT" smtClean="0"/>
              <a:pPr/>
              <a:t>‹N›</a:t>
            </a:fld>
            <a:endParaRPr lang="it-IT" dirty="0"/>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ransition>
    <p:wipe dir="r"/>
  </p:transition>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notesSlide" Target="../notesSlides/notesSlide12.xml"/><Relationship Id="rId7" Type="http://schemas.openxmlformats.org/officeDocument/2006/relationships/image" Target="../media/image13.png"/><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335391"/>
            <a:ext cx="9501661" cy="461665"/>
          </a:xfrm>
          <a:prstGeom prst="rect">
            <a:avLst/>
          </a:prstGeom>
          <a:noFill/>
        </p:spPr>
        <p:txBody>
          <a:bodyPr wrap="square" rtlCol="0">
            <a:spAutoFit/>
          </a:bodyPr>
          <a:lstStyle/>
          <a:p>
            <a:pPr algn="ctr"/>
            <a:r>
              <a:rPr lang="it-IT" sz="2400" dirty="0" smtClean="0">
                <a:latin typeface="Times New Roman" pitchFamily="18" charset="0"/>
                <a:cs typeface="Times New Roman" pitchFamily="18" charset="0"/>
              </a:rPr>
              <a:t>UNIVERSITÀ DEGLI STUDI </a:t>
            </a:r>
            <a:r>
              <a:rPr lang="it-IT" sz="2400" dirty="0" err="1" smtClean="0">
                <a:latin typeface="Times New Roman" pitchFamily="18" charset="0"/>
                <a:cs typeface="Times New Roman" pitchFamily="18" charset="0"/>
              </a:rPr>
              <a:t>DI</a:t>
            </a:r>
            <a:r>
              <a:rPr lang="it-IT" sz="2400" dirty="0" smtClean="0">
                <a:latin typeface="Times New Roman" pitchFamily="18" charset="0"/>
                <a:cs typeface="Times New Roman" pitchFamily="18" charset="0"/>
              </a:rPr>
              <a:t> MODENA E REGGIO EMILIA</a:t>
            </a:r>
            <a:endParaRPr lang="it-IT" sz="2400" dirty="0">
              <a:latin typeface="Times New Roman" pitchFamily="18" charset="0"/>
              <a:cs typeface="Times New Roman" pitchFamily="18" charset="0"/>
            </a:endParaRPr>
          </a:p>
        </p:txBody>
      </p:sp>
      <p:sp>
        <p:nvSpPr>
          <p:cNvPr id="5" name="CasellaDiTesto 4"/>
          <p:cNvSpPr txBox="1"/>
          <p:nvPr/>
        </p:nvSpPr>
        <p:spPr>
          <a:xfrm>
            <a:off x="895202" y="928251"/>
            <a:ext cx="7564581" cy="646331"/>
          </a:xfrm>
          <a:prstGeom prst="rect">
            <a:avLst/>
          </a:prstGeom>
          <a:noFill/>
        </p:spPr>
        <p:txBody>
          <a:bodyPr wrap="square" rtlCol="0">
            <a:spAutoFit/>
          </a:bodyPr>
          <a:lstStyle/>
          <a:p>
            <a:pPr algn="ctr"/>
            <a:r>
              <a:rPr lang="it-IT" dirty="0" smtClean="0"/>
              <a:t>Dipartimento di Scienze Fisiche, Informatiche e</a:t>
            </a:r>
          </a:p>
          <a:p>
            <a:pPr algn="ctr"/>
            <a:r>
              <a:rPr lang="it-IT" dirty="0" smtClean="0"/>
              <a:t>Matematiche</a:t>
            </a:r>
            <a:endParaRPr lang="it-IT" dirty="0">
              <a:latin typeface="Times New Roman" pitchFamily="18" charset="0"/>
              <a:cs typeface="Times New Roman" pitchFamily="18" charset="0"/>
            </a:endParaRPr>
          </a:p>
        </p:txBody>
      </p:sp>
      <p:sp>
        <p:nvSpPr>
          <p:cNvPr id="6" name="CasellaDiTesto 5"/>
          <p:cNvSpPr txBox="1"/>
          <p:nvPr/>
        </p:nvSpPr>
        <p:spPr>
          <a:xfrm>
            <a:off x="1458239" y="1636339"/>
            <a:ext cx="6580909" cy="400110"/>
          </a:xfrm>
          <a:prstGeom prst="rect">
            <a:avLst/>
          </a:prstGeom>
          <a:noFill/>
        </p:spPr>
        <p:txBody>
          <a:bodyPr wrap="square" rtlCol="0">
            <a:spAutoFit/>
          </a:bodyPr>
          <a:lstStyle/>
          <a:p>
            <a:pPr algn="ctr"/>
            <a:r>
              <a:rPr lang="it-IT" sz="2000" dirty="0" smtClean="0">
                <a:latin typeface="Times New Roman" pitchFamily="18" charset="0"/>
                <a:cs typeface="Times New Roman" pitchFamily="18" charset="0"/>
              </a:rPr>
              <a:t>CORSO </a:t>
            </a:r>
            <a:r>
              <a:rPr lang="it-IT" sz="2000" dirty="0" err="1" smtClean="0">
                <a:latin typeface="Times New Roman" pitchFamily="18" charset="0"/>
                <a:cs typeface="Times New Roman" pitchFamily="18" charset="0"/>
              </a:rPr>
              <a:t>DI</a:t>
            </a:r>
            <a:r>
              <a:rPr lang="it-IT" sz="2000" dirty="0" smtClean="0">
                <a:latin typeface="Times New Roman" pitchFamily="18" charset="0"/>
                <a:cs typeface="Times New Roman" pitchFamily="18" charset="0"/>
              </a:rPr>
              <a:t> LAUREA IN INFORMATICA</a:t>
            </a:r>
            <a:endParaRPr lang="it-IT" sz="2000" dirty="0">
              <a:latin typeface="Times New Roman" pitchFamily="18" charset="0"/>
              <a:cs typeface="Times New Roman" pitchFamily="18" charset="0"/>
            </a:endParaRPr>
          </a:p>
        </p:txBody>
      </p:sp>
      <p:sp>
        <p:nvSpPr>
          <p:cNvPr id="7" name="CasellaDiTesto 6"/>
          <p:cNvSpPr txBox="1"/>
          <p:nvPr/>
        </p:nvSpPr>
        <p:spPr>
          <a:xfrm>
            <a:off x="817419" y="2492896"/>
            <a:ext cx="8326581" cy="1569660"/>
          </a:xfrm>
          <a:prstGeom prst="rect">
            <a:avLst/>
          </a:prstGeom>
          <a:noFill/>
        </p:spPr>
        <p:txBody>
          <a:bodyPr wrap="square" rtlCol="0">
            <a:spAutoFit/>
          </a:bodyPr>
          <a:lstStyle/>
          <a:p>
            <a:pPr algn="ctr"/>
            <a:r>
              <a:rPr lang="it-IT" sz="3200" dirty="0" smtClean="0">
                <a:latin typeface="Times New Roman" pitchFamily="18" charset="0"/>
                <a:cs typeface="Times New Roman" pitchFamily="18" charset="0"/>
              </a:rPr>
              <a:t>Analisi e Valutazione Sperimentale di</a:t>
            </a:r>
          </a:p>
          <a:p>
            <a:pPr algn="ctr"/>
            <a:r>
              <a:rPr lang="it-IT" sz="3200" dirty="0" smtClean="0">
                <a:latin typeface="Times New Roman" pitchFamily="18" charset="0"/>
                <a:cs typeface="Times New Roman" pitchFamily="18" charset="0"/>
              </a:rPr>
              <a:t>Tecniche di Sentiment Analysis Basate su</a:t>
            </a:r>
          </a:p>
          <a:p>
            <a:pPr algn="ctr"/>
            <a:r>
              <a:rPr lang="it-IT" sz="3200" dirty="0" err="1" smtClean="0">
                <a:latin typeface="Times New Roman" pitchFamily="18" charset="0"/>
                <a:cs typeface="Times New Roman" pitchFamily="18" charset="0"/>
              </a:rPr>
              <a:t>Machine</a:t>
            </a:r>
            <a:r>
              <a:rPr lang="it-IT" sz="3200" dirty="0" smtClean="0">
                <a:latin typeface="Times New Roman" pitchFamily="18" charset="0"/>
                <a:cs typeface="Times New Roman" pitchFamily="18" charset="0"/>
              </a:rPr>
              <a:t> </a:t>
            </a:r>
            <a:r>
              <a:rPr lang="it-IT" sz="3200" dirty="0" err="1" smtClean="0">
                <a:latin typeface="Times New Roman" pitchFamily="18" charset="0"/>
                <a:cs typeface="Times New Roman" pitchFamily="18" charset="0"/>
              </a:rPr>
              <a:t>Learning</a:t>
            </a:r>
            <a:r>
              <a:rPr lang="it-IT" sz="3200" dirty="0" smtClean="0">
                <a:latin typeface="Times New Roman" pitchFamily="18" charset="0"/>
                <a:cs typeface="Times New Roman" pitchFamily="18" charset="0"/>
              </a:rPr>
              <a:t> e Dizionari</a:t>
            </a:r>
            <a:endParaRPr lang="it-IT" sz="3200" dirty="0">
              <a:latin typeface="Times New Roman" pitchFamily="18" charset="0"/>
              <a:cs typeface="Times New Roman" pitchFamily="18" charset="0"/>
            </a:endParaRPr>
          </a:p>
        </p:txBody>
      </p:sp>
      <p:sp>
        <p:nvSpPr>
          <p:cNvPr id="8" name="CasellaDiTesto 7"/>
          <p:cNvSpPr txBox="1"/>
          <p:nvPr/>
        </p:nvSpPr>
        <p:spPr>
          <a:xfrm>
            <a:off x="971600" y="4797152"/>
            <a:ext cx="2915815" cy="646331"/>
          </a:xfrm>
          <a:prstGeom prst="rect">
            <a:avLst/>
          </a:prstGeom>
          <a:noFill/>
        </p:spPr>
        <p:txBody>
          <a:bodyPr wrap="square" rtlCol="0">
            <a:spAutoFit/>
          </a:bodyPr>
          <a:lstStyle/>
          <a:p>
            <a:r>
              <a:rPr lang="it-IT" i="1" dirty="0" smtClean="0"/>
              <a:t>Relatore:</a:t>
            </a:r>
          </a:p>
          <a:p>
            <a:pPr algn="r"/>
            <a:r>
              <a:rPr lang="it-IT" dirty="0" smtClean="0">
                <a:latin typeface="Times New Roman" pitchFamily="18" charset="0"/>
                <a:cs typeface="Times New Roman" pitchFamily="18" charset="0"/>
              </a:rPr>
              <a:t>Ing.  Riccardo Martoglia</a:t>
            </a:r>
            <a:endParaRPr lang="it-IT" dirty="0">
              <a:latin typeface="Times New Roman" pitchFamily="18" charset="0"/>
              <a:cs typeface="Times New Roman" pitchFamily="18" charset="0"/>
            </a:endParaRPr>
          </a:p>
        </p:txBody>
      </p:sp>
      <p:sp>
        <p:nvSpPr>
          <p:cNvPr id="9" name="CasellaDiTesto 8"/>
          <p:cNvSpPr txBox="1"/>
          <p:nvPr/>
        </p:nvSpPr>
        <p:spPr>
          <a:xfrm>
            <a:off x="6156176" y="4725144"/>
            <a:ext cx="2471936" cy="677108"/>
          </a:xfrm>
          <a:prstGeom prst="rect">
            <a:avLst/>
          </a:prstGeom>
          <a:noFill/>
        </p:spPr>
        <p:txBody>
          <a:bodyPr wrap="square" rtlCol="0">
            <a:spAutoFit/>
          </a:bodyPr>
          <a:lstStyle/>
          <a:p>
            <a:r>
              <a:rPr lang="it-IT" i="1" dirty="0" smtClean="0"/>
              <a:t>Laureanda</a:t>
            </a:r>
            <a:r>
              <a:rPr lang="it-IT" dirty="0" smtClean="0"/>
              <a:t>:</a:t>
            </a:r>
          </a:p>
          <a:p>
            <a:pPr algn="r"/>
            <a:r>
              <a:rPr lang="it-IT" sz="2000" dirty="0" smtClean="0">
                <a:latin typeface="Times New Roman" pitchFamily="18" charset="0"/>
                <a:cs typeface="Times New Roman" pitchFamily="18" charset="0"/>
              </a:rPr>
              <a:t>Daniela Conti</a:t>
            </a:r>
          </a:p>
        </p:txBody>
      </p:sp>
      <p:sp>
        <p:nvSpPr>
          <p:cNvPr id="10" name="CasellaDiTesto 9"/>
          <p:cNvSpPr txBox="1"/>
          <p:nvPr/>
        </p:nvSpPr>
        <p:spPr>
          <a:xfrm>
            <a:off x="3347864" y="5949280"/>
            <a:ext cx="2773185" cy="64633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Anno Accademico</a:t>
            </a:r>
          </a:p>
          <a:p>
            <a:pPr algn="ctr"/>
            <a:r>
              <a:rPr lang="it-IT" dirty="0" smtClean="0">
                <a:latin typeface="Times New Roman" pitchFamily="18" charset="0"/>
                <a:cs typeface="Times New Roman" pitchFamily="18" charset="0"/>
              </a:rPr>
              <a:t>2014-2015</a:t>
            </a:r>
            <a:endParaRPr lang="it-IT"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CasellaDiTesto 1"/>
          <p:cNvSpPr txBox="1"/>
          <p:nvPr/>
        </p:nvSpPr>
        <p:spPr>
          <a:xfrm>
            <a:off x="467544" y="548680"/>
            <a:ext cx="7416824" cy="584775"/>
          </a:xfrm>
          <a:prstGeom prst="rect">
            <a:avLst/>
          </a:prstGeom>
          <a:noFill/>
        </p:spPr>
        <p:txBody>
          <a:bodyPr wrap="square" rtlCol="0">
            <a:spAutoFit/>
          </a:bodyPr>
          <a:lstStyle/>
          <a:p>
            <a:r>
              <a:rPr lang="en-US" sz="3200" dirty="0" smtClean="0">
                <a:solidFill>
                  <a:schemeClr val="accent1">
                    <a:lumMod val="50000"/>
                  </a:schemeClr>
                </a:solidFill>
              </a:rPr>
              <a:t>ML: Naïve Bayes Classifier</a:t>
            </a:r>
            <a:endParaRPr lang="en-US" sz="3200" dirty="0">
              <a:solidFill>
                <a:schemeClr val="accent1">
                  <a:lumMod val="50000"/>
                </a:schemeClr>
              </a:solidFill>
            </a:endParaRPr>
          </a:p>
        </p:txBody>
      </p:sp>
      <p:sp>
        <p:nvSpPr>
          <p:cNvPr id="3" name="CasellaDiTesto 2"/>
          <p:cNvSpPr txBox="1"/>
          <p:nvPr/>
        </p:nvSpPr>
        <p:spPr>
          <a:xfrm>
            <a:off x="467544" y="1772816"/>
            <a:ext cx="6552728" cy="646331"/>
          </a:xfrm>
          <a:prstGeom prst="rect">
            <a:avLst/>
          </a:prstGeom>
          <a:noFill/>
        </p:spPr>
        <p:txBody>
          <a:bodyPr wrap="square" rtlCol="0">
            <a:spAutoFit/>
          </a:bodyPr>
          <a:lstStyle/>
          <a:p>
            <a:r>
              <a:rPr lang="en-US" dirty="0" err="1" smtClean="0"/>
              <a:t>pos_tweets</a:t>
            </a:r>
            <a:r>
              <a:rPr lang="en-US" dirty="0" smtClean="0"/>
              <a:t> = [(‘</a:t>
            </a:r>
            <a:r>
              <a:rPr lang="en-US" dirty="0" smtClean="0">
                <a:solidFill>
                  <a:srgbClr val="0070C0"/>
                </a:solidFill>
              </a:rPr>
              <a:t>Beautiful day</a:t>
            </a:r>
            <a:r>
              <a:rPr lang="en-US" dirty="0" smtClean="0"/>
              <a:t>', 'positive')]</a:t>
            </a:r>
          </a:p>
          <a:p>
            <a:r>
              <a:rPr lang="en-US" dirty="0" err="1" smtClean="0"/>
              <a:t>neg_tweets</a:t>
            </a:r>
            <a:r>
              <a:rPr lang="en-US" dirty="0" smtClean="0"/>
              <a:t> = [(‘</a:t>
            </a:r>
            <a:r>
              <a:rPr lang="en-US" dirty="0" smtClean="0">
                <a:solidFill>
                  <a:srgbClr val="0070C0"/>
                </a:solidFill>
              </a:rPr>
              <a:t>Terrible experience</a:t>
            </a:r>
            <a:r>
              <a:rPr lang="en-US" dirty="0" smtClean="0"/>
              <a:t>’, negative’)]</a:t>
            </a:r>
            <a:endParaRPr lang="it-IT" dirty="0"/>
          </a:p>
        </p:txBody>
      </p:sp>
      <p:sp>
        <p:nvSpPr>
          <p:cNvPr id="4" name="Rettangolo 3"/>
          <p:cNvSpPr/>
          <p:nvPr/>
        </p:nvSpPr>
        <p:spPr>
          <a:xfrm>
            <a:off x="539552" y="1340768"/>
            <a:ext cx="1486304" cy="369332"/>
          </a:xfrm>
          <a:prstGeom prst="rect">
            <a:avLst/>
          </a:prstGeom>
        </p:spPr>
        <p:txBody>
          <a:bodyPr wrap="none">
            <a:spAutoFit/>
          </a:bodyPr>
          <a:lstStyle/>
          <a:p>
            <a:r>
              <a:rPr lang="it-IT" dirty="0" smtClean="0">
                <a:solidFill>
                  <a:schemeClr val="accent1">
                    <a:lumMod val="50000"/>
                  </a:schemeClr>
                </a:solidFill>
              </a:rPr>
              <a:t>Training set:</a:t>
            </a:r>
          </a:p>
        </p:txBody>
      </p:sp>
      <p:sp>
        <p:nvSpPr>
          <p:cNvPr id="7" name="Freccia in giù 6"/>
          <p:cNvSpPr/>
          <p:nvPr/>
        </p:nvSpPr>
        <p:spPr>
          <a:xfrm>
            <a:off x="1763688" y="2492896"/>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323528" y="3140968"/>
            <a:ext cx="4176464" cy="923330"/>
          </a:xfrm>
          <a:prstGeom prst="rect">
            <a:avLst/>
          </a:prstGeom>
          <a:noFill/>
        </p:spPr>
        <p:txBody>
          <a:bodyPr wrap="square" rtlCol="0">
            <a:spAutoFit/>
          </a:bodyPr>
          <a:lstStyle/>
          <a:p>
            <a:r>
              <a:rPr lang="it-IT" dirty="0" err="1" smtClean="0">
                <a:solidFill>
                  <a:srgbClr val="7030A0"/>
                </a:solidFill>
              </a:rPr>
              <a:t>def</a:t>
            </a:r>
            <a:r>
              <a:rPr lang="it-IT" dirty="0" smtClean="0"/>
              <a:t> get_words_in_tweets(</a:t>
            </a:r>
            <a:r>
              <a:rPr lang="it-IT" dirty="0" err="1" smtClean="0"/>
              <a:t>tweets</a:t>
            </a:r>
            <a:r>
              <a:rPr lang="it-IT" dirty="0" smtClean="0"/>
              <a:t>)</a:t>
            </a:r>
          </a:p>
          <a:p>
            <a:r>
              <a:rPr lang="it-IT" dirty="0" err="1" smtClean="0">
                <a:solidFill>
                  <a:srgbClr val="7030A0"/>
                </a:solidFill>
              </a:rPr>
              <a:t>def</a:t>
            </a:r>
            <a:r>
              <a:rPr lang="it-IT" dirty="0" smtClean="0"/>
              <a:t> get_word_features(</a:t>
            </a:r>
            <a:r>
              <a:rPr lang="it-IT" dirty="0" err="1" smtClean="0"/>
              <a:t>wordlist</a:t>
            </a:r>
            <a:r>
              <a:rPr lang="it-IT" dirty="0" smtClean="0"/>
              <a:t>)</a:t>
            </a:r>
          </a:p>
          <a:p>
            <a:r>
              <a:rPr lang="it-IT" dirty="0" err="1" smtClean="0">
                <a:solidFill>
                  <a:srgbClr val="7030A0"/>
                </a:solidFill>
              </a:rPr>
              <a:t>def</a:t>
            </a:r>
            <a:r>
              <a:rPr lang="it-IT" dirty="0" smtClean="0"/>
              <a:t> </a:t>
            </a:r>
            <a:r>
              <a:rPr lang="it-IT" dirty="0" err="1" smtClean="0"/>
              <a:t>extract_features</a:t>
            </a:r>
            <a:r>
              <a:rPr lang="it-IT" dirty="0" smtClean="0"/>
              <a:t>(</a:t>
            </a:r>
            <a:r>
              <a:rPr lang="it-IT" dirty="0" err="1" smtClean="0"/>
              <a:t>document</a:t>
            </a:r>
            <a:r>
              <a:rPr lang="it-IT" dirty="0" smtClean="0"/>
              <a:t>)</a:t>
            </a:r>
            <a:endParaRPr lang="it-IT" dirty="0"/>
          </a:p>
        </p:txBody>
      </p:sp>
      <p:sp>
        <p:nvSpPr>
          <p:cNvPr id="1027" name="Rectangle 3"/>
          <p:cNvSpPr>
            <a:spLocks noChangeArrowheads="1"/>
          </p:cNvSpPr>
          <p:nvPr/>
        </p:nvSpPr>
        <p:spPr bwMode="auto">
          <a:xfrm>
            <a:off x="467544" y="5727739"/>
            <a:ext cx="4445128" cy="2769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fontAlgn="base">
              <a:spcBef>
                <a:spcPct val="0"/>
              </a:spcBef>
              <a:spcAft>
                <a:spcPct val="0"/>
              </a:spcAft>
            </a:pPr>
            <a:r>
              <a:rPr lang="it-IT" dirty="0" smtClean="0"/>
              <a:t>tweet = ‘</a:t>
            </a:r>
            <a:r>
              <a:rPr lang="en-US" dirty="0" smtClean="0">
                <a:solidFill>
                  <a:srgbClr val="0070C0"/>
                </a:solidFill>
              </a:rPr>
              <a:t>the service was very </a:t>
            </a:r>
            <a:r>
              <a:rPr lang="en-US" dirty="0" err="1" smtClean="0">
                <a:solidFill>
                  <a:srgbClr val="0070C0"/>
                </a:solidFill>
              </a:rPr>
              <a:t>very</a:t>
            </a:r>
            <a:r>
              <a:rPr lang="en-US" dirty="0" smtClean="0">
                <a:solidFill>
                  <a:srgbClr val="0070C0"/>
                </a:solidFill>
              </a:rPr>
              <a:t> slow</a:t>
            </a:r>
            <a:r>
              <a:rPr lang="en-US" dirty="0" smtClean="0"/>
              <a:t>’</a:t>
            </a:r>
            <a:r>
              <a:rPr lang="it-IT" dirty="0" smtClean="0"/>
              <a:t> </a:t>
            </a:r>
          </a:p>
        </p:txBody>
      </p:sp>
      <p:sp>
        <p:nvSpPr>
          <p:cNvPr id="13" name="Rettangolo 12"/>
          <p:cNvSpPr/>
          <p:nvPr/>
        </p:nvSpPr>
        <p:spPr>
          <a:xfrm>
            <a:off x="395536" y="4221088"/>
            <a:ext cx="1204176" cy="369332"/>
          </a:xfrm>
          <a:prstGeom prst="rect">
            <a:avLst/>
          </a:prstGeom>
        </p:spPr>
        <p:txBody>
          <a:bodyPr wrap="none">
            <a:spAutoFit/>
          </a:bodyPr>
          <a:lstStyle/>
          <a:p>
            <a:r>
              <a:rPr lang="it-IT" dirty="0" err="1" smtClean="0">
                <a:solidFill>
                  <a:schemeClr val="accent1">
                    <a:lumMod val="50000"/>
                  </a:schemeClr>
                </a:solidFill>
              </a:rPr>
              <a:t>Classifier</a:t>
            </a:r>
            <a:r>
              <a:rPr lang="it-IT" dirty="0" smtClean="0">
                <a:solidFill>
                  <a:schemeClr val="accent1">
                    <a:lumMod val="50000"/>
                  </a:schemeClr>
                </a:solidFill>
              </a:rPr>
              <a:t>:</a:t>
            </a:r>
          </a:p>
        </p:txBody>
      </p:sp>
      <p:sp>
        <p:nvSpPr>
          <p:cNvPr id="16" name="Rettangolo 15"/>
          <p:cNvSpPr/>
          <p:nvPr/>
        </p:nvSpPr>
        <p:spPr>
          <a:xfrm>
            <a:off x="4211960" y="2924944"/>
            <a:ext cx="4932040" cy="1446550"/>
          </a:xfrm>
          <a:prstGeom prst="rect">
            <a:avLst/>
          </a:prstGeom>
        </p:spPr>
        <p:txBody>
          <a:bodyPr wrap="square">
            <a:spAutoFit/>
          </a:bodyPr>
          <a:lstStyle/>
          <a:p>
            <a:r>
              <a:rPr lang="en-US" dirty="0" smtClean="0"/>
              <a:t>The cakes and pastries are delicious</a:t>
            </a:r>
          </a:p>
          <a:p>
            <a:r>
              <a:rPr lang="en-US" dirty="0" smtClean="0"/>
              <a:t>The, cakes, and,  pastries,  are, delicious,</a:t>
            </a:r>
          </a:p>
          <a:p>
            <a:r>
              <a:rPr lang="en-US" strike="sngStrike" dirty="0" smtClean="0"/>
              <a:t>The</a:t>
            </a:r>
            <a:r>
              <a:rPr lang="en-US" dirty="0" smtClean="0"/>
              <a:t>, cakes</a:t>
            </a:r>
            <a:r>
              <a:rPr lang="en-US" strike="sngStrike" dirty="0" smtClean="0"/>
              <a:t>, and,  </a:t>
            </a:r>
            <a:r>
              <a:rPr lang="en-US" dirty="0" smtClean="0"/>
              <a:t>pastries,  are, delicious,</a:t>
            </a:r>
          </a:p>
          <a:p>
            <a:r>
              <a:rPr lang="en-US" sz="1600" dirty="0" smtClean="0"/>
              <a:t>cakes [NN], pastries [NN], are [VB], </a:t>
            </a:r>
            <a:r>
              <a:rPr lang="en-US" sz="1600" dirty="0" err="1" smtClean="0"/>
              <a:t>delicios</a:t>
            </a:r>
            <a:r>
              <a:rPr lang="en-US" sz="1600" dirty="0" smtClean="0"/>
              <a:t> [JJ]</a:t>
            </a:r>
          </a:p>
          <a:p>
            <a:endParaRPr lang="it-IT" dirty="0"/>
          </a:p>
        </p:txBody>
      </p:sp>
      <p:sp>
        <p:nvSpPr>
          <p:cNvPr id="17" name="Rettangolo 16"/>
          <p:cNvSpPr/>
          <p:nvPr/>
        </p:nvSpPr>
        <p:spPr>
          <a:xfrm>
            <a:off x="395536" y="5157192"/>
            <a:ext cx="819455" cy="369332"/>
          </a:xfrm>
          <a:prstGeom prst="rect">
            <a:avLst/>
          </a:prstGeom>
        </p:spPr>
        <p:txBody>
          <a:bodyPr wrap="none">
            <a:spAutoFit/>
          </a:bodyPr>
          <a:lstStyle/>
          <a:p>
            <a:r>
              <a:rPr lang="it-IT" dirty="0" smtClean="0">
                <a:solidFill>
                  <a:schemeClr val="accent1">
                    <a:lumMod val="50000"/>
                  </a:schemeClr>
                </a:solidFill>
              </a:rPr>
              <a:t>Input:</a:t>
            </a:r>
          </a:p>
        </p:txBody>
      </p:sp>
      <p:sp>
        <p:nvSpPr>
          <p:cNvPr id="18" name="Freccia a destra 17"/>
          <p:cNvSpPr/>
          <p:nvPr/>
        </p:nvSpPr>
        <p:spPr>
          <a:xfrm>
            <a:off x="5076056" y="5805264"/>
            <a:ext cx="72008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CasellaDiTesto 18"/>
          <p:cNvSpPr txBox="1"/>
          <p:nvPr/>
        </p:nvSpPr>
        <p:spPr>
          <a:xfrm>
            <a:off x="5940152" y="5661248"/>
            <a:ext cx="1656184" cy="369332"/>
          </a:xfrm>
          <a:prstGeom prst="rect">
            <a:avLst/>
          </a:prstGeom>
          <a:noFill/>
        </p:spPr>
        <p:txBody>
          <a:bodyPr wrap="square" rtlCol="0">
            <a:spAutoFit/>
          </a:bodyPr>
          <a:lstStyle/>
          <a:p>
            <a:r>
              <a:rPr lang="it-IT" i="1" dirty="0" smtClean="0"/>
              <a:t>negative</a:t>
            </a:r>
            <a:endParaRPr lang="it-IT" i="1" dirty="0"/>
          </a:p>
        </p:txBody>
      </p:sp>
      <p:sp>
        <p:nvSpPr>
          <p:cNvPr id="1028" name="Rectangle 4"/>
          <p:cNvSpPr>
            <a:spLocks noChangeArrowheads="1"/>
          </p:cNvSpPr>
          <p:nvPr/>
        </p:nvSpPr>
        <p:spPr bwMode="auto">
          <a:xfrm>
            <a:off x="395536" y="4653136"/>
            <a:ext cx="5507918" cy="2769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it-IT" dirty="0" err="1" smtClean="0"/>
              <a:t>classifier</a:t>
            </a:r>
            <a:r>
              <a:rPr lang="it-IT" dirty="0" smtClean="0"/>
              <a:t> = </a:t>
            </a:r>
            <a:r>
              <a:rPr lang="it-IT" dirty="0" err="1" smtClean="0"/>
              <a:t>NaiveBayesClassifier.train</a:t>
            </a:r>
            <a:r>
              <a:rPr lang="it-IT" dirty="0" smtClean="0"/>
              <a:t>(</a:t>
            </a:r>
            <a:r>
              <a:rPr lang="it-IT" dirty="0" err="1" smtClean="0"/>
              <a:t>training_set</a:t>
            </a:r>
            <a:r>
              <a:rPr lang="it-IT" dirty="0" smtClean="0"/>
              <a: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55"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par>
                                <p:cTn id="14" presetID="55"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7"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8" dur="1000"/>
                                        <p:tgtEl>
                                          <p:spTgt spid="3">
                                            <p:txEl>
                                              <p:pRg st="1" end="1"/>
                                            </p:txEl>
                                          </p:spTgt>
                                        </p:tgtEl>
                                      </p:cBhvr>
                                    </p:animEffect>
                                  </p:childTnLst>
                                </p:cTn>
                              </p:par>
                            </p:childTnLst>
                          </p:cTn>
                        </p:par>
                        <p:par>
                          <p:cTn id="19" fill="hold">
                            <p:stCondLst>
                              <p:cond delay="2000"/>
                            </p:stCondLst>
                            <p:childTnLst>
                              <p:par>
                                <p:cTn id="20" presetID="1" presetClass="entr"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childTnLst>
                                </p:cTn>
                              </p:par>
                              <p:par>
                                <p:cTn id="22" presetID="55" presetClass="entr" presetSubtype="0" fill="hold" nodeType="with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 calcmode="lin" valueType="num">
                                      <p:cBhvr>
                                        <p:cTn id="24" dur="1000" fill="hold"/>
                                        <p:tgtEl>
                                          <p:spTgt spid="9">
                                            <p:txEl>
                                              <p:pRg st="0" end="0"/>
                                            </p:txEl>
                                          </p:spTgt>
                                        </p:tgtEl>
                                        <p:attrNameLst>
                                          <p:attrName>ppt_w</p:attrName>
                                        </p:attrNameLst>
                                      </p:cBhvr>
                                      <p:tavLst>
                                        <p:tav tm="0">
                                          <p:val>
                                            <p:strVal val="#ppt_w*0.70"/>
                                          </p:val>
                                        </p:tav>
                                        <p:tav tm="100000">
                                          <p:val>
                                            <p:strVal val="#ppt_w"/>
                                          </p:val>
                                        </p:tav>
                                      </p:tavLst>
                                    </p:anim>
                                    <p:anim calcmode="lin" valueType="num">
                                      <p:cBhvr>
                                        <p:cTn id="25" dur="1000" fill="hold"/>
                                        <p:tgtEl>
                                          <p:spTgt spid="9">
                                            <p:txEl>
                                              <p:pRg st="0" end="0"/>
                                            </p:txEl>
                                          </p:spTgt>
                                        </p:tgtEl>
                                        <p:attrNameLst>
                                          <p:attrName>ppt_h</p:attrName>
                                        </p:attrNameLst>
                                      </p:cBhvr>
                                      <p:tavLst>
                                        <p:tav tm="0">
                                          <p:val>
                                            <p:strVal val="#ppt_h"/>
                                          </p:val>
                                        </p:tav>
                                        <p:tav tm="100000">
                                          <p:val>
                                            <p:strVal val="#ppt_h"/>
                                          </p:val>
                                        </p:tav>
                                      </p:tavLst>
                                    </p:anim>
                                    <p:animEffect transition="in" filter="fade">
                                      <p:cBhvr>
                                        <p:cTn id="26" dur="1000"/>
                                        <p:tgtEl>
                                          <p:spTgt spid="9">
                                            <p:txEl>
                                              <p:pRg st="0" end="0"/>
                                            </p:txEl>
                                          </p:spTgt>
                                        </p:tgtEl>
                                      </p:cBhvr>
                                    </p:animEffect>
                                  </p:childTnLst>
                                </p:cTn>
                              </p:par>
                              <p:par>
                                <p:cTn id="27" presetID="55" presetClass="entr" presetSubtype="0" fill="hold" nodeType="with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anim calcmode="lin" valueType="num">
                                      <p:cBhvr>
                                        <p:cTn id="29" dur="1000" fill="hold"/>
                                        <p:tgtEl>
                                          <p:spTgt spid="9">
                                            <p:txEl>
                                              <p:pRg st="1" end="1"/>
                                            </p:txEl>
                                          </p:spTgt>
                                        </p:tgtEl>
                                        <p:attrNameLst>
                                          <p:attrName>ppt_w</p:attrName>
                                        </p:attrNameLst>
                                      </p:cBhvr>
                                      <p:tavLst>
                                        <p:tav tm="0">
                                          <p:val>
                                            <p:strVal val="#ppt_w*0.70"/>
                                          </p:val>
                                        </p:tav>
                                        <p:tav tm="100000">
                                          <p:val>
                                            <p:strVal val="#ppt_w"/>
                                          </p:val>
                                        </p:tav>
                                      </p:tavLst>
                                    </p:anim>
                                    <p:anim calcmode="lin" valueType="num">
                                      <p:cBhvr>
                                        <p:cTn id="30" dur="1000" fill="hold"/>
                                        <p:tgtEl>
                                          <p:spTgt spid="9">
                                            <p:txEl>
                                              <p:pRg st="1" end="1"/>
                                            </p:txEl>
                                          </p:spTgt>
                                        </p:tgtEl>
                                        <p:attrNameLst>
                                          <p:attrName>ppt_h</p:attrName>
                                        </p:attrNameLst>
                                      </p:cBhvr>
                                      <p:tavLst>
                                        <p:tav tm="0">
                                          <p:val>
                                            <p:strVal val="#ppt_h"/>
                                          </p:val>
                                        </p:tav>
                                        <p:tav tm="100000">
                                          <p:val>
                                            <p:strVal val="#ppt_h"/>
                                          </p:val>
                                        </p:tav>
                                      </p:tavLst>
                                    </p:anim>
                                    <p:animEffect transition="in" filter="fade">
                                      <p:cBhvr>
                                        <p:cTn id="31" dur="1000"/>
                                        <p:tgtEl>
                                          <p:spTgt spid="9">
                                            <p:txEl>
                                              <p:pRg st="1" end="1"/>
                                            </p:txEl>
                                          </p:spTgt>
                                        </p:tgtEl>
                                      </p:cBhvr>
                                    </p:animEffect>
                                  </p:childTnLst>
                                </p:cTn>
                              </p:par>
                              <p:par>
                                <p:cTn id="32" presetID="55" presetClass="entr" presetSubtype="0" fill="hold" nodeType="withEffect">
                                  <p:stCondLst>
                                    <p:cond delay="0"/>
                                  </p:stCondLst>
                                  <p:childTnLst>
                                    <p:set>
                                      <p:cBhvr>
                                        <p:cTn id="33" dur="1" fill="hold">
                                          <p:stCondLst>
                                            <p:cond delay="0"/>
                                          </p:stCondLst>
                                        </p:cTn>
                                        <p:tgtEl>
                                          <p:spTgt spid="9">
                                            <p:txEl>
                                              <p:pRg st="2" end="2"/>
                                            </p:txEl>
                                          </p:spTgt>
                                        </p:tgtEl>
                                        <p:attrNameLst>
                                          <p:attrName>style.visibility</p:attrName>
                                        </p:attrNameLst>
                                      </p:cBhvr>
                                      <p:to>
                                        <p:strVal val="visible"/>
                                      </p:to>
                                    </p:set>
                                    <p:anim calcmode="lin" valueType="num">
                                      <p:cBhvr>
                                        <p:cTn id="34" dur="1000" fill="hold"/>
                                        <p:tgtEl>
                                          <p:spTgt spid="9">
                                            <p:txEl>
                                              <p:pRg st="2" end="2"/>
                                            </p:txEl>
                                          </p:spTgt>
                                        </p:tgtEl>
                                        <p:attrNameLst>
                                          <p:attrName>ppt_w</p:attrName>
                                        </p:attrNameLst>
                                      </p:cBhvr>
                                      <p:tavLst>
                                        <p:tav tm="0">
                                          <p:val>
                                            <p:strVal val="#ppt_w*0.70"/>
                                          </p:val>
                                        </p:tav>
                                        <p:tav tm="100000">
                                          <p:val>
                                            <p:strVal val="#ppt_w"/>
                                          </p:val>
                                        </p:tav>
                                      </p:tavLst>
                                    </p:anim>
                                    <p:anim calcmode="lin" valueType="num">
                                      <p:cBhvr>
                                        <p:cTn id="35" dur="1000" fill="hold"/>
                                        <p:tgtEl>
                                          <p:spTgt spid="9">
                                            <p:txEl>
                                              <p:pRg st="2" end="2"/>
                                            </p:txEl>
                                          </p:spTgt>
                                        </p:tgtEl>
                                        <p:attrNameLst>
                                          <p:attrName>ppt_h</p:attrName>
                                        </p:attrNameLst>
                                      </p:cBhvr>
                                      <p:tavLst>
                                        <p:tav tm="0">
                                          <p:val>
                                            <p:strVal val="#ppt_h"/>
                                          </p:val>
                                        </p:tav>
                                        <p:tav tm="100000">
                                          <p:val>
                                            <p:strVal val="#ppt_h"/>
                                          </p:val>
                                        </p:tav>
                                      </p:tavLst>
                                    </p:anim>
                                    <p:animEffect transition="in" filter="fade">
                                      <p:cBhvr>
                                        <p:cTn id="36" dur="1000"/>
                                        <p:tgtEl>
                                          <p:spTgt spid="9">
                                            <p:txEl>
                                              <p:pRg st="2" end="2"/>
                                            </p:txEl>
                                          </p:spTgt>
                                        </p:tgtEl>
                                      </p:cBhvr>
                                    </p:animEffect>
                                  </p:childTnLst>
                                </p:cTn>
                              </p:par>
                            </p:childTnLst>
                          </p:cTn>
                        </p:par>
                        <p:par>
                          <p:cTn id="37" fill="hold">
                            <p:stCondLst>
                              <p:cond delay="3000"/>
                            </p:stCondLst>
                            <p:childTnLst>
                              <p:par>
                                <p:cTn id="38" presetID="55" presetClass="entr" presetSubtype="0" fill="hold" nodeType="afterEffect">
                                  <p:stCondLst>
                                    <p:cond delay="0"/>
                                  </p:stCondLst>
                                  <p:childTnLst>
                                    <p:set>
                                      <p:cBhvr>
                                        <p:cTn id="39" dur="1" fill="hold">
                                          <p:stCondLst>
                                            <p:cond delay="0"/>
                                          </p:stCondLst>
                                        </p:cTn>
                                        <p:tgtEl>
                                          <p:spTgt spid="16">
                                            <p:txEl>
                                              <p:pRg st="0" end="0"/>
                                            </p:txEl>
                                          </p:spTgt>
                                        </p:tgtEl>
                                        <p:attrNameLst>
                                          <p:attrName>style.visibility</p:attrName>
                                        </p:attrNameLst>
                                      </p:cBhvr>
                                      <p:to>
                                        <p:strVal val="visible"/>
                                      </p:to>
                                    </p:set>
                                    <p:anim calcmode="lin" valueType="num">
                                      <p:cBhvr>
                                        <p:cTn id="40" dur="500" fill="hold"/>
                                        <p:tgtEl>
                                          <p:spTgt spid="16">
                                            <p:txEl>
                                              <p:pRg st="0" end="0"/>
                                            </p:txEl>
                                          </p:spTgt>
                                        </p:tgtEl>
                                        <p:attrNameLst>
                                          <p:attrName>ppt_w</p:attrName>
                                        </p:attrNameLst>
                                      </p:cBhvr>
                                      <p:tavLst>
                                        <p:tav tm="0">
                                          <p:val>
                                            <p:strVal val="#ppt_w*0.70"/>
                                          </p:val>
                                        </p:tav>
                                        <p:tav tm="100000">
                                          <p:val>
                                            <p:strVal val="#ppt_w"/>
                                          </p:val>
                                        </p:tav>
                                      </p:tavLst>
                                    </p:anim>
                                    <p:anim calcmode="lin" valueType="num">
                                      <p:cBhvr>
                                        <p:cTn id="41" dur="500" fill="hold"/>
                                        <p:tgtEl>
                                          <p:spTgt spid="16">
                                            <p:txEl>
                                              <p:pRg st="0" end="0"/>
                                            </p:txEl>
                                          </p:spTgt>
                                        </p:tgtEl>
                                        <p:attrNameLst>
                                          <p:attrName>ppt_h</p:attrName>
                                        </p:attrNameLst>
                                      </p:cBhvr>
                                      <p:tavLst>
                                        <p:tav tm="0">
                                          <p:val>
                                            <p:strVal val="#ppt_h"/>
                                          </p:val>
                                        </p:tav>
                                        <p:tav tm="100000">
                                          <p:val>
                                            <p:strVal val="#ppt_h"/>
                                          </p:val>
                                        </p:tav>
                                      </p:tavLst>
                                    </p:anim>
                                    <p:animEffect transition="in" filter="fade">
                                      <p:cBhvr>
                                        <p:cTn id="42" dur="500"/>
                                        <p:tgtEl>
                                          <p:spTgt spid="16">
                                            <p:txEl>
                                              <p:pRg st="0" end="0"/>
                                            </p:txEl>
                                          </p:spTgt>
                                        </p:tgtEl>
                                      </p:cBhvr>
                                    </p:animEffect>
                                  </p:childTnLst>
                                </p:cTn>
                              </p:par>
                            </p:childTnLst>
                          </p:cTn>
                        </p:par>
                        <p:par>
                          <p:cTn id="43" fill="hold">
                            <p:stCondLst>
                              <p:cond delay="3500"/>
                            </p:stCondLst>
                            <p:childTnLst>
                              <p:par>
                                <p:cTn id="44" presetID="55" presetClass="entr" presetSubtype="0" fill="hold" nodeType="afterEffect">
                                  <p:stCondLst>
                                    <p:cond delay="0"/>
                                  </p:stCondLst>
                                  <p:childTnLst>
                                    <p:set>
                                      <p:cBhvr>
                                        <p:cTn id="45" dur="1" fill="hold">
                                          <p:stCondLst>
                                            <p:cond delay="0"/>
                                          </p:stCondLst>
                                        </p:cTn>
                                        <p:tgtEl>
                                          <p:spTgt spid="16">
                                            <p:txEl>
                                              <p:pRg st="1" end="1"/>
                                            </p:txEl>
                                          </p:spTgt>
                                        </p:tgtEl>
                                        <p:attrNameLst>
                                          <p:attrName>style.visibility</p:attrName>
                                        </p:attrNameLst>
                                      </p:cBhvr>
                                      <p:to>
                                        <p:strVal val="visible"/>
                                      </p:to>
                                    </p:set>
                                    <p:anim calcmode="lin" valueType="num">
                                      <p:cBhvr>
                                        <p:cTn id="46" dur="500" fill="hold"/>
                                        <p:tgtEl>
                                          <p:spTgt spid="16">
                                            <p:txEl>
                                              <p:pRg st="1" end="1"/>
                                            </p:txEl>
                                          </p:spTgt>
                                        </p:tgtEl>
                                        <p:attrNameLst>
                                          <p:attrName>ppt_w</p:attrName>
                                        </p:attrNameLst>
                                      </p:cBhvr>
                                      <p:tavLst>
                                        <p:tav tm="0">
                                          <p:val>
                                            <p:strVal val="#ppt_w*0.70"/>
                                          </p:val>
                                        </p:tav>
                                        <p:tav tm="100000">
                                          <p:val>
                                            <p:strVal val="#ppt_w"/>
                                          </p:val>
                                        </p:tav>
                                      </p:tavLst>
                                    </p:anim>
                                    <p:anim calcmode="lin" valueType="num">
                                      <p:cBhvr>
                                        <p:cTn id="47" dur="500" fill="hold"/>
                                        <p:tgtEl>
                                          <p:spTgt spid="16">
                                            <p:txEl>
                                              <p:pRg st="1" end="1"/>
                                            </p:txEl>
                                          </p:spTgt>
                                        </p:tgtEl>
                                        <p:attrNameLst>
                                          <p:attrName>ppt_h</p:attrName>
                                        </p:attrNameLst>
                                      </p:cBhvr>
                                      <p:tavLst>
                                        <p:tav tm="0">
                                          <p:val>
                                            <p:strVal val="#ppt_h"/>
                                          </p:val>
                                        </p:tav>
                                        <p:tav tm="100000">
                                          <p:val>
                                            <p:strVal val="#ppt_h"/>
                                          </p:val>
                                        </p:tav>
                                      </p:tavLst>
                                    </p:anim>
                                    <p:animEffect transition="in" filter="fade">
                                      <p:cBhvr>
                                        <p:cTn id="48" dur="500"/>
                                        <p:tgtEl>
                                          <p:spTgt spid="16">
                                            <p:txEl>
                                              <p:pRg st="1" end="1"/>
                                            </p:txEl>
                                          </p:spTgt>
                                        </p:tgtEl>
                                      </p:cBhvr>
                                    </p:animEffect>
                                  </p:childTnLst>
                                </p:cTn>
                              </p:par>
                            </p:childTnLst>
                          </p:cTn>
                        </p:par>
                        <p:par>
                          <p:cTn id="49" fill="hold">
                            <p:stCondLst>
                              <p:cond delay="4000"/>
                            </p:stCondLst>
                            <p:childTnLst>
                              <p:par>
                                <p:cTn id="50" presetID="55" presetClass="entr" presetSubtype="0" fill="hold" nodeType="afterEffect">
                                  <p:stCondLst>
                                    <p:cond delay="0"/>
                                  </p:stCondLst>
                                  <p:childTnLst>
                                    <p:set>
                                      <p:cBhvr>
                                        <p:cTn id="51" dur="1" fill="hold">
                                          <p:stCondLst>
                                            <p:cond delay="0"/>
                                          </p:stCondLst>
                                        </p:cTn>
                                        <p:tgtEl>
                                          <p:spTgt spid="16">
                                            <p:txEl>
                                              <p:pRg st="2" end="2"/>
                                            </p:txEl>
                                          </p:spTgt>
                                        </p:tgtEl>
                                        <p:attrNameLst>
                                          <p:attrName>style.visibility</p:attrName>
                                        </p:attrNameLst>
                                      </p:cBhvr>
                                      <p:to>
                                        <p:strVal val="visible"/>
                                      </p:to>
                                    </p:set>
                                    <p:anim calcmode="lin" valueType="num">
                                      <p:cBhvr>
                                        <p:cTn id="52" dur="500" fill="hold"/>
                                        <p:tgtEl>
                                          <p:spTgt spid="16">
                                            <p:txEl>
                                              <p:pRg st="2" end="2"/>
                                            </p:txEl>
                                          </p:spTgt>
                                        </p:tgtEl>
                                        <p:attrNameLst>
                                          <p:attrName>ppt_w</p:attrName>
                                        </p:attrNameLst>
                                      </p:cBhvr>
                                      <p:tavLst>
                                        <p:tav tm="0">
                                          <p:val>
                                            <p:strVal val="#ppt_w*0.70"/>
                                          </p:val>
                                        </p:tav>
                                        <p:tav tm="100000">
                                          <p:val>
                                            <p:strVal val="#ppt_w"/>
                                          </p:val>
                                        </p:tav>
                                      </p:tavLst>
                                    </p:anim>
                                    <p:anim calcmode="lin" valueType="num">
                                      <p:cBhvr>
                                        <p:cTn id="53" dur="500" fill="hold"/>
                                        <p:tgtEl>
                                          <p:spTgt spid="16">
                                            <p:txEl>
                                              <p:pRg st="2" end="2"/>
                                            </p:txEl>
                                          </p:spTgt>
                                        </p:tgtEl>
                                        <p:attrNameLst>
                                          <p:attrName>ppt_h</p:attrName>
                                        </p:attrNameLst>
                                      </p:cBhvr>
                                      <p:tavLst>
                                        <p:tav tm="0">
                                          <p:val>
                                            <p:strVal val="#ppt_h"/>
                                          </p:val>
                                        </p:tav>
                                        <p:tav tm="100000">
                                          <p:val>
                                            <p:strVal val="#ppt_h"/>
                                          </p:val>
                                        </p:tav>
                                      </p:tavLst>
                                    </p:anim>
                                    <p:animEffect transition="in" filter="fade">
                                      <p:cBhvr>
                                        <p:cTn id="54" dur="500"/>
                                        <p:tgtEl>
                                          <p:spTgt spid="16">
                                            <p:txEl>
                                              <p:pRg st="2" end="2"/>
                                            </p:txEl>
                                          </p:spTgt>
                                        </p:tgtEl>
                                      </p:cBhvr>
                                    </p:animEffect>
                                  </p:childTnLst>
                                </p:cTn>
                              </p:par>
                            </p:childTnLst>
                          </p:cTn>
                        </p:par>
                        <p:par>
                          <p:cTn id="55" fill="hold">
                            <p:stCondLst>
                              <p:cond delay="4500"/>
                            </p:stCondLst>
                            <p:childTnLst>
                              <p:par>
                                <p:cTn id="56" presetID="55" presetClass="entr" presetSubtype="0" fill="hold" nodeType="afterEffect">
                                  <p:stCondLst>
                                    <p:cond delay="0"/>
                                  </p:stCondLst>
                                  <p:childTnLst>
                                    <p:set>
                                      <p:cBhvr>
                                        <p:cTn id="57" dur="1" fill="hold">
                                          <p:stCondLst>
                                            <p:cond delay="0"/>
                                          </p:stCondLst>
                                        </p:cTn>
                                        <p:tgtEl>
                                          <p:spTgt spid="16">
                                            <p:txEl>
                                              <p:pRg st="3" end="3"/>
                                            </p:txEl>
                                          </p:spTgt>
                                        </p:tgtEl>
                                        <p:attrNameLst>
                                          <p:attrName>style.visibility</p:attrName>
                                        </p:attrNameLst>
                                      </p:cBhvr>
                                      <p:to>
                                        <p:strVal val="visible"/>
                                      </p:to>
                                    </p:set>
                                    <p:anim calcmode="lin" valueType="num">
                                      <p:cBhvr>
                                        <p:cTn id="58" dur="500" fill="hold"/>
                                        <p:tgtEl>
                                          <p:spTgt spid="16">
                                            <p:txEl>
                                              <p:pRg st="3" end="3"/>
                                            </p:txEl>
                                          </p:spTgt>
                                        </p:tgtEl>
                                        <p:attrNameLst>
                                          <p:attrName>ppt_w</p:attrName>
                                        </p:attrNameLst>
                                      </p:cBhvr>
                                      <p:tavLst>
                                        <p:tav tm="0">
                                          <p:val>
                                            <p:strVal val="#ppt_w*0.70"/>
                                          </p:val>
                                        </p:tav>
                                        <p:tav tm="100000">
                                          <p:val>
                                            <p:strVal val="#ppt_w"/>
                                          </p:val>
                                        </p:tav>
                                      </p:tavLst>
                                    </p:anim>
                                    <p:anim calcmode="lin" valueType="num">
                                      <p:cBhvr>
                                        <p:cTn id="59" dur="500" fill="hold"/>
                                        <p:tgtEl>
                                          <p:spTgt spid="16">
                                            <p:txEl>
                                              <p:pRg st="3" end="3"/>
                                            </p:txEl>
                                          </p:spTgt>
                                        </p:tgtEl>
                                        <p:attrNameLst>
                                          <p:attrName>ppt_h</p:attrName>
                                        </p:attrNameLst>
                                      </p:cBhvr>
                                      <p:tavLst>
                                        <p:tav tm="0">
                                          <p:val>
                                            <p:strVal val="#ppt_h"/>
                                          </p:val>
                                        </p:tav>
                                        <p:tav tm="100000">
                                          <p:val>
                                            <p:strVal val="#ppt_h"/>
                                          </p:val>
                                        </p:tav>
                                      </p:tavLst>
                                    </p:anim>
                                    <p:animEffect transition="in" filter="fade">
                                      <p:cBhvr>
                                        <p:cTn id="60" dur="500"/>
                                        <p:tgtEl>
                                          <p:spTgt spid="16">
                                            <p:txEl>
                                              <p:pRg st="3" end="3"/>
                                            </p:txEl>
                                          </p:spTgt>
                                        </p:tgtEl>
                                      </p:cBhvr>
                                    </p:animEffect>
                                  </p:childTnLst>
                                </p:cTn>
                              </p:par>
                            </p:childTnLst>
                          </p:cTn>
                        </p:par>
                        <p:par>
                          <p:cTn id="61" fill="hold">
                            <p:stCondLst>
                              <p:cond delay="5000"/>
                            </p:stCondLst>
                            <p:childTnLst>
                              <p:par>
                                <p:cTn id="62" presetID="10" presetClass="entr" presetSubtype="0" fill="hold" nodeType="afterEffect">
                                  <p:stCondLst>
                                    <p:cond delay="0"/>
                                  </p:stCondLst>
                                  <p:childTnLst>
                                    <p:set>
                                      <p:cBhvr>
                                        <p:cTn id="63" dur="1" fill="hold">
                                          <p:stCondLst>
                                            <p:cond delay="0"/>
                                          </p:stCondLst>
                                        </p:cTn>
                                        <p:tgtEl>
                                          <p:spTgt spid="13">
                                            <p:txEl>
                                              <p:pRg st="0" end="0"/>
                                            </p:txEl>
                                          </p:spTgt>
                                        </p:tgtEl>
                                        <p:attrNameLst>
                                          <p:attrName>style.visibility</p:attrName>
                                        </p:attrNameLst>
                                      </p:cBhvr>
                                      <p:to>
                                        <p:strVal val="visible"/>
                                      </p:to>
                                    </p:set>
                                    <p:animEffect transition="in" filter="fade">
                                      <p:cBhvr>
                                        <p:cTn id="64" dur="1000"/>
                                        <p:tgtEl>
                                          <p:spTgt spid="13">
                                            <p:txEl>
                                              <p:pRg st="0" end="0"/>
                                            </p:txEl>
                                          </p:spTgt>
                                        </p:tgtEl>
                                      </p:cBhvr>
                                    </p:animEffect>
                                  </p:childTnLst>
                                </p:cTn>
                              </p:par>
                            </p:childTnLst>
                          </p:cTn>
                        </p:par>
                        <p:par>
                          <p:cTn id="65" fill="hold">
                            <p:stCondLst>
                              <p:cond delay="6000"/>
                            </p:stCondLst>
                            <p:childTnLst>
                              <p:par>
                                <p:cTn id="66" presetID="55" presetClass="entr" presetSubtype="0" fill="hold" nodeType="afterEffect">
                                  <p:stCondLst>
                                    <p:cond delay="0"/>
                                  </p:stCondLst>
                                  <p:childTnLst>
                                    <p:set>
                                      <p:cBhvr>
                                        <p:cTn id="67" dur="1" fill="hold">
                                          <p:stCondLst>
                                            <p:cond delay="0"/>
                                          </p:stCondLst>
                                        </p:cTn>
                                        <p:tgtEl>
                                          <p:spTgt spid="1028">
                                            <p:txEl>
                                              <p:pRg st="0" end="0"/>
                                            </p:txEl>
                                          </p:spTgt>
                                        </p:tgtEl>
                                        <p:attrNameLst>
                                          <p:attrName>style.visibility</p:attrName>
                                        </p:attrNameLst>
                                      </p:cBhvr>
                                      <p:to>
                                        <p:strVal val="visible"/>
                                      </p:to>
                                    </p:set>
                                    <p:anim calcmode="lin" valueType="num">
                                      <p:cBhvr>
                                        <p:cTn id="68" dur="1000" fill="hold"/>
                                        <p:tgtEl>
                                          <p:spTgt spid="1028">
                                            <p:txEl>
                                              <p:pRg st="0" end="0"/>
                                            </p:txEl>
                                          </p:spTgt>
                                        </p:tgtEl>
                                        <p:attrNameLst>
                                          <p:attrName>ppt_w</p:attrName>
                                        </p:attrNameLst>
                                      </p:cBhvr>
                                      <p:tavLst>
                                        <p:tav tm="0">
                                          <p:val>
                                            <p:strVal val="#ppt_w*0.70"/>
                                          </p:val>
                                        </p:tav>
                                        <p:tav tm="100000">
                                          <p:val>
                                            <p:strVal val="#ppt_w"/>
                                          </p:val>
                                        </p:tav>
                                      </p:tavLst>
                                    </p:anim>
                                    <p:anim calcmode="lin" valueType="num">
                                      <p:cBhvr>
                                        <p:cTn id="69" dur="1000" fill="hold"/>
                                        <p:tgtEl>
                                          <p:spTgt spid="1028">
                                            <p:txEl>
                                              <p:pRg st="0" end="0"/>
                                            </p:txEl>
                                          </p:spTgt>
                                        </p:tgtEl>
                                        <p:attrNameLst>
                                          <p:attrName>ppt_h</p:attrName>
                                        </p:attrNameLst>
                                      </p:cBhvr>
                                      <p:tavLst>
                                        <p:tav tm="0">
                                          <p:val>
                                            <p:strVal val="#ppt_h"/>
                                          </p:val>
                                        </p:tav>
                                        <p:tav tm="100000">
                                          <p:val>
                                            <p:strVal val="#ppt_h"/>
                                          </p:val>
                                        </p:tav>
                                      </p:tavLst>
                                    </p:anim>
                                    <p:animEffect transition="in" filter="fade">
                                      <p:cBhvr>
                                        <p:cTn id="70" dur="1000"/>
                                        <p:tgtEl>
                                          <p:spTgt spid="1028">
                                            <p:txEl>
                                              <p:pRg st="0" end="0"/>
                                            </p:txEl>
                                          </p:spTgt>
                                        </p:tgtEl>
                                      </p:cBhvr>
                                    </p:animEffect>
                                  </p:childTnLst>
                                </p:cTn>
                              </p:par>
                            </p:childTnLst>
                          </p:cTn>
                        </p:par>
                        <p:par>
                          <p:cTn id="71" fill="hold">
                            <p:stCondLst>
                              <p:cond delay="7000"/>
                            </p:stCondLst>
                            <p:childTnLst>
                              <p:par>
                                <p:cTn id="72" presetID="10" presetClass="entr" presetSubtype="0" fill="hold" nodeType="afterEffect">
                                  <p:stCondLst>
                                    <p:cond delay="0"/>
                                  </p:st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2000"/>
                                        <p:tgtEl>
                                          <p:spTgt spid="17">
                                            <p:txEl>
                                              <p:pRg st="0" end="0"/>
                                            </p:txEl>
                                          </p:spTgt>
                                        </p:tgtEl>
                                      </p:cBhvr>
                                    </p:animEffect>
                                  </p:childTnLst>
                                </p:cTn>
                              </p:par>
                            </p:childTnLst>
                          </p:cTn>
                        </p:par>
                        <p:par>
                          <p:cTn id="75" fill="hold">
                            <p:stCondLst>
                              <p:cond delay="9000"/>
                            </p:stCondLst>
                            <p:childTnLst>
                              <p:par>
                                <p:cTn id="76" presetID="55" presetClass="entr" presetSubtype="0" fill="hold" nodeType="afterEffect">
                                  <p:stCondLst>
                                    <p:cond delay="0"/>
                                  </p:stCondLst>
                                  <p:childTnLst>
                                    <p:set>
                                      <p:cBhvr>
                                        <p:cTn id="77" dur="1" fill="hold">
                                          <p:stCondLst>
                                            <p:cond delay="0"/>
                                          </p:stCondLst>
                                        </p:cTn>
                                        <p:tgtEl>
                                          <p:spTgt spid="1027">
                                            <p:txEl>
                                              <p:pRg st="0" end="0"/>
                                            </p:txEl>
                                          </p:spTgt>
                                        </p:tgtEl>
                                        <p:attrNameLst>
                                          <p:attrName>style.visibility</p:attrName>
                                        </p:attrNameLst>
                                      </p:cBhvr>
                                      <p:to>
                                        <p:strVal val="visible"/>
                                      </p:to>
                                    </p:set>
                                    <p:anim calcmode="lin" valueType="num">
                                      <p:cBhvr>
                                        <p:cTn id="78" dur="1000" fill="hold"/>
                                        <p:tgtEl>
                                          <p:spTgt spid="1027">
                                            <p:txEl>
                                              <p:pRg st="0" end="0"/>
                                            </p:txEl>
                                          </p:spTgt>
                                        </p:tgtEl>
                                        <p:attrNameLst>
                                          <p:attrName>ppt_w</p:attrName>
                                        </p:attrNameLst>
                                      </p:cBhvr>
                                      <p:tavLst>
                                        <p:tav tm="0">
                                          <p:val>
                                            <p:strVal val="#ppt_w*0.70"/>
                                          </p:val>
                                        </p:tav>
                                        <p:tav tm="100000">
                                          <p:val>
                                            <p:strVal val="#ppt_w"/>
                                          </p:val>
                                        </p:tav>
                                      </p:tavLst>
                                    </p:anim>
                                    <p:anim calcmode="lin" valueType="num">
                                      <p:cBhvr>
                                        <p:cTn id="79" dur="1000" fill="hold"/>
                                        <p:tgtEl>
                                          <p:spTgt spid="1027">
                                            <p:txEl>
                                              <p:pRg st="0" end="0"/>
                                            </p:txEl>
                                          </p:spTgt>
                                        </p:tgtEl>
                                        <p:attrNameLst>
                                          <p:attrName>ppt_h</p:attrName>
                                        </p:attrNameLst>
                                      </p:cBhvr>
                                      <p:tavLst>
                                        <p:tav tm="0">
                                          <p:val>
                                            <p:strVal val="#ppt_h"/>
                                          </p:val>
                                        </p:tav>
                                        <p:tav tm="100000">
                                          <p:val>
                                            <p:strVal val="#ppt_h"/>
                                          </p:val>
                                        </p:tav>
                                      </p:tavLst>
                                    </p:anim>
                                    <p:animEffect transition="in" filter="fade">
                                      <p:cBhvr>
                                        <p:cTn id="80" dur="1000"/>
                                        <p:tgtEl>
                                          <p:spTgt spid="1027">
                                            <p:txEl>
                                              <p:pRg st="0" end="0"/>
                                            </p:txEl>
                                          </p:spTgt>
                                        </p:tgtEl>
                                      </p:cBhvr>
                                    </p:animEffect>
                                  </p:childTnLst>
                                </p:cTn>
                              </p:par>
                              <p:par>
                                <p:cTn id="81" presetID="50" presetClass="entr" presetSubtype="0" decel="100000" fill="hold" grpId="0" nodeType="with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p:cTn id="83" dur="1000" fill="hold"/>
                                        <p:tgtEl>
                                          <p:spTgt spid="18"/>
                                        </p:tgtEl>
                                        <p:attrNameLst>
                                          <p:attrName>ppt_w</p:attrName>
                                        </p:attrNameLst>
                                      </p:cBhvr>
                                      <p:tavLst>
                                        <p:tav tm="0">
                                          <p:val>
                                            <p:strVal val="#ppt_w+.3"/>
                                          </p:val>
                                        </p:tav>
                                        <p:tav tm="100000">
                                          <p:val>
                                            <p:strVal val="#ppt_w"/>
                                          </p:val>
                                        </p:tav>
                                      </p:tavLst>
                                    </p:anim>
                                    <p:anim calcmode="lin" valueType="num">
                                      <p:cBhvr>
                                        <p:cTn id="84" dur="1000" fill="hold"/>
                                        <p:tgtEl>
                                          <p:spTgt spid="18"/>
                                        </p:tgtEl>
                                        <p:attrNameLst>
                                          <p:attrName>ppt_h</p:attrName>
                                        </p:attrNameLst>
                                      </p:cBhvr>
                                      <p:tavLst>
                                        <p:tav tm="0">
                                          <p:val>
                                            <p:strVal val="#ppt_h"/>
                                          </p:val>
                                        </p:tav>
                                        <p:tav tm="100000">
                                          <p:val>
                                            <p:strVal val="#ppt_h"/>
                                          </p:val>
                                        </p:tav>
                                      </p:tavLst>
                                    </p:anim>
                                    <p:animEffect transition="in" filter="fade">
                                      <p:cBhvr>
                                        <p:cTn id="85" dur="1000"/>
                                        <p:tgtEl>
                                          <p:spTgt spid="18"/>
                                        </p:tgtEl>
                                      </p:cBhvr>
                                    </p:animEffect>
                                  </p:childTnLst>
                                </p:cTn>
                              </p:par>
                              <p:par>
                                <p:cTn id="86" presetID="55" presetClass="entr" presetSubtype="0" fill="hold" grpId="0" nodeType="withEffect">
                                  <p:stCondLst>
                                    <p:cond delay="0"/>
                                  </p:stCondLst>
                                  <p:childTnLst>
                                    <p:set>
                                      <p:cBhvr>
                                        <p:cTn id="87" dur="1" fill="hold">
                                          <p:stCondLst>
                                            <p:cond delay="0"/>
                                          </p:stCondLst>
                                        </p:cTn>
                                        <p:tgtEl>
                                          <p:spTgt spid="19"/>
                                        </p:tgtEl>
                                        <p:attrNameLst>
                                          <p:attrName>style.visibility</p:attrName>
                                        </p:attrNameLst>
                                      </p:cBhvr>
                                      <p:to>
                                        <p:strVal val="visible"/>
                                      </p:to>
                                    </p:set>
                                    <p:anim calcmode="lin" valueType="num">
                                      <p:cBhvr>
                                        <p:cTn id="88" dur="1000" fill="hold"/>
                                        <p:tgtEl>
                                          <p:spTgt spid="19"/>
                                        </p:tgtEl>
                                        <p:attrNameLst>
                                          <p:attrName>ppt_w</p:attrName>
                                        </p:attrNameLst>
                                      </p:cBhvr>
                                      <p:tavLst>
                                        <p:tav tm="0">
                                          <p:val>
                                            <p:strVal val="#ppt_w*0.70"/>
                                          </p:val>
                                        </p:tav>
                                        <p:tav tm="100000">
                                          <p:val>
                                            <p:strVal val="#ppt_w"/>
                                          </p:val>
                                        </p:tav>
                                      </p:tavLst>
                                    </p:anim>
                                    <p:anim calcmode="lin" valueType="num">
                                      <p:cBhvr>
                                        <p:cTn id="89" dur="1000" fill="hold"/>
                                        <p:tgtEl>
                                          <p:spTgt spid="19"/>
                                        </p:tgtEl>
                                        <p:attrNameLst>
                                          <p:attrName>ppt_h</p:attrName>
                                        </p:attrNameLst>
                                      </p:cBhvr>
                                      <p:tavLst>
                                        <p:tav tm="0">
                                          <p:val>
                                            <p:strVal val="#ppt_h"/>
                                          </p:val>
                                        </p:tav>
                                        <p:tav tm="100000">
                                          <p:val>
                                            <p:strVal val="#ppt_h"/>
                                          </p:val>
                                        </p:tav>
                                      </p:tavLst>
                                    </p:anim>
                                    <p:animEffect transition="in" filter="fade">
                                      <p:cBhvr>
                                        <p:cTn id="90"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18" grpId="0" animBg="1"/>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467544" y="548680"/>
            <a:ext cx="7416824" cy="584775"/>
          </a:xfrm>
          <a:prstGeom prst="rect">
            <a:avLst/>
          </a:prstGeom>
          <a:noFill/>
        </p:spPr>
        <p:txBody>
          <a:bodyPr wrap="square" rtlCol="0">
            <a:spAutoFit/>
          </a:bodyPr>
          <a:lstStyle/>
          <a:p>
            <a:r>
              <a:rPr lang="en-US" sz="3200" dirty="0" smtClean="0">
                <a:solidFill>
                  <a:schemeClr val="accent1">
                    <a:lumMod val="50000"/>
                  </a:schemeClr>
                </a:solidFill>
              </a:rPr>
              <a:t>ML: Naïve Bayes Classifier</a:t>
            </a:r>
            <a:endParaRPr lang="en-US" sz="3200" dirty="0">
              <a:solidFill>
                <a:schemeClr val="accent1">
                  <a:lumMod val="50000"/>
                </a:schemeClr>
              </a:solidFill>
            </a:endParaRPr>
          </a:p>
        </p:txBody>
      </p:sp>
      <p:pic>
        <p:nvPicPr>
          <p:cNvPr id="1026" name="Picture 2"/>
          <p:cNvPicPr>
            <a:picLocks noChangeAspect="1" noChangeArrowheads="1"/>
          </p:cNvPicPr>
          <p:nvPr/>
        </p:nvPicPr>
        <p:blipFill>
          <a:blip r:embed="rId3" cstate="print"/>
          <a:srcRect r="9656"/>
          <a:stretch>
            <a:fillRect/>
          </a:stretch>
        </p:blipFill>
        <p:spPr bwMode="auto">
          <a:xfrm>
            <a:off x="5148064" y="2276872"/>
            <a:ext cx="3672408" cy="2232248"/>
          </a:xfrm>
          <a:prstGeom prst="rect">
            <a:avLst/>
          </a:prstGeom>
          <a:noFill/>
          <a:ln w="9525">
            <a:noFill/>
            <a:miter lim="800000"/>
            <a:headEnd/>
            <a:tailEnd/>
          </a:ln>
        </p:spPr>
      </p:pic>
      <p:sp>
        <p:nvSpPr>
          <p:cNvPr id="28" name="CasellaDiTesto 27"/>
          <p:cNvSpPr txBox="1"/>
          <p:nvPr/>
        </p:nvSpPr>
        <p:spPr>
          <a:xfrm>
            <a:off x="467544" y="1412776"/>
            <a:ext cx="7848872" cy="4524315"/>
          </a:xfrm>
          <a:prstGeom prst="rect">
            <a:avLst/>
          </a:prstGeom>
          <a:noFill/>
        </p:spPr>
        <p:txBody>
          <a:bodyPr wrap="square" rtlCol="0">
            <a:spAutoFit/>
          </a:bodyPr>
          <a:lstStyle/>
          <a:p>
            <a:r>
              <a:rPr lang="it-IT" sz="2400" dirty="0" smtClean="0"/>
              <a:t>Il classificatore funziona estraendo dalle frasi del train le parole che compaiono con maggiore frequenza.</a:t>
            </a:r>
          </a:p>
          <a:p>
            <a:endParaRPr lang="it-IT" sz="2400" dirty="0" smtClean="0"/>
          </a:p>
          <a:p>
            <a:r>
              <a:rPr lang="it-IT" sz="2400" dirty="0" smtClean="0"/>
              <a:t>Ad ogni etichetta è associata </a:t>
            </a:r>
          </a:p>
          <a:p>
            <a:r>
              <a:rPr lang="it-IT" sz="2400" dirty="0" smtClean="0"/>
              <a:t>una probabilità a priori e si basa </a:t>
            </a:r>
          </a:p>
          <a:p>
            <a:r>
              <a:rPr lang="it-IT" sz="2400" dirty="0" smtClean="0"/>
              <a:t>sulla distribuzione delle parole</a:t>
            </a:r>
          </a:p>
          <a:p>
            <a:r>
              <a:rPr lang="it-IT" sz="2400" dirty="0" smtClean="0"/>
              <a:t> nel documento</a:t>
            </a:r>
          </a:p>
          <a:p>
            <a:endParaRPr lang="it-IT" sz="2400" dirty="0" smtClean="0"/>
          </a:p>
          <a:p>
            <a:r>
              <a:rPr lang="it-IT" sz="2400" dirty="0" smtClean="0"/>
              <a:t>La probabilità chela caratteristica di un insieme appartiene ad una particolare etichetta è data dall’equazione:</a:t>
            </a: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195736" y="5877272"/>
            <a:ext cx="5150280" cy="625599"/>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ppt_w</p:attrName>
                                        </p:attrNameLst>
                                      </p:cBhvr>
                                      <p:tavLst>
                                        <p:tav tm="0">
                                          <p:val>
                                            <p:strVal val="#ppt_w*0.70"/>
                                          </p:val>
                                        </p:tav>
                                        <p:tav tm="100000">
                                          <p:val>
                                            <p:strVal val="#ppt_w"/>
                                          </p:val>
                                        </p:tav>
                                      </p:tavLst>
                                    </p:anim>
                                    <p:anim calcmode="lin" valueType="num">
                                      <p:cBhvr>
                                        <p:cTn id="8" dur="500" fill="hold"/>
                                        <p:tgtEl>
                                          <p:spTgt spid="28"/>
                                        </p:tgtEl>
                                        <p:attrNameLst>
                                          <p:attrName>ppt_h</p:attrName>
                                        </p:attrNameLst>
                                      </p:cBhvr>
                                      <p:tavLst>
                                        <p:tav tm="0">
                                          <p:val>
                                            <p:strVal val="#ppt_h"/>
                                          </p:val>
                                        </p:tav>
                                        <p:tav tm="100000">
                                          <p:val>
                                            <p:strVal val="#ppt_h"/>
                                          </p:val>
                                        </p:tav>
                                      </p:tavLst>
                                    </p:anim>
                                    <p:animEffect transition="in" filter="fade">
                                      <p:cBhvr>
                                        <p:cTn id="9" dur="500"/>
                                        <p:tgtEl>
                                          <p:spTgt spid="28"/>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2000"/>
                                        <p:tgtEl>
                                          <p:spTgt spid="1026"/>
                                        </p:tgtEl>
                                      </p:cBhvr>
                                    </p:animEffect>
                                  </p:childTnLst>
                                </p:cTn>
                              </p:par>
                              <p:par>
                                <p:cTn id="14" presetID="55" presetClass="entr" presetSubtype="0" fill="hold" nodeType="withEffect">
                                  <p:stCondLst>
                                    <p:cond delay="0"/>
                                  </p:stCondLst>
                                  <p:childTnLst>
                                    <p:set>
                                      <p:cBhvr>
                                        <p:cTn id="15" dur="1" fill="hold">
                                          <p:stCondLst>
                                            <p:cond delay="0"/>
                                          </p:stCondLst>
                                        </p:cTn>
                                        <p:tgtEl>
                                          <p:spTgt spid="1027"/>
                                        </p:tgtEl>
                                        <p:attrNameLst>
                                          <p:attrName>style.visibility</p:attrName>
                                        </p:attrNameLst>
                                      </p:cBhvr>
                                      <p:to>
                                        <p:strVal val="visible"/>
                                      </p:to>
                                    </p:set>
                                    <p:anim calcmode="lin" valueType="num">
                                      <p:cBhvr>
                                        <p:cTn id="16" dur="1000" fill="hold"/>
                                        <p:tgtEl>
                                          <p:spTgt spid="1027"/>
                                        </p:tgtEl>
                                        <p:attrNameLst>
                                          <p:attrName>ppt_w</p:attrName>
                                        </p:attrNameLst>
                                      </p:cBhvr>
                                      <p:tavLst>
                                        <p:tav tm="0">
                                          <p:val>
                                            <p:strVal val="#ppt_w*0.70"/>
                                          </p:val>
                                        </p:tav>
                                        <p:tav tm="100000">
                                          <p:val>
                                            <p:strVal val="#ppt_w"/>
                                          </p:val>
                                        </p:tav>
                                      </p:tavLst>
                                    </p:anim>
                                    <p:anim calcmode="lin" valueType="num">
                                      <p:cBhvr>
                                        <p:cTn id="17" dur="1000" fill="hold"/>
                                        <p:tgtEl>
                                          <p:spTgt spid="1027"/>
                                        </p:tgtEl>
                                        <p:attrNameLst>
                                          <p:attrName>ppt_h</p:attrName>
                                        </p:attrNameLst>
                                      </p:cBhvr>
                                      <p:tavLst>
                                        <p:tav tm="0">
                                          <p:val>
                                            <p:strVal val="#ppt_h"/>
                                          </p:val>
                                        </p:tav>
                                        <p:tav tm="100000">
                                          <p:val>
                                            <p:strVal val="#ppt_h"/>
                                          </p:val>
                                        </p:tav>
                                      </p:tavLst>
                                    </p:anim>
                                    <p:animEffect transition="in" filter="fade">
                                      <p:cBhvr>
                                        <p:cTn id="18"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467544" y="548680"/>
            <a:ext cx="7416824" cy="584775"/>
          </a:xfrm>
          <a:prstGeom prst="rect">
            <a:avLst/>
          </a:prstGeom>
          <a:noFill/>
        </p:spPr>
        <p:txBody>
          <a:bodyPr wrap="square" rtlCol="0">
            <a:spAutoFit/>
          </a:bodyPr>
          <a:lstStyle/>
          <a:p>
            <a:r>
              <a:rPr lang="en-US" sz="3200" dirty="0" smtClean="0">
                <a:solidFill>
                  <a:schemeClr val="accent1">
                    <a:lumMod val="50000"/>
                  </a:schemeClr>
                </a:solidFill>
              </a:rPr>
              <a:t>LA: Dictionary Based Approach</a:t>
            </a:r>
            <a:endParaRPr lang="en-US" sz="3200" dirty="0">
              <a:solidFill>
                <a:schemeClr val="accent1">
                  <a:lumMod val="50000"/>
                </a:schemeClr>
              </a:solidFill>
            </a:endParaRPr>
          </a:p>
        </p:txBody>
      </p:sp>
      <p:sp>
        <p:nvSpPr>
          <p:cNvPr id="32" name="Rettangolo 31"/>
          <p:cNvSpPr/>
          <p:nvPr/>
        </p:nvSpPr>
        <p:spPr>
          <a:xfrm>
            <a:off x="467544" y="1340768"/>
            <a:ext cx="6534472" cy="1569660"/>
          </a:xfrm>
          <a:prstGeom prst="rect">
            <a:avLst/>
          </a:prstGeom>
        </p:spPr>
        <p:txBody>
          <a:bodyPr wrap="square">
            <a:spAutoFit/>
          </a:bodyPr>
          <a:lstStyle/>
          <a:p>
            <a:pPr algn="just"/>
            <a:r>
              <a:rPr lang="it-IT" sz="2400" dirty="0" smtClean="0"/>
              <a:t>Database lessicali:</a:t>
            </a:r>
          </a:p>
          <a:p>
            <a:r>
              <a:rPr lang="it-IT" sz="2400" dirty="0" smtClean="0"/>
              <a:t>  </a:t>
            </a:r>
          </a:p>
          <a:p>
            <a:r>
              <a:rPr lang="it-IT" sz="2400" dirty="0" smtClean="0"/>
              <a:t>  </a:t>
            </a:r>
            <a:r>
              <a:rPr lang="it-IT" sz="2400" dirty="0" smtClean="0">
                <a:solidFill>
                  <a:schemeClr val="accent1">
                    <a:lumMod val="50000"/>
                  </a:schemeClr>
                </a:solidFill>
              </a:rPr>
              <a:t>●</a:t>
            </a:r>
            <a:r>
              <a:rPr lang="it-IT" sz="2400" dirty="0" smtClean="0"/>
              <a:t>  WordNet</a:t>
            </a:r>
          </a:p>
          <a:p>
            <a:r>
              <a:rPr lang="it-IT" sz="2400" dirty="0" smtClean="0"/>
              <a:t>  </a:t>
            </a:r>
            <a:r>
              <a:rPr lang="it-IT" sz="2400" dirty="0" smtClean="0">
                <a:solidFill>
                  <a:schemeClr val="accent1">
                    <a:lumMod val="50000"/>
                  </a:schemeClr>
                </a:solidFill>
              </a:rPr>
              <a:t>●</a:t>
            </a:r>
            <a:r>
              <a:rPr lang="it-IT" sz="2400" dirty="0" smtClean="0"/>
              <a:t>   SentiWordNet</a:t>
            </a:r>
          </a:p>
        </p:txBody>
      </p:sp>
      <p:pic>
        <p:nvPicPr>
          <p:cNvPr id="91138" name="Picture 2"/>
          <p:cNvPicPr>
            <a:picLocks noChangeAspect="1" noChangeArrowheads="1"/>
          </p:cNvPicPr>
          <p:nvPr/>
        </p:nvPicPr>
        <p:blipFill>
          <a:blip r:embed="rId3" cstate="print">
            <a:clrChange>
              <a:clrFrom>
                <a:srgbClr val="FFFFFF"/>
              </a:clrFrom>
              <a:clrTo>
                <a:srgbClr val="FFFFFF">
                  <a:alpha val="0"/>
                </a:srgbClr>
              </a:clrTo>
            </a:clrChange>
          </a:blip>
          <a:srcRect t="3432" r="4071"/>
          <a:stretch>
            <a:fillRect/>
          </a:stretch>
        </p:blipFill>
        <p:spPr bwMode="auto">
          <a:xfrm>
            <a:off x="3851920" y="1484784"/>
            <a:ext cx="3960440" cy="3789040"/>
          </a:xfrm>
          <a:prstGeom prst="rect">
            <a:avLst/>
          </a:prstGeom>
          <a:noFill/>
          <a:ln w="9525">
            <a:noFill/>
            <a:miter lim="800000"/>
            <a:headEnd/>
            <a:tailEnd/>
          </a:ln>
        </p:spPr>
      </p:pic>
      <p:pic>
        <p:nvPicPr>
          <p:cNvPr id="33" name="Immagine 32"/>
          <p:cNvPicPr/>
          <p:nvPr/>
        </p:nvPicPr>
        <p:blipFill>
          <a:blip r:embed="rId4" cstate="print"/>
          <a:srcRect/>
          <a:stretch>
            <a:fillRect/>
          </a:stretch>
        </p:blipFill>
        <p:spPr bwMode="auto">
          <a:xfrm>
            <a:off x="323528" y="4725144"/>
            <a:ext cx="8136904" cy="147258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anim calcmode="lin" valueType="num">
                                      <p:cBhvr>
                                        <p:cTn id="7" dur="1000" fill="hold"/>
                                        <p:tgtEl>
                                          <p:spTgt spid="3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2">
                                            <p:txEl>
                                              <p:pRg st="0" end="0"/>
                                            </p:txEl>
                                          </p:spTgt>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32">
                                            <p:txEl>
                                              <p:pRg st="2" end="2"/>
                                            </p:txEl>
                                          </p:spTgt>
                                        </p:tgtEl>
                                        <p:attrNameLst>
                                          <p:attrName>style.visibility</p:attrName>
                                        </p:attrNameLst>
                                      </p:cBhvr>
                                      <p:to>
                                        <p:strVal val="visible"/>
                                      </p:to>
                                    </p:set>
                                    <p:animEffect transition="in" filter="fade">
                                      <p:cBhvr>
                                        <p:cTn id="13" dur="1000"/>
                                        <p:tgtEl>
                                          <p:spTgt spid="32">
                                            <p:txEl>
                                              <p:pRg st="2" end="2"/>
                                            </p:txEl>
                                          </p:spTgt>
                                        </p:tgtEl>
                                      </p:cBhvr>
                                    </p:animEffect>
                                  </p:childTnLst>
                                </p:cTn>
                              </p:par>
                            </p:childTnLst>
                          </p:cTn>
                        </p:par>
                        <p:par>
                          <p:cTn id="14" fill="hold">
                            <p:stCondLst>
                              <p:cond delay="2000"/>
                            </p:stCondLst>
                            <p:childTnLst>
                              <p:par>
                                <p:cTn id="15" presetID="31" presetClass="entr" presetSubtype="0" fill="hold" nodeType="afterEffect">
                                  <p:stCondLst>
                                    <p:cond delay="0"/>
                                  </p:stCondLst>
                                  <p:iterate type="lt">
                                    <p:tmPct val="5000"/>
                                  </p:iterate>
                                  <p:childTnLst>
                                    <p:set>
                                      <p:cBhvr>
                                        <p:cTn id="16" dur="1" fill="hold">
                                          <p:stCondLst>
                                            <p:cond delay="0"/>
                                          </p:stCondLst>
                                        </p:cTn>
                                        <p:tgtEl>
                                          <p:spTgt spid="91138"/>
                                        </p:tgtEl>
                                        <p:attrNameLst>
                                          <p:attrName>style.visibility</p:attrName>
                                        </p:attrNameLst>
                                      </p:cBhvr>
                                      <p:to>
                                        <p:strVal val="visible"/>
                                      </p:to>
                                    </p:set>
                                    <p:anim calcmode="lin" valueType="num">
                                      <p:cBhvr>
                                        <p:cTn id="17" dur="1000" fill="hold"/>
                                        <p:tgtEl>
                                          <p:spTgt spid="91138"/>
                                        </p:tgtEl>
                                        <p:attrNameLst>
                                          <p:attrName>ppt_w</p:attrName>
                                        </p:attrNameLst>
                                      </p:cBhvr>
                                      <p:tavLst>
                                        <p:tav tm="0">
                                          <p:val>
                                            <p:fltVal val="0"/>
                                          </p:val>
                                        </p:tav>
                                        <p:tav tm="100000">
                                          <p:val>
                                            <p:strVal val="#ppt_w"/>
                                          </p:val>
                                        </p:tav>
                                      </p:tavLst>
                                    </p:anim>
                                    <p:anim calcmode="lin" valueType="num">
                                      <p:cBhvr>
                                        <p:cTn id="18" dur="1000" fill="hold"/>
                                        <p:tgtEl>
                                          <p:spTgt spid="91138"/>
                                        </p:tgtEl>
                                        <p:attrNameLst>
                                          <p:attrName>ppt_h</p:attrName>
                                        </p:attrNameLst>
                                      </p:cBhvr>
                                      <p:tavLst>
                                        <p:tav tm="0">
                                          <p:val>
                                            <p:fltVal val="0"/>
                                          </p:val>
                                        </p:tav>
                                        <p:tav tm="100000">
                                          <p:val>
                                            <p:strVal val="#ppt_h"/>
                                          </p:val>
                                        </p:tav>
                                      </p:tavLst>
                                    </p:anim>
                                    <p:anim calcmode="lin" valueType="num">
                                      <p:cBhvr>
                                        <p:cTn id="19" dur="1000" fill="hold"/>
                                        <p:tgtEl>
                                          <p:spTgt spid="91138"/>
                                        </p:tgtEl>
                                        <p:attrNameLst>
                                          <p:attrName>style.rotation</p:attrName>
                                        </p:attrNameLst>
                                      </p:cBhvr>
                                      <p:tavLst>
                                        <p:tav tm="0">
                                          <p:val>
                                            <p:fltVal val="90"/>
                                          </p:val>
                                        </p:tav>
                                        <p:tav tm="100000">
                                          <p:val>
                                            <p:fltVal val="0"/>
                                          </p:val>
                                        </p:tav>
                                      </p:tavLst>
                                    </p:anim>
                                    <p:animEffect transition="in" filter="fade">
                                      <p:cBhvr>
                                        <p:cTn id="20" dur="1000"/>
                                        <p:tgtEl>
                                          <p:spTgt spid="91138"/>
                                        </p:tgtEl>
                                      </p:cBhvr>
                                    </p:animEffect>
                                  </p:childTnLst>
                                </p:cTn>
                              </p:par>
                            </p:childTnLst>
                          </p:cTn>
                        </p:par>
                        <p:par>
                          <p:cTn id="21" fill="hold">
                            <p:stCondLst>
                              <p:cond delay="3000"/>
                            </p:stCondLst>
                            <p:childTnLst>
                              <p:par>
                                <p:cTn id="22" presetID="10" presetClass="entr" presetSubtype="0" fill="hold" nodeType="afterEffect">
                                  <p:stCondLst>
                                    <p:cond delay="0"/>
                                  </p:stCondLst>
                                  <p:childTnLst>
                                    <p:set>
                                      <p:cBhvr>
                                        <p:cTn id="23" dur="1" fill="hold">
                                          <p:stCondLst>
                                            <p:cond delay="0"/>
                                          </p:stCondLst>
                                        </p:cTn>
                                        <p:tgtEl>
                                          <p:spTgt spid="32">
                                            <p:txEl>
                                              <p:pRg st="3" end="3"/>
                                            </p:txEl>
                                          </p:spTgt>
                                        </p:tgtEl>
                                        <p:attrNameLst>
                                          <p:attrName>style.visibility</p:attrName>
                                        </p:attrNameLst>
                                      </p:cBhvr>
                                      <p:to>
                                        <p:strVal val="visible"/>
                                      </p:to>
                                    </p:set>
                                    <p:animEffect transition="in" filter="fade">
                                      <p:cBhvr>
                                        <p:cTn id="24" dur="2000"/>
                                        <p:tgtEl>
                                          <p:spTgt spid="32">
                                            <p:txEl>
                                              <p:pRg st="3" end="3"/>
                                            </p:txEl>
                                          </p:spTgt>
                                        </p:tgtEl>
                                      </p:cBhvr>
                                    </p:animEffect>
                                  </p:childTnLst>
                                </p:cTn>
                              </p:par>
                            </p:childTnLst>
                          </p:cTn>
                        </p:par>
                        <p:par>
                          <p:cTn id="25" fill="hold">
                            <p:stCondLst>
                              <p:cond delay="5000"/>
                            </p:stCondLst>
                            <p:childTnLst>
                              <p:par>
                                <p:cTn id="26" presetID="29" presetClass="entr" presetSubtype="0" fill="hold" nodeType="afterEffect">
                                  <p:stCondLst>
                                    <p:cond delay="4000"/>
                                  </p:stCondLst>
                                  <p:childTnLst>
                                    <p:set>
                                      <p:cBhvr>
                                        <p:cTn id="27" dur="1" fill="hold">
                                          <p:stCondLst>
                                            <p:cond delay="0"/>
                                          </p:stCondLst>
                                        </p:cTn>
                                        <p:tgtEl>
                                          <p:spTgt spid="33"/>
                                        </p:tgtEl>
                                        <p:attrNameLst>
                                          <p:attrName>style.visibility</p:attrName>
                                        </p:attrNameLst>
                                      </p:cBhvr>
                                      <p:to>
                                        <p:strVal val="visible"/>
                                      </p:to>
                                    </p:set>
                                    <p:anim calcmode="lin" valueType="num">
                                      <p:cBhvr>
                                        <p:cTn id="28" dur="1000" fill="hold"/>
                                        <p:tgtEl>
                                          <p:spTgt spid="33"/>
                                        </p:tgtEl>
                                        <p:attrNameLst>
                                          <p:attrName>ppt_x</p:attrName>
                                        </p:attrNameLst>
                                      </p:cBhvr>
                                      <p:tavLst>
                                        <p:tav tm="0">
                                          <p:val>
                                            <p:strVal val="#ppt_x-.2"/>
                                          </p:val>
                                        </p:tav>
                                        <p:tav tm="100000">
                                          <p:val>
                                            <p:strVal val="#ppt_x"/>
                                          </p:val>
                                        </p:tav>
                                      </p:tavLst>
                                    </p:anim>
                                    <p:anim calcmode="lin" valueType="num">
                                      <p:cBhvr>
                                        <p:cTn id="29" dur="1000" fill="hold"/>
                                        <p:tgtEl>
                                          <p:spTgt spid="33"/>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467544" y="548680"/>
            <a:ext cx="7416824" cy="584775"/>
          </a:xfrm>
          <a:prstGeom prst="rect">
            <a:avLst/>
          </a:prstGeom>
          <a:noFill/>
        </p:spPr>
        <p:txBody>
          <a:bodyPr wrap="square" rtlCol="0">
            <a:spAutoFit/>
          </a:bodyPr>
          <a:lstStyle/>
          <a:p>
            <a:r>
              <a:rPr lang="en-US" sz="3200" dirty="0" smtClean="0">
                <a:solidFill>
                  <a:schemeClr val="accent1">
                    <a:lumMod val="50000"/>
                  </a:schemeClr>
                </a:solidFill>
              </a:rPr>
              <a:t>LA: Dictionary Based Approach</a:t>
            </a:r>
            <a:endParaRPr lang="en-US" sz="3200" dirty="0">
              <a:solidFill>
                <a:schemeClr val="accent1">
                  <a:lumMod val="50000"/>
                </a:schemeClr>
              </a:solidFill>
            </a:endParaRPr>
          </a:p>
        </p:txBody>
      </p:sp>
      <p:pic>
        <p:nvPicPr>
          <p:cNvPr id="24" name="Immagine 23" descr="Presentazione standard1.jpg"/>
          <p:cNvPicPr/>
          <p:nvPr/>
        </p:nvPicPr>
        <p:blipFill>
          <a:blip r:embed="rId4" cstate="print">
            <a:clrChange>
              <a:clrFrom>
                <a:srgbClr val="FFFFFF"/>
              </a:clrFrom>
              <a:clrTo>
                <a:srgbClr val="FFFFFF">
                  <a:alpha val="0"/>
                </a:srgbClr>
              </a:clrTo>
            </a:clrChange>
          </a:blip>
          <a:srcRect l="5974" t="15917" r="3377" b="7612"/>
          <a:stretch>
            <a:fillRect/>
          </a:stretch>
        </p:blipFill>
        <p:spPr>
          <a:xfrm>
            <a:off x="899592" y="1556792"/>
            <a:ext cx="6768751" cy="4536504"/>
          </a:xfrm>
          <a:prstGeom prst="rect">
            <a:avLst/>
          </a:prstGeom>
        </p:spPr>
      </p:pic>
      <p:sp>
        <p:nvSpPr>
          <p:cNvPr id="5" name="CasellaDiTesto 4"/>
          <p:cNvSpPr txBox="1"/>
          <p:nvPr/>
        </p:nvSpPr>
        <p:spPr>
          <a:xfrm>
            <a:off x="3419872" y="1484784"/>
            <a:ext cx="5256584" cy="923330"/>
          </a:xfrm>
          <a:prstGeom prst="rect">
            <a:avLst/>
          </a:prstGeom>
          <a:noFill/>
        </p:spPr>
        <p:txBody>
          <a:bodyPr wrap="square" rtlCol="0">
            <a:spAutoFit/>
          </a:bodyPr>
          <a:lstStyle/>
          <a:p>
            <a:pPr marL="342900" indent="-342900">
              <a:buAutoNum type="arabicParenR"/>
            </a:pPr>
            <a:r>
              <a:rPr lang="it-IT" dirty="0" smtClean="0"/>
              <a:t>Ho acquistato del </a:t>
            </a:r>
            <a:r>
              <a:rPr lang="it-IT" u="sng" dirty="0" smtClean="0"/>
              <a:t>rombo</a:t>
            </a:r>
            <a:r>
              <a:rPr lang="it-IT" dirty="0" smtClean="0"/>
              <a:t> fresco al mercato</a:t>
            </a:r>
          </a:p>
          <a:p>
            <a:pPr marL="342900" indent="-342900">
              <a:buAutoNum type="arabicParenR"/>
            </a:pPr>
            <a:r>
              <a:rPr lang="it-IT" dirty="0" smtClean="0"/>
              <a:t>Il </a:t>
            </a:r>
            <a:r>
              <a:rPr lang="it-IT" u="sng" dirty="0" smtClean="0"/>
              <a:t>rombo</a:t>
            </a:r>
            <a:r>
              <a:rPr lang="it-IT" dirty="0" smtClean="0"/>
              <a:t> è una figura geometrica</a:t>
            </a:r>
            <a:endParaRPr lang="it-IT" dirty="0"/>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strVal val="#ppt_w*0.70"/>
                                          </p:val>
                                        </p:tav>
                                        <p:tav tm="100000">
                                          <p:val>
                                            <p:strVal val="#ppt_w"/>
                                          </p:val>
                                        </p:tav>
                                      </p:tavLst>
                                    </p:anim>
                                    <p:anim calcmode="lin" valueType="num">
                                      <p:cBhvr>
                                        <p:cTn id="8" dur="1000" fill="hold"/>
                                        <p:tgtEl>
                                          <p:spTgt spid="24"/>
                                        </p:tgtEl>
                                        <p:attrNameLst>
                                          <p:attrName>ppt_h</p:attrName>
                                        </p:attrNameLst>
                                      </p:cBhvr>
                                      <p:tavLst>
                                        <p:tav tm="0">
                                          <p:val>
                                            <p:strVal val="#ppt_h"/>
                                          </p:val>
                                        </p:tav>
                                        <p:tav tm="100000">
                                          <p:val>
                                            <p:strVal val="#ppt_h"/>
                                          </p:val>
                                        </p:tav>
                                      </p:tavLst>
                                    </p:anim>
                                    <p:animEffect transition="in" filter="fade">
                                      <p:cBhvr>
                                        <p:cTn id="9" dur="1000"/>
                                        <p:tgtEl>
                                          <p:spTgt spid="2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548680"/>
            <a:ext cx="6425157" cy="584775"/>
          </a:xfrm>
          <a:prstGeom prst="rect">
            <a:avLst/>
          </a:prstGeom>
        </p:spPr>
        <p:txBody>
          <a:bodyPr wrap="none">
            <a:spAutoFit/>
          </a:bodyPr>
          <a:lstStyle/>
          <a:p>
            <a:r>
              <a:rPr lang="en-US" sz="3200" dirty="0" smtClean="0">
                <a:solidFill>
                  <a:schemeClr val="accent1">
                    <a:lumMod val="50000"/>
                  </a:schemeClr>
                </a:solidFill>
              </a:rPr>
              <a:t>LA: Dictionary Based Approach</a:t>
            </a:r>
          </a:p>
        </p:txBody>
      </p:sp>
      <p:sp>
        <p:nvSpPr>
          <p:cNvPr id="6" name="Rettangolo 5"/>
          <p:cNvSpPr/>
          <p:nvPr/>
        </p:nvSpPr>
        <p:spPr>
          <a:xfrm>
            <a:off x="467544" y="1772816"/>
            <a:ext cx="4172937" cy="369332"/>
          </a:xfrm>
          <a:prstGeom prst="rect">
            <a:avLst/>
          </a:prstGeom>
        </p:spPr>
        <p:txBody>
          <a:bodyPr wrap="none">
            <a:spAutoFit/>
          </a:bodyPr>
          <a:lstStyle/>
          <a:p>
            <a:pPr fontAlgn="base">
              <a:spcBef>
                <a:spcPct val="0"/>
              </a:spcBef>
              <a:spcAft>
                <a:spcPct val="0"/>
              </a:spcAft>
            </a:pPr>
            <a:r>
              <a:rPr lang="it-IT" dirty="0" smtClean="0"/>
              <a:t>tweet = ‘</a:t>
            </a:r>
            <a:r>
              <a:rPr lang="en-US" dirty="0" smtClean="0">
                <a:solidFill>
                  <a:srgbClr val="0070C0"/>
                </a:solidFill>
              </a:rPr>
              <a:t>the restaurant is very dirty</a:t>
            </a:r>
            <a:r>
              <a:rPr lang="en-US" dirty="0" smtClean="0"/>
              <a:t>’</a:t>
            </a:r>
            <a:r>
              <a:rPr lang="it-IT" dirty="0" smtClean="0"/>
              <a:t> </a:t>
            </a:r>
          </a:p>
        </p:txBody>
      </p:sp>
      <p:sp>
        <p:nvSpPr>
          <p:cNvPr id="8" name="Freccia in giù 7"/>
          <p:cNvSpPr/>
          <p:nvPr/>
        </p:nvSpPr>
        <p:spPr>
          <a:xfrm>
            <a:off x="2555776" y="2204864"/>
            <a:ext cx="21602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539552" y="1340768"/>
            <a:ext cx="819455" cy="369332"/>
          </a:xfrm>
          <a:prstGeom prst="rect">
            <a:avLst/>
          </a:prstGeom>
        </p:spPr>
        <p:txBody>
          <a:bodyPr wrap="none">
            <a:spAutoFit/>
          </a:bodyPr>
          <a:lstStyle/>
          <a:p>
            <a:r>
              <a:rPr lang="it-IT" dirty="0" smtClean="0">
                <a:solidFill>
                  <a:schemeClr val="accent1">
                    <a:lumMod val="50000"/>
                  </a:schemeClr>
                </a:solidFill>
              </a:rPr>
              <a:t>Input:</a:t>
            </a:r>
          </a:p>
        </p:txBody>
      </p:sp>
      <p:sp>
        <p:nvSpPr>
          <p:cNvPr id="10" name="CasellaDiTesto 9"/>
          <p:cNvSpPr txBox="1"/>
          <p:nvPr/>
        </p:nvSpPr>
        <p:spPr>
          <a:xfrm>
            <a:off x="467544" y="2780928"/>
            <a:ext cx="5760640" cy="369332"/>
          </a:xfrm>
          <a:prstGeom prst="rect">
            <a:avLst/>
          </a:prstGeom>
          <a:noFill/>
        </p:spPr>
        <p:txBody>
          <a:bodyPr wrap="square" rtlCol="0">
            <a:spAutoFit/>
          </a:bodyPr>
          <a:lstStyle/>
          <a:p>
            <a:r>
              <a:rPr lang="en-US" i="1" dirty="0" smtClean="0">
                <a:latin typeface="Bookman Old Style" pitchFamily="18" charset="0"/>
              </a:rPr>
              <a:t>Tokenization, Stop words, Speech Tagging</a:t>
            </a:r>
          </a:p>
        </p:txBody>
      </p:sp>
      <p:pic>
        <p:nvPicPr>
          <p:cNvPr id="1027" name="Picture 3"/>
          <p:cNvPicPr>
            <a:picLocks noChangeAspect="1" noChangeArrowheads="1"/>
          </p:cNvPicPr>
          <p:nvPr/>
        </p:nvPicPr>
        <p:blipFill>
          <a:blip r:embed="rId3" cstate="print"/>
          <a:srcRect/>
          <a:stretch>
            <a:fillRect/>
          </a:stretch>
        </p:blipFill>
        <p:spPr bwMode="auto">
          <a:xfrm>
            <a:off x="539552" y="3501008"/>
            <a:ext cx="6967899" cy="1584176"/>
          </a:xfrm>
          <a:prstGeom prst="rect">
            <a:avLst/>
          </a:prstGeom>
          <a:noFill/>
          <a:ln w="9525">
            <a:noFill/>
            <a:miter lim="800000"/>
            <a:headEnd/>
            <a:tailEnd/>
          </a:ln>
        </p:spPr>
      </p:pic>
      <p:sp>
        <p:nvSpPr>
          <p:cNvPr id="11" name="Rettangolo 10"/>
          <p:cNvSpPr/>
          <p:nvPr/>
        </p:nvSpPr>
        <p:spPr>
          <a:xfrm>
            <a:off x="539552" y="4221088"/>
            <a:ext cx="7704856" cy="1200329"/>
          </a:xfrm>
          <a:prstGeom prst="rect">
            <a:avLst/>
          </a:prstGeom>
        </p:spPr>
        <p:txBody>
          <a:bodyPr wrap="square">
            <a:spAutoFit/>
          </a:bodyPr>
          <a:lstStyle/>
          <a:p>
            <a:r>
              <a:rPr lang="it-IT" dirty="0" smtClean="0">
                <a:solidFill>
                  <a:schemeClr val="accent1">
                    <a:lumMod val="50000"/>
                  </a:schemeClr>
                </a:solidFill>
              </a:rPr>
              <a:t>Word </a:t>
            </a:r>
            <a:r>
              <a:rPr lang="it-IT" dirty="0" err="1" smtClean="0">
                <a:solidFill>
                  <a:schemeClr val="accent1">
                    <a:lumMod val="50000"/>
                  </a:schemeClr>
                </a:solidFill>
              </a:rPr>
              <a:t>Sense</a:t>
            </a:r>
            <a:r>
              <a:rPr lang="it-IT" dirty="0" smtClean="0">
                <a:solidFill>
                  <a:schemeClr val="accent1">
                    <a:lumMod val="50000"/>
                  </a:schemeClr>
                </a:solidFill>
              </a:rPr>
              <a:t> Disambiguation</a:t>
            </a:r>
          </a:p>
          <a:p>
            <a:pPr>
              <a:buFont typeface="Arial" pitchFamily="34" charset="0"/>
              <a:buChar char="•"/>
            </a:pPr>
            <a:r>
              <a:rPr lang="it-IT" dirty="0" smtClean="0"/>
              <a:t> Identificazione parola ambigua</a:t>
            </a:r>
          </a:p>
          <a:p>
            <a:pPr>
              <a:buFont typeface="Arial" pitchFamily="34" charset="0"/>
              <a:buChar char="•"/>
            </a:pPr>
            <a:r>
              <a:rPr lang="it-IT" dirty="0" smtClean="0"/>
              <a:t> Identificazione delle parole contenute nel suo quartiere</a:t>
            </a:r>
          </a:p>
          <a:p>
            <a:pPr>
              <a:buFont typeface="Arial" pitchFamily="34" charset="0"/>
              <a:buChar char="•"/>
            </a:pPr>
            <a:r>
              <a:rPr lang="it-IT" dirty="0" smtClean="0"/>
              <a:t> Ricerca nel dizionario</a:t>
            </a:r>
          </a:p>
        </p:txBody>
      </p:sp>
      <p:pic>
        <p:nvPicPr>
          <p:cNvPr id="12" name="Picture 2"/>
          <p:cNvPicPr>
            <a:picLocks noChangeAspect="1" noChangeArrowheads="1"/>
          </p:cNvPicPr>
          <p:nvPr/>
        </p:nvPicPr>
        <p:blipFill>
          <a:blip r:embed="rId4" cstate="print"/>
          <a:srcRect/>
          <a:stretch>
            <a:fillRect/>
          </a:stretch>
        </p:blipFill>
        <p:spPr bwMode="auto">
          <a:xfrm>
            <a:off x="3707904" y="1412776"/>
            <a:ext cx="5057293" cy="2808312"/>
          </a:xfrm>
          <a:prstGeom prst="rect">
            <a:avLst/>
          </a:prstGeom>
          <a:noFill/>
          <a:ln w="9525">
            <a:noFill/>
            <a:miter lim="800000"/>
            <a:headEnd/>
            <a:tailEnd/>
          </a:ln>
        </p:spPr>
      </p:pic>
      <p:sp>
        <p:nvSpPr>
          <p:cNvPr id="13" name="CasellaDiTesto 12"/>
          <p:cNvSpPr txBox="1"/>
          <p:nvPr/>
        </p:nvSpPr>
        <p:spPr>
          <a:xfrm>
            <a:off x="6444208" y="3645024"/>
            <a:ext cx="2160240" cy="261610"/>
          </a:xfrm>
          <a:prstGeom prst="rect">
            <a:avLst/>
          </a:prstGeom>
          <a:noFill/>
        </p:spPr>
        <p:txBody>
          <a:bodyPr wrap="square" rtlCol="0">
            <a:spAutoFit/>
          </a:bodyPr>
          <a:lstStyle/>
          <a:p>
            <a:pPr algn="r"/>
            <a:r>
              <a:rPr lang="it-IT" sz="1050" dirty="0" smtClean="0"/>
              <a:t>Benedetti F.</a:t>
            </a:r>
            <a:endParaRPr lang="it-IT" sz="105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strVal val="#ppt_w*0.70"/>
                                          </p:val>
                                        </p:tav>
                                        <p:tav tm="100000">
                                          <p:val>
                                            <p:strVal val="#ppt_w"/>
                                          </p:val>
                                        </p:tav>
                                      </p:tavLst>
                                    </p:anim>
                                    <p:anim calcmode="lin" valueType="num">
                                      <p:cBhvr>
                                        <p:cTn id="17" dur="1000" fill="hold"/>
                                        <p:tgtEl>
                                          <p:spTgt spid="6"/>
                                        </p:tgtEl>
                                        <p:attrNameLst>
                                          <p:attrName>ppt_h</p:attrName>
                                        </p:attrNameLst>
                                      </p:cBhvr>
                                      <p:tavLst>
                                        <p:tav tm="0">
                                          <p:val>
                                            <p:strVal val="#ppt_h"/>
                                          </p:val>
                                        </p:tav>
                                        <p:tav tm="100000">
                                          <p:val>
                                            <p:strVal val="#ppt_h"/>
                                          </p:val>
                                        </p:tav>
                                      </p:tavLst>
                                    </p:anim>
                                    <p:animEffect transition="in" filter="fade">
                                      <p:cBhvr>
                                        <p:cTn id="18" dur="1000"/>
                                        <p:tgtEl>
                                          <p:spTgt spid="6"/>
                                        </p:tgtEl>
                                      </p:cBhvr>
                                    </p:animEffect>
                                  </p:childTnLst>
                                </p:cTn>
                              </p:par>
                            </p:childTnLst>
                          </p:cTn>
                        </p:par>
                        <p:par>
                          <p:cTn id="19" fill="hold">
                            <p:stCondLst>
                              <p:cond delay="2000"/>
                            </p:stCondLst>
                            <p:childTnLst>
                              <p:par>
                                <p:cTn id="20" presetID="50" presetClass="entr" presetSubtype="0" decel="10000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ppt_w</p:attrName>
                                        </p:attrNameLst>
                                      </p:cBhvr>
                                      <p:tavLst>
                                        <p:tav tm="0">
                                          <p:val>
                                            <p:strVal val="#ppt_w+.3"/>
                                          </p:val>
                                        </p:tav>
                                        <p:tav tm="100000">
                                          <p:val>
                                            <p:strVal val="#ppt_w"/>
                                          </p:val>
                                        </p:tav>
                                      </p:tavLst>
                                    </p:anim>
                                    <p:anim calcmode="lin" valueType="num">
                                      <p:cBhvr>
                                        <p:cTn id="23" dur="1000" fill="hold"/>
                                        <p:tgtEl>
                                          <p:spTgt spid="8"/>
                                        </p:tgtEl>
                                        <p:attrNameLst>
                                          <p:attrName>ppt_h</p:attrName>
                                        </p:attrNameLst>
                                      </p:cBhvr>
                                      <p:tavLst>
                                        <p:tav tm="0">
                                          <p:val>
                                            <p:strVal val="#ppt_h"/>
                                          </p:val>
                                        </p:tav>
                                        <p:tav tm="100000">
                                          <p:val>
                                            <p:strVal val="#ppt_h"/>
                                          </p:val>
                                        </p:tav>
                                      </p:tavLst>
                                    </p:anim>
                                    <p:animEffect transition="in" filter="fade">
                                      <p:cBhvr>
                                        <p:cTn id="24" dur="1000"/>
                                        <p:tgtEl>
                                          <p:spTgt spid="8"/>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1000" fill="hold"/>
                                        <p:tgtEl>
                                          <p:spTgt spid="10"/>
                                        </p:tgtEl>
                                        <p:attrNameLst>
                                          <p:attrName>ppt_w</p:attrName>
                                        </p:attrNameLst>
                                      </p:cBhvr>
                                      <p:tavLst>
                                        <p:tav tm="0">
                                          <p:val>
                                            <p:strVal val="#ppt_w*0.70"/>
                                          </p:val>
                                        </p:tav>
                                        <p:tav tm="100000">
                                          <p:val>
                                            <p:strVal val="#ppt_w"/>
                                          </p:val>
                                        </p:tav>
                                      </p:tavLst>
                                    </p:anim>
                                    <p:anim calcmode="lin" valueType="num">
                                      <p:cBhvr>
                                        <p:cTn id="28" dur="1000" fill="hold"/>
                                        <p:tgtEl>
                                          <p:spTgt spid="10"/>
                                        </p:tgtEl>
                                        <p:attrNameLst>
                                          <p:attrName>ppt_h</p:attrName>
                                        </p:attrNameLst>
                                      </p:cBhvr>
                                      <p:tavLst>
                                        <p:tav tm="0">
                                          <p:val>
                                            <p:strVal val="#ppt_h"/>
                                          </p:val>
                                        </p:tav>
                                        <p:tav tm="100000">
                                          <p:val>
                                            <p:strVal val="#ppt_h"/>
                                          </p:val>
                                        </p:tav>
                                      </p:tavLst>
                                    </p:anim>
                                    <p:animEffect transition="in" filter="fade">
                                      <p:cBhvr>
                                        <p:cTn id="29" dur="1000"/>
                                        <p:tgtEl>
                                          <p:spTgt spid="10"/>
                                        </p:tgtEl>
                                      </p:cBhvr>
                                    </p:animEffect>
                                  </p:childTnLst>
                                </p:cTn>
                              </p:par>
                            </p:childTnLst>
                          </p:cTn>
                        </p:par>
                        <p:par>
                          <p:cTn id="30" fill="hold">
                            <p:stCondLst>
                              <p:cond delay="3000"/>
                            </p:stCondLst>
                            <p:childTnLst>
                              <p:par>
                                <p:cTn id="31" presetID="10" presetClass="entr" presetSubtype="0" fill="hold" nodeType="afterEffect">
                                  <p:stCondLst>
                                    <p:cond delay="0"/>
                                  </p:stCondLst>
                                  <p:childTnLst>
                                    <p:set>
                                      <p:cBhvr>
                                        <p:cTn id="32" dur="1" fill="hold">
                                          <p:stCondLst>
                                            <p:cond delay="0"/>
                                          </p:stCondLst>
                                        </p:cTn>
                                        <p:tgtEl>
                                          <p:spTgt spid="1027"/>
                                        </p:tgtEl>
                                        <p:attrNameLst>
                                          <p:attrName>style.visibility</p:attrName>
                                        </p:attrNameLst>
                                      </p:cBhvr>
                                      <p:to>
                                        <p:strVal val="visible"/>
                                      </p:to>
                                    </p:set>
                                    <p:animEffect transition="in" filter="fade">
                                      <p:cBhvr>
                                        <p:cTn id="33" dur="1000"/>
                                        <p:tgtEl>
                                          <p:spTgt spid="1027"/>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xit" presetSubtype="10" fill="hold" nodeType="clickEffect">
                                  <p:stCondLst>
                                    <p:cond delay="0"/>
                                  </p:stCondLst>
                                  <p:childTnLst>
                                    <p:animEffect transition="out" filter="randombar(horizontal)">
                                      <p:cBhvr>
                                        <p:cTn id="37" dur="500"/>
                                        <p:tgtEl>
                                          <p:spTgt spid="1027"/>
                                        </p:tgtEl>
                                      </p:cBhvr>
                                    </p:animEffect>
                                    <p:set>
                                      <p:cBhvr>
                                        <p:cTn id="38" dur="1" fill="hold">
                                          <p:stCondLst>
                                            <p:cond delay="499"/>
                                          </p:stCondLst>
                                        </p:cTn>
                                        <p:tgtEl>
                                          <p:spTgt spid="102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1000" fill="hold"/>
                                        <p:tgtEl>
                                          <p:spTgt spid="11"/>
                                        </p:tgtEl>
                                        <p:attrNameLst>
                                          <p:attrName>ppt_w</p:attrName>
                                        </p:attrNameLst>
                                      </p:cBhvr>
                                      <p:tavLst>
                                        <p:tav tm="0">
                                          <p:val>
                                            <p:strVal val="#ppt_w*0.70"/>
                                          </p:val>
                                        </p:tav>
                                        <p:tav tm="100000">
                                          <p:val>
                                            <p:strVal val="#ppt_w"/>
                                          </p:val>
                                        </p:tav>
                                      </p:tavLst>
                                    </p:anim>
                                    <p:anim calcmode="lin" valueType="num">
                                      <p:cBhvr>
                                        <p:cTn id="44" dur="1000" fill="hold"/>
                                        <p:tgtEl>
                                          <p:spTgt spid="11"/>
                                        </p:tgtEl>
                                        <p:attrNameLst>
                                          <p:attrName>ppt_h</p:attrName>
                                        </p:attrNameLst>
                                      </p:cBhvr>
                                      <p:tavLst>
                                        <p:tav tm="0">
                                          <p:val>
                                            <p:strVal val="#ppt_h"/>
                                          </p:val>
                                        </p:tav>
                                        <p:tav tm="100000">
                                          <p:val>
                                            <p:strVal val="#ppt_h"/>
                                          </p:val>
                                        </p:tav>
                                      </p:tavLst>
                                    </p:anim>
                                    <p:animEffect transition="in" filter="fade">
                                      <p:cBhvr>
                                        <p:cTn id="45" dur="1000"/>
                                        <p:tgtEl>
                                          <p:spTgt spid="11"/>
                                        </p:tgtEl>
                                      </p:cBhvr>
                                    </p:animEffect>
                                  </p:childTnLst>
                                </p:cTn>
                              </p:par>
                              <p:par>
                                <p:cTn id="46" presetID="10" presetClass="entr" presetSubtype="0" fill="hold" nodeType="withEffect">
                                  <p:stCondLst>
                                    <p:cond delay="50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2000"/>
                                        <p:tgtEl>
                                          <p:spTgt spid="12"/>
                                        </p:tgtEl>
                                      </p:cBhvr>
                                    </p:animEffect>
                                  </p:childTnLst>
                                </p:cTn>
                              </p:par>
                              <p:par>
                                <p:cTn id="49" presetID="10" presetClass="entr" presetSubtype="0" fill="hold" grpId="0" nodeType="withEffect">
                                  <p:stCondLst>
                                    <p:cond delay="50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animBg="1"/>
      <p:bldP spid="9" grpId="0"/>
      <p:bldP spid="10" grpId="0"/>
      <p:bldP spid="11"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395536" y="1988840"/>
            <a:ext cx="8748464" cy="2369880"/>
          </a:xfrm>
          <a:prstGeom prst="rect">
            <a:avLst/>
          </a:prstGeom>
          <a:noFill/>
        </p:spPr>
        <p:txBody>
          <a:bodyPr wrap="square" rtlCol="0">
            <a:spAutoFit/>
          </a:bodyPr>
          <a:lstStyle/>
          <a:p>
            <a:pPr lvl="1">
              <a:buFont typeface="Wingdings" pitchFamily="2" charset="2"/>
              <a:buChar char="Ø"/>
            </a:pPr>
            <a:r>
              <a:rPr lang="it-IT" sz="2400" dirty="0" smtClean="0"/>
              <a:t> </a:t>
            </a:r>
            <a:r>
              <a:rPr lang="it-IT" sz="3600" dirty="0" smtClean="0">
                <a:effectLst>
                  <a:outerShdw blurRad="38100" dist="38100" dir="2700000" algn="tl">
                    <a:srgbClr val="000000">
                      <a:alpha val="43137"/>
                    </a:srgbClr>
                  </a:outerShdw>
                </a:effectLst>
              </a:rPr>
              <a:t> </a:t>
            </a:r>
            <a:r>
              <a:rPr lang="it-IT" sz="2400" dirty="0" smtClean="0"/>
              <a:t>Sentiment Analysis</a:t>
            </a:r>
          </a:p>
          <a:p>
            <a:pPr lvl="1">
              <a:buFont typeface="Wingdings" pitchFamily="2" charset="2"/>
              <a:buChar char="Ø"/>
            </a:pPr>
            <a:r>
              <a:rPr lang="it-IT" sz="2400" dirty="0" smtClean="0"/>
              <a:t>  Implementazione delle Tecniche</a:t>
            </a:r>
          </a:p>
          <a:p>
            <a:pPr lvl="1">
              <a:buFont typeface="Wingdings" pitchFamily="2" charset="2"/>
              <a:buChar char="Ø"/>
            </a:pPr>
            <a:r>
              <a:rPr lang="it-IT" sz="3600" dirty="0" smtClean="0">
                <a:effectLst>
                  <a:outerShdw blurRad="38100" dist="38100" dir="2700000" algn="tl">
                    <a:srgbClr val="000000">
                      <a:alpha val="43137"/>
                    </a:srgbClr>
                  </a:outerShdw>
                </a:effectLst>
              </a:rPr>
              <a:t>  </a:t>
            </a:r>
            <a:r>
              <a:rPr lang="it-IT" sz="3600" dirty="0" smtClean="0">
                <a:effectLst>
                  <a:glow rad="63500">
                    <a:schemeClr val="accent1">
                      <a:satMod val="175000"/>
                      <a:alpha val="40000"/>
                    </a:schemeClr>
                  </a:glow>
                  <a:outerShdw blurRad="38100" dist="38100" dir="2700000" algn="tl">
                    <a:srgbClr val="000000">
                      <a:alpha val="43137"/>
                    </a:srgbClr>
                  </a:outerShdw>
                </a:effectLst>
              </a:rPr>
              <a:t>Prove Sperimentali</a:t>
            </a:r>
            <a:endParaRPr lang="it-IT" sz="3200" dirty="0" smtClean="0">
              <a:effectLst>
                <a:glow rad="63500">
                  <a:schemeClr val="accent1">
                    <a:satMod val="175000"/>
                    <a:alpha val="40000"/>
                  </a:schemeClr>
                </a:glow>
                <a:outerShdw blurRad="38100" dist="38100" dir="2700000" algn="tl">
                  <a:srgbClr val="000000">
                    <a:alpha val="43137"/>
                  </a:srgbClr>
                </a:outerShdw>
              </a:effectLst>
            </a:endParaRPr>
          </a:p>
          <a:p>
            <a:pPr lvl="1">
              <a:buFont typeface="Wingdings" pitchFamily="2" charset="2"/>
              <a:buChar char="Ø"/>
            </a:pPr>
            <a:r>
              <a:rPr lang="it-IT" sz="2400" dirty="0" smtClean="0"/>
              <a:t> Considerazioni Finali</a:t>
            </a:r>
            <a:endParaRPr lang="it-IT" sz="2800" dirty="0" smtClean="0">
              <a:solidFill>
                <a:schemeClr val="tx2">
                  <a:lumMod val="75000"/>
                </a:schemeClr>
              </a:solidFill>
            </a:endParaRPr>
          </a:p>
          <a:p>
            <a:endParaRPr lang="it-IT" sz="2800" dirty="0" smtClean="0">
              <a:solidFill>
                <a:schemeClr val="tx2">
                  <a:lumMod val="75000"/>
                </a:schemeClr>
              </a:solidFill>
            </a:endParaRPr>
          </a:p>
        </p:txBody>
      </p:sp>
      <p:sp>
        <p:nvSpPr>
          <p:cNvPr id="6" name="CasellaDiTesto 5"/>
          <p:cNvSpPr txBox="1"/>
          <p:nvPr/>
        </p:nvSpPr>
        <p:spPr>
          <a:xfrm>
            <a:off x="467544" y="692696"/>
            <a:ext cx="7416824" cy="584775"/>
          </a:xfrm>
          <a:prstGeom prst="rect">
            <a:avLst/>
          </a:prstGeom>
          <a:noFill/>
        </p:spPr>
        <p:txBody>
          <a:bodyPr wrap="square" rtlCol="0">
            <a:spAutoFit/>
          </a:bodyPr>
          <a:lstStyle/>
          <a:p>
            <a:r>
              <a:rPr lang="it-IT" sz="3200" dirty="0" smtClean="0">
                <a:solidFill>
                  <a:schemeClr val="accent1">
                    <a:lumMod val="50000"/>
                  </a:schemeClr>
                </a:solidFill>
              </a:rPr>
              <a:t>Oggetto di discussione</a:t>
            </a:r>
            <a:endParaRPr lang="it-IT" sz="3200" dirty="0">
              <a:solidFill>
                <a:schemeClr val="accent1">
                  <a:lumMod val="50000"/>
                </a:schemeClr>
              </a:solidFill>
            </a:endParaRP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467544" y="548680"/>
            <a:ext cx="7416824" cy="584775"/>
          </a:xfrm>
          <a:prstGeom prst="rect">
            <a:avLst/>
          </a:prstGeom>
          <a:noFill/>
        </p:spPr>
        <p:txBody>
          <a:bodyPr wrap="square" rtlCol="0">
            <a:spAutoFit/>
          </a:bodyPr>
          <a:lstStyle/>
          <a:p>
            <a:r>
              <a:rPr lang="it-IT" sz="3200" dirty="0" err="1" smtClean="0">
                <a:solidFill>
                  <a:schemeClr val="accent1">
                    <a:lumMod val="50000"/>
                  </a:schemeClr>
                </a:solidFill>
              </a:rPr>
              <a:t>Dataset</a:t>
            </a:r>
            <a:r>
              <a:rPr lang="it-IT" sz="3200" dirty="0" smtClean="0">
                <a:solidFill>
                  <a:schemeClr val="accent1">
                    <a:lumMod val="50000"/>
                  </a:schemeClr>
                </a:solidFill>
              </a:rPr>
              <a:t>: Recensioni</a:t>
            </a:r>
            <a:endParaRPr lang="it-IT" sz="3200" dirty="0">
              <a:solidFill>
                <a:schemeClr val="accent1">
                  <a:lumMod val="50000"/>
                </a:schemeClr>
              </a:solidFill>
            </a:endParaRPr>
          </a:p>
        </p:txBody>
      </p:sp>
      <p:sp>
        <p:nvSpPr>
          <p:cNvPr id="7" name="CasellaDiTesto 6"/>
          <p:cNvSpPr txBox="1"/>
          <p:nvPr/>
        </p:nvSpPr>
        <p:spPr>
          <a:xfrm>
            <a:off x="395536" y="1556793"/>
            <a:ext cx="7560840" cy="6309420"/>
          </a:xfrm>
          <a:prstGeom prst="rect">
            <a:avLst/>
          </a:prstGeom>
          <a:noFill/>
        </p:spPr>
        <p:txBody>
          <a:bodyPr wrap="square" rtlCol="0">
            <a:spAutoFit/>
          </a:bodyPr>
          <a:lstStyle/>
          <a:p>
            <a:pPr algn="just"/>
            <a:r>
              <a:rPr lang="it-IT" sz="2400" dirty="0" smtClean="0"/>
              <a:t>Al fine di testare l’efficacia algoritmica sono state raccolte 350 recensioni, di varia lunghezza, dai siti più frequentati dagli utenti del web quali:</a:t>
            </a:r>
          </a:p>
          <a:p>
            <a:pPr algn="just"/>
            <a:endParaRPr lang="it-IT" sz="2400" dirty="0" smtClean="0"/>
          </a:p>
          <a:p>
            <a:r>
              <a:rPr lang="it-IT" sz="2800" dirty="0" smtClean="0">
                <a:solidFill>
                  <a:schemeClr val="accent1">
                    <a:lumMod val="50000"/>
                  </a:schemeClr>
                </a:solidFill>
              </a:rPr>
              <a:t>  </a:t>
            </a:r>
            <a:r>
              <a:rPr lang="it-IT" sz="2100" dirty="0" smtClean="0">
                <a:solidFill>
                  <a:schemeClr val="accent1">
                    <a:lumMod val="50000"/>
                  </a:schemeClr>
                </a:solidFill>
              </a:rPr>
              <a:t>●</a:t>
            </a:r>
            <a:r>
              <a:rPr lang="it-IT" sz="2800" dirty="0" smtClean="0"/>
              <a:t>  </a:t>
            </a:r>
            <a:r>
              <a:rPr lang="en-US" sz="2800" dirty="0" smtClean="0"/>
              <a:t>Amazon	</a:t>
            </a:r>
            <a:r>
              <a:rPr lang="en-US" sz="2000" dirty="0" smtClean="0"/>
              <a:t>[50 : 50]</a:t>
            </a:r>
            <a:endParaRPr lang="en-US" sz="2400" dirty="0" smtClean="0"/>
          </a:p>
          <a:p>
            <a:r>
              <a:rPr lang="it-IT" sz="2800" dirty="0" smtClean="0"/>
              <a:t>  </a:t>
            </a:r>
            <a:r>
              <a:rPr lang="it-IT" sz="2100" dirty="0" smtClean="0">
                <a:solidFill>
                  <a:schemeClr val="accent1">
                    <a:lumMod val="50000"/>
                  </a:schemeClr>
                </a:solidFill>
              </a:rPr>
              <a:t>●</a:t>
            </a:r>
            <a:r>
              <a:rPr lang="it-IT" sz="2800" dirty="0" smtClean="0"/>
              <a:t>  TripAdivisor 	</a:t>
            </a:r>
            <a:r>
              <a:rPr lang="it-IT" sz="2000" dirty="0" smtClean="0"/>
              <a:t>[50 : </a:t>
            </a:r>
            <a:r>
              <a:rPr lang="it-IT" sz="2000" dirty="0" err="1" smtClean="0"/>
              <a:t>50</a:t>
            </a:r>
            <a:r>
              <a:rPr lang="it-IT" sz="2000" dirty="0" smtClean="0"/>
              <a:t>]</a:t>
            </a:r>
          </a:p>
          <a:p>
            <a:r>
              <a:rPr lang="it-IT" sz="2800" dirty="0" smtClean="0"/>
              <a:t> </a:t>
            </a:r>
            <a:r>
              <a:rPr lang="it-IT" sz="2800" dirty="0" smtClean="0">
                <a:solidFill>
                  <a:schemeClr val="accent1">
                    <a:lumMod val="50000"/>
                  </a:schemeClr>
                </a:solidFill>
              </a:rPr>
              <a:t> </a:t>
            </a:r>
            <a:r>
              <a:rPr lang="it-IT" sz="2100" dirty="0" smtClean="0">
                <a:solidFill>
                  <a:schemeClr val="accent1">
                    <a:lumMod val="50000"/>
                  </a:schemeClr>
                </a:solidFill>
              </a:rPr>
              <a:t>●</a:t>
            </a:r>
            <a:r>
              <a:rPr lang="it-IT" sz="2800" dirty="0" smtClean="0">
                <a:solidFill>
                  <a:schemeClr val="accent1">
                    <a:lumMod val="50000"/>
                  </a:schemeClr>
                </a:solidFill>
              </a:rPr>
              <a:t>  </a:t>
            </a:r>
            <a:r>
              <a:rPr lang="it-IT" sz="2800" dirty="0" smtClean="0"/>
              <a:t>MyMovies 	</a:t>
            </a:r>
            <a:r>
              <a:rPr lang="it-IT" sz="2000" dirty="0" smtClean="0">
                <a:solidFill>
                  <a:prstClr val="black"/>
                </a:solidFill>
              </a:rPr>
              <a:t> [50 : </a:t>
            </a:r>
            <a:r>
              <a:rPr lang="it-IT" sz="2000" dirty="0" err="1" smtClean="0">
                <a:solidFill>
                  <a:prstClr val="black"/>
                </a:solidFill>
              </a:rPr>
              <a:t>50</a:t>
            </a:r>
            <a:r>
              <a:rPr lang="it-IT" sz="2000" dirty="0" smtClean="0">
                <a:solidFill>
                  <a:prstClr val="black"/>
                </a:solidFill>
              </a:rPr>
              <a:t>]</a:t>
            </a:r>
            <a:endParaRPr lang="it-IT" sz="2800" dirty="0" smtClean="0"/>
          </a:p>
          <a:p>
            <a:r>
              <a:rPr lang="it-IT" sz="2800" dirty="0" smtClean="0"/>
              <a:t>  </a:t>
            </a:r>
            <a:r>
              <a:rPr lang="it-IT" sz="2100" dirty="0" smtClean="0">
                <a:solidFill>
                  <a:schemeClr val="accent1">
                    <a:lumMod val="50000"/>
                  </a:schemeClr>
                </a:solidFill>
              </a:rPr>
              <a:t>●</a:t>
            </a:r>
            <a:r>
              <a:rPr lang="it-IT" sz="2800" dirty="0" smtClean="0"/>
              <a:t>  Facebook</a:t>
            </a:r>
          </a:p>
          <a:p>
            <a:r>
              <a:rPr lang="it-IT" sz="2800" dirty="0" smtClean="0"/>
              <a:t>  </a:t>
            </a:r>
            <a:r>
              <a:rPr lang="it-IT" sz="2100" dirty="0" smtClean="0">
                <a:solidFill>
                  <a:schemeClr val="accent1">
                    <a:lumMod val="50000"/>
                  </a:schemeClr>
                </a:solidFill>
              </a:rPr>
              <a:t>●</a:t>
            </a:r>
            <a:r>
              <a:rPr lang="it-IT" sz="2800" dirty="0" smtClean="0"/>
              <a:t>  </a:t>
            </a:r>
            <a:r>
              <a:rPr lang="en-US" sz="2800" dirty="0" smtClean="0"/>
              <a:t>YouTube</a:t>
            </a:r>
          </a:p>
          <a:p>
            <a:endParaRPr lang="it-IT" sz="2800" dirty="0" smtClean="0"/>
          </a:p>
          <a:p>
            <a:pPr algn="just"/>
            <a:endParaRPr lang="it-IT" sz="2800" dirty="0" smtClean="0"/>
          </a:p>
          <a:p>
            <a:endParaRPr lang="it-IT" sz="2800" dirty="0" smtClean="0"/>
          </a:p>
          <a:p>
            <a:endParaRPr lang="it-IT" sz="2800" dirty="0" smtClean="0"/>
          </a:p>
          <a:p>
            <a:endParaRPr lang="it-IT" sz="2800" dirty="0" smtClean="0">
              <a:solidFill>
                <a:schemeClr val="tx2">
                  <a:lumMod val="75000"/>
                </a:schemeClr>
              </a:solidFill>
            </a:endParaRPr>
          </a:p>
          <a:p>
            <a:endParaRPr lang="it-IT" sz="2800" dirty="0" smtClean="0">
              <a:solidFill>
                <a:schemeClr val="tx2">
                  <a:lumMod val="75000"/>
                </a:schemeClr>
              </a:solidFill>
            </a:endParaRPr>
          </a:p>
        </p:txBody>
      </p:sp>
      <p:sp>
        <p:nvSpPr>
          <p:cNvPr id="9" name="Parentesi graffa chiusa 8"/>
          <p:cNvSpPr/>
          <p:nvPr/>
        </p:nvSpPr>
        <p:spPr>
          <a:xfrm>
            <a:off x="2915816" y="4509120"/>
            <a:ext cx="288032" cy="5760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0" name="CasellaDiTesto 9"/>
          <p:cNvSpPr txBox="1"/>
          <p:nvPr/>
        </p:nvSpPr>
        <p:spPr>
          <a:xfrm>
            <a:off x="3131840" y="4581128"/>
            <a:ext cx="1440160" cy="400110"/>
          </a:xfrm>
          <a:prstGeom prst="rect">
            <a:avLst/>
          </a:prstGeom>
          <a:noFill/>
        </p:spPr>
        <p:txBody>
          <a:bodyPr wrap="square" rtlCol="0">
            <a:spAutoFit/>
          </a:bodyPr>
          <a:lstStyle/>
          <a:p>
            <a:r>
              <a:rPr lang="it-IT" sz="2000" dirty="0" smtClean="0">
                <a:solidFill>
                  <a:prstClr val="black"/>
                </a:solidFill>
              </a:rPr>
              <a:t>[ 25 : </a:t>
            </a:r>
            <a:r>
              <a:rPr lang="it-IT" sz="2000" dirty="0" err="1" smtClean="0">
                <a:solidFill>
                  <a:prstClr val="black"/>
                </a:solidFill>
              </a:rPr>
              <a:t>25</a:t>
            </a:r>
            <a:r>
              <a:rPr lang="it-IT" dirty="0" smtClean="0"/>
              <a:t>]</a:t>
            </a:r>
            <a:endParaRPr lang="it-IT"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fade">
                                      <p:cBhvr>
                                        <p:cTn id="13" dur="1000"/>
                                        <p:tgtEl>
                                          <p:spTgt spid="7">
                                            <p:txEl>
                                              <p:pRg st="2" end="2"/>
                                            </p:txEl>
                                          </p:spTgt>
                                        </p:tgtEl>
                                      </p:cBhvr>
                                    </p:animEffect>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2000"/>
                                        <p:tgtEl>
                                          <p:spTgt spid="7">
                                            <p:txEl>
                                              <p:pRg st="3" end="3"/>
                                            </p:txEl>
                                          </p:spTgt>
                                        </p:tgtEl>
                                      </p:cBhvr>
                                    </p:animEffect>
                                  </p:childTnLst>
                                </p:cTn>
                              </p:par>
                            </p:childTnLst>
                          </p:cTn>
                        </p:par>
                        <p:par>
                          <p:cTn id="18" fill="hold">
                            <p:stCondLst>
                              <p:cond delay="4000"/>
                            </p:stCondLst>
                            <p:childTnLst>
                              <p:par>
                                <p:cTn id="19" presetID="10" presetClass="entr" presetSubtype="0" fill="hold" nodeType="after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1000"/>
                                        <p:tgtEl>
                                          <p:spTgt spid="7">
                                            <p:txEl>
                                              <p:pRg st="4" end="4"/>
                                            </p:txEl>
                                          </p:spTgt>
                                        </p:tgtEl>
                                      </p:cBhvr>
                                    </p:animEffect>
                                  </p:childTnLst>
                                </p:cTn>
                              </p:par>
                            </p:childTnLst>
                          </p:cTn>
                        </p:par>
                        <p:par>
                          <p:cTn id="22" fill="hold">
                            <p:stCondLst>
                              <p:cond delay="5000"/>
                            </p:stCondLst>
                            <p:childTnLst>
                              <p:par>
                                <p:cTn id="23" presetID="10" presetClass="entr" presetSubtype="0" fill="hold" nodeType="after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Effect transition="in" filter="fade">
                                      <p:cBhvr>
                                        <p:cTn id="25" dur="1000"/>
                                        <p:tgtEl>
                                          <p:spTgt spid="7">
                                            <p:txEl>
                                              <p:pRg st="5" end="5"/>
                                            </p:txEl>
                                          </p:spTgt>
                                        </p:tgtEl>
                                      </p:cBhvr>
                                    </p:animEffect>
                                  </p:childTnLst>
                                </p:cTn>
                              </p:par>
                            </p:childTnLst>
                          </p:cTn>
                        </p:par>
                        <p:par>
                          <p:cTn id="26" fill="hold">
                            <p:stCondLst>
                              <p:cond delay="6000"/>
                            </p:stCondLst>
                            <p:childTnLst>
                              <p:par>
                                <p:cTn id="27" presetID="10" presetClass="entr" presetSubtype="0" fill="hold" nodeType="after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animEffect transition="in" filter="fade">
                                      <p:cBhvr>
                                        <p:cTn id="29" dur="1000"/>
                                        <p:tgtEl>
                                          <p:spTgt spid="7">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2000"/>
                                        <p:tgtEl>
                                          <p:spTgt spid="1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467544" y="548680"/>
            <a:ext cx="7416824" cy="584775"/>
          </a:xfrm>
          <a:prstGeom prst="rect">
            <a:avLst/>
          </a:prstGeom>
          <a:noFill/>
        </p:spPr>
        <p:txBody>
          <a:bodyPr wrap="square" rtlCol="0">
            <a:spAutoFit/>
          </a:bodyPr>
          <a:lstStyle/>
          <a:p>
            <a:r>
              <a:rPr lang="en-US" sz="3200" dirty="0" err="1" smtClean="0">
                <a:solidFill>
                  <a:schemeClr val="accent1">
                    <a:lumMod val="50000"/>
                  </a:schemeClr>
                </a:solidFill>
              </a:rPr>
              <a:t>Risultati</a:t>
            </a:r>
            <a:r>
              <a:rPr lang="en-US" sz="3200" dirty="0" smtClean="0">
                <a:solidFill>
                  <a:schemeClr val="accent1">
                    <a:lumMod val="50000"/>
                  </a:schemeClr>
                </a:solidFill>
              </a:rPr>
              <a:t> test </a:t>
            </a:r>
            <a:r>
              <a:rPr lang="en-US" sz="3200" dirty="0" err="1" smtClean="0">
                <a:solidFill>
                  <a:schemeClr val="accent1">
                    <a:lumMod val="50000"/>
                  </a:schemeClr>
                </a:solidFill>
              </a:rPr>
              <a:t>su</a:t>
            </a:r>
            <a:r>
              <a:rPr lang="en-US" sz="3200" dirty="0" smtClean="0">
                <a:solidFill>
                  <a:schemeClr val="accent1">
                    <a:lumMod val="50000"/>
                  </a:schemeClr>
                </a:solidFill>
              </a:rPr>
              <a:t> machine learning</a:t>
            </a:r>
            <a:endParaRPr lang="en-US" sz="3200" dirty="0">
              <a:solidFill>
                <a:schemeClr val="accent1">
                  <a:lumMod val="50000"/>
                </a:schemeClr>
              </a:solidFill>
            </a:endParaRPr>
          </a:p>
        </p:txBody>
      </p:sp>
      <p:pic>
        <p:nvPicPr>
          <p:cNvPr id="5" name="Immagine 4"/>
          <p:cNvPicPr/>
          <p:nvPr/>
        </p:nvPicPr>
        <p:blipFill>
          <a:blip r:embed="rId4" cstate="print"/>
          <a:srcRect/>
          <a:stretch>
            <a:fillRect/>
          </a:stretch>
        </p:blipFill>
        <p:spPr bwMode="auto">
          <a:xfrm>
            <a:off x="4644008" y="1268760"/>
            <a:ext cx="3960440" cy="2160240"/>
          </a:xfrm>
          <a:prstGeom prst="rect">
            <a:avLst/>
          </a:prstGeom>
          <a:noFill/>
          <a:ln w="9525">
            <a:noFill/>
            <a:miter lim="800000"/>
            <a:headEnd/>
            <a:tailEnd/>
          </a:ln>
        </p:spPr>
      </p:pic>
      <p:sp>
        <p:nvSpPr>
          <p:cNvPr id="6" name="Rettangolo 5"/>
          <p:cNvSpPr/>
          <p:nvPr/>
        </p:nvSpPr>
        <p:spPr>
          <a:xfrm>
            <a:off x="4283968" y="3356992"/>
            <a:ext cx="4572000" cy="461665"/>
          </a:xfrm>
          <a:prstGeom prst="rect">
            <a:avLst/>
          </a:prstGeom>
        </p:spPr>
        <p:txBody>
          <a:bodyPr>
            <a:spAutoFit/>
          </a:bodyPr>
          <a:lstStyle/>
          <a:p>
            <a:pPr algn="ctr"/>
            <a:r>
              <a:rPr lang="it-IT" sz="1200" dirty="0" smtClean="0">
                <a:solidFill>
                  <a:schemeClr val="accent1">
                    <a:lumMod val="50000"/>
                  </a:schemeClr>
                </a:solidFill>
              </a:rPr>
              <a:t>Matrice 4x4 valori diagonale addestramento </a:t>
            </a:r>
          </a:p>
          <a:p>
            <a:pPr algn="ctr"/>
            <a:r>
              <a:rPr lang="it-IT" sz="1200" dirty="0" smtClean="0">
                <a:solidFill>
                  <a:schemeClr val="accent1">
                    <a:lumMod val="50000"/>
                  </a:schemeClr>
                </a:solidFill>
              </a:rPr>
              <a:t>ultimi N/2 dati</a:t>
            </a:r>
          </a:p>
        </p:txBody>
      </p:sp>
      <p:sp>
        <p:nvSpPr>
          <p:cNvPr id="9" name="CasellaDiTesto 8"/>
          <p:cNvSpPr txBox="1"/>
          <p:nvPr/>
        </p:nvSpPr>
        <p:spPr>
          <a:xfrm>
            <a:off x="179512" y="6165304"/>
            <a:ext cx="4499992" cy="461665"/>
          </a:xfrm>
          <a:prstGeom prst="rect">
            <a:avLst/>
          </a:prstGeom>
          <a:noFill/>
        </p:spPr>
        <p:txBody>
          <a:bodyPr wrap="square" rtlCol="0">
            <a:spAutoFit/>
          </a:bodyPr>
          <a:lstStyle/>
          <a:p>
            <a:pPr algn="ctr"/>
            <a:r>
              <a:rPr lang="it-IT" sz="1200" dirty="0" smtClean="0">
                <a:solidFill>
                  <a:schemeClr val="accent1">
                    <a:lumMod val="50000"/>
                  </a:schemeClr>
                </a:solidFill>
              </a:rPr>
              <a:t>Matrice 4x4 valori diagonale addestramento </a:t>
            </a:r>
          </a:p>
          <a:p>
            <a:pPr algn="ctr"/>
            <a:r>
              <a:rPr lang="it-IT" sz="1200" dirty="0" smtClean="0">
                <a:solidFill>
                  <a:schemeClr val="accent1">
                    <a:lumMod val="50000"/>
                  </a:schemeClr>
                </a:solidFill>
              </a:rPr>
              <a:t>sugli N/2 dati centrali</a:t>
            </a:r>
          </a:p>
        </p:txBody>
      </p:sp>
      <p:pic>
        <p:nvPicPr>
          <p:cNvPr id="10" name="Immagine 9"/>
          <p:cNvPicPr/>
          <p:nvPr/>
        </p:nvPicPr>
        <p:blipFill>
          <a:blip r:embed="rId5" cstate="print"/>
          <a:srcRect/>
          <a:stretch>
            <a:fillRect/>
          </a:stretch>
        </p:blipFill>
        <p:spPr bwMode="auto">
          <a:xfrm>
            <a:off x="467544" y="3933056"/>
            <a:ext cx="3888432" cy="2232248"/>
          </a:xfrm>
          <a:prstGeom prst="rect">
            <a:avLst/>
          </a:prstGeom>
          <a:noFill/>
          <a:ln w="9525">
            <a:noFill/>
            <a:miter lim="800000"/>
            <a:headEnd/>
            <a:tailEnd/>
          </a:ln>
        </p:spPr>
      </p:pic>
      <p:pic>
        <p:nvPicPr>
          <p:cNvPr id="11" name="Immagine 10"/>
          <p:cNvPicPr/>
          <p:nvPr/>
        </p:nvPicPr>
        <p:blipFill>
          <a:blip r:embed="rId6" cstate="print"/>
          <a:srcRect l="2299" r="958"/>
          <a:stretch>
            <a:fillRect/>
          </a:stretch>
        </p:blipFill>
        <p:spPr bwMode="auto">
          <a:xfrm>
            <a:off x="467544" y="1268760"/>
            <a:ext cx="3876675" cy="2164797"/>
          </a:xfrm>
          <a:prstGeom prst="rect">
            <a:avLst/>
          </a:prstGeom>
          <a:noFill/>
          <a:ln w="9525">
            <a:noFill/>
            <a:miter lim="800000"/>
            <a:headEnd/>
            <a:tailEnd/>
          </a:ln>
        </p:spPr>
      </p:pic>
      <p:sp>
        <p:nvSpPr>
          <p:cNvPr id="12" name="CasellaDiTesto 11"/>
          <p:cNvSpPr txBox="1"/>
          <p:nvPr/>
        </p:nvSpPr>
        <p:spPr>
          <a:xfrm>
            <a:off x="323528" y="3356992"/>
            <a:ext cx="4499992" cy="461665"/>
          </a:xfrm>
          <a:prstGeom prst="rect">
            <a:avLst/>
          </a:prstGeom>
          <a:noFill/>
        </p:spPr>
        <p:txBody>
          <a:bodyPr wrap="square" rtlCol="0">
            <a:spAutoFit/>
          </a:bodyPr>
          <a:lstStyle/>
          <a:p>
            <a:pPr algn="ctr"/>
            <a:r>
              <a:rPr lang="it-IT" sz="1200" dirty="0" smtClean="0">
                <a:solidFill>
                  <a:schemeClr val="accent1">
                    <a:lumMod val="50000"/>
                  </a:schemeClr>
                </a:solidFill>
              </a:rPr>
              <a:t>Matrice 4x4 valori diagonale addestramento </a:t>
            </a:r>
          </a:p>
          <a:p>
            <a:pPr algn="ctr"/>
            <a:r>
              <a:rPr lang="it-IT" sz="1200" dirty="0" smtClean="0">
                <a:solidFill>
                  <a:schemeClr val="accent1">
                    <a:lumMod val="50000"/>
                  </a:schemeClr>
                </a:solidFill>
              </a:rPr>
              <a:t>primi N/2 dati </a:t>
            </a:r>
          </a:p>
        </p:txBody>
      </p:sp>
      <p:pic>
        <p:nvPicPr>
          <p:cNvPr id="13" name="Immagine 12"/>
          <p:cNvPicPr/>
          <p:nvPr/>
        </p:nvPicPr>
        <p:blipFill>
          <a:blip r:embed="rId7" cstate="print"/>
          <a:srcRect/>
          <a:stretch>
            <a:fillRect/>
          </a:stretch>
        </p:blipFill>
        <p:spPr bwMode="auto">
          <a:xfrm>
            <a:off x="4644008" y="3933056"/>
            <a:ext cx="4000500" cy="2225177"/>
          </a:xfrm>
          <a:prstGeom prst="rect">
            <a:avLst/>
          </a:prstGeom>
          <a:noFill/>
          <a:ln w="9525">
            <a:noFill/>
            <a:miter lim="800000"/>
            <a:headEnd/>
            <a:tailEnd/>
          </a:ln>
        </p:spPr>
      </p:pic>
      <p:sp>
        <p:nvSpPr>
          <p:cNvPr id="15" name="CasellaDiTesto 14"/>
          <p:cNvSpPr txBox="1"/>
          <p:nvPr/>
        </p:nvSpPr>
        <p:spPr>
          <a:xfrm>
            <a:off x="4427984" y="6165304"/>
            <a:ext cx="4499992" cy="461665"/>
          </a:xfrm>
          <a:prstGeom prst="rect">
            <a:avLst/>
          </a:prstGeom>
          <a:noFill/>
        </p:spPr>
        <p:txBody>
          <a:bodyPr wrap="square" rtlCol="0">
            <a:spAutoFit/>
          </a:bodyPr>
          <a:lstStyle/>
          <a:p>
            <a:pPr algn="ctr"/>
            <a:r>
              <a:rPr lang="it-IT" sz="1200" dirty="0" smtClean="0">
                <a:solidFill>
                  <a:schemeClr val="accent1">
                    <a:lumMod val="50000"/>
                  </a:schemeClr>
                </a:solidFill>
              </a:rPr>
              <a:t>Matrice 4x4 valori diagonali addestramento sugli N/2 dati scelti a casualmente tra ogni N/2 sottocategoria</a:t>
            </a:r>
          </a:p>
        </p:txBody>
      </p:sp>
      <p:pic>
        <p:nvPicPr>
          <p:cNvPr id="1027" name="Picture 3"/>
          <p:cNvPicPr>
            <a:picLocks noChangeAspect="1" noChangeArrowheads="1"/>
          </p:cNvPicPr>
          <p:nvPr/>
        </p:nvPicPr>
        <p:blipFill>
          <a:blip r:embed="rId8" cstate="print"/>
          <a:srcRect/>
          <a:stretch>
            <a:fillRect/>
          </a:stretch>
        </p:blipFill>
        <p:spPr bwMode="auto">
          <a:xfrm>
            <a:off x="2286000" y="1871663"/>
            <a:ext cx="5166320" cy="3519556"/>
          </a:xfrm>
          <a:prstGeom prst="rect">
            <a:avLst/>
          </a:prstGeom>
          <a:noFill/>
          <a:ln w="9525">
            <a:noFill/>
            <a:miter lim="800000"/>
            <a:headEnd/>
            <a:tailEnd/>
          </a:ln>
        </p:spPr>
      </p:pic>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par>
                                <p:cTn id="10" presetID="55"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strVal val="#ppt_w*0.70"/>
                                          </p:val>
                                        </p:tav>
                                        <p:tav tm="100000">
                                          <p:val>
                                            <p:strVal val="#ppt_w"/>
                                          </p:val>
                                        </p:tav>
                                      </p:tavLst>
                                    </p:anim>
                                    <p:anim calcmode="lin" valueType="num">
                                      <p:cBhvr>
                                        <p:cTn id="13" dur="1000" fill="hold"/>
                                        <p:tgtEl>
                                          <p:spTgt spid="11"/>
                                        </p:tgtEl>
                                        <p:attrNameLst>
                                          <p:attrName>ppt_h</p:attrName>
                                        </p:attrNameLst>
                                      </p:cBhvr>
                                      <p:tavLst>
                                        <p:tav tm="0">
                                          <p:val>
                                            <p:strVal val="#ppt_h"/>
                                          </p:val>
                                        </p:tav>
                                        <p:tav tm="100000">
                                          <p:val>
                                            <p:strVal val="#ppt_h"/>
                                          </p:val>
                                        </p:tav>
                                      </p:tavLst>
                                    </p:anim>
                                    <p:animEffect transition="in" filter="fade">
                                      <p:cBhvr>
                                        <p:cTn id="14" dur="1000"/>
                                        <p:tgtEl>
                                          <p:spTgt spid="11"/>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000"/>
                                        <p:tgtEl>
                                          <p:spTgt spid="6"/>
                                        </p:tgtEl>
                                      </p:cBhvr>
                                    </p:animEffect>
                                  </p:childTnLst>
                                </p:cTn>
                              </p:par>
                            </p:childTnLst>
                          </p:cTn>
                        </p:par>
                        <p:par>
                          <p:cTn id="22" fill="hold">
                            <p:stCondLst>
                              <p:cond delay="3000"/>
                            </p:stCondLst>
                            <p:childTnLst>
                              <p:par>
                                <p:cTn id="23" presetID="10" presetClass="entr" presetSubtype="0"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20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2000"/>
                                        <p:tgtEl>
                                          <p:spTgt spid="9"/>
                                        </p:tgtEl>
                                      </p:cBhvr>
                                    </p:animEffect>
                                  </p:childTnLst>
                                </p:cTn>
                              </p:par>
                            </p:childTnLst>
                          </p:cTn>
                        </p:par>
                        <p:par>
                          <p:cTn id="29" fill="hold">
                            <p:stCondLst>
                              <p:cond delay="5000"/>
                            </p:stCondLst>
                            <p:childTnLst>
                              <p:par>
                                <p:cTn id="30" presetID="10" presetClass="entr" presetSubtype="0"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2000"/>
                                        <p:tgtEl>
                                          <p:spTgt spid="1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20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nodeType="clickEffect">
                                  <p:stCondLst>
                                    <p:cond delay="0"/>
                                  </p:stCondLst>
                                  <p:childTnLst>
                                    <p:set>
                                      <p:cBhvr>
                                        <p:cTn id="39" dur="1" fill="hold">
                                          <p:stCondLst>
                                            <p:cond delay="0"/>
                                          </p:stCondLst>
                                        </p:cTn>
                                        <p:tgtEl>
                                          <p:spTgt spid="1027"/>
                                        </p:tgtEl>
                                        <p:attrNameLst>
                                          <p:attrName>style.visibility</p:attrName>
                                        </p:attrNameLst>
                                      </p:cBhvr>
                                      <p:to>
                                        <p:strVal val="visible"/>
                                      </p:to>
                                    </p:set>
                                    <p:anim calcmode="lin" valueType="num">
                                      <p:cBhvr>
                                        <p:cTn id="40" dur="3000" fill="hold"/>
                                        <p:tgtEl>
                                          <p:spTgt spid="1027"/>
                                        </p:tgtEl>
                                        <p:attrNameLst>
                                          <p:attrName>ppt_w</p:attrName>
                                        </p:attrNameLst>
                                      </p:cBhvr>
                                      <p:tavLst>
                                        <p:tav tm="0">
                                          <p:val>
                                            <p:strVal val="#ppt_w*0.70"/>
                                          </p:val>
                                        </p:tav>
                                        <p:tav tm="100000">
                                          <p:val>
                                            <p:strVal val="#ppt_w"/>
                                          </p:val>
                                        </p:tav>
                                      </p:tavLst>
                                    </p:anim>
                                    <p:anim calcmode="lin" valueType="num">
                                      <p:cBhvr>
                                        <p:cTn id="41" dur="3000" fill="hold"/>
                                        <p:tgtEl>
                                          <p:spTgt spid="1027"/>
                                        </p:tgtEl>
                                        <p:attrNameLst>
                                          <p:attrName>ppt_h</p:attrName>
                                        </p:attrNameLst>
                                      </p:cBhvr>
                                      <p:tavLst>
                                        <p:tav tm="0">
                                          <p:val>
                                            <p:strVal val="#ppt_h"/>
                                          </p:val>
                                        </p:tav>
                                        <p:tav tm="100000">
                                          <p:val>
                                            <p:strVal val="#ppt_h"/>
                                          </p:val>
                                        </p:tav>
                                      </p:tavLst>
                                    </p:anim>
                                    <p:animEffect transition="in" filter="fade">
                                      <p:cBhvr>
                                        <p:cTn id="42" dur="3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467544" y="332656"/>
            <a:ext cx="8280920" cy="584775"/>
          </a:xfrm>
          <a:prstGeom prst="rect">
            <a:avLst/>
          </a:prstGeom>
          <a:noFill/>
        </p:spPr>
        <p:txBody>
          <a:bodyPr wrap="square" rtlCol="0">
            <a:spAutoFit/>
          </a:bodyPr>
          <a:lstStyle/>
          <a:p>
            <a:r>
              <a:rPr lang="it-IT" sz="3200" dirty="0" smtClean="0">
                <a:solidFill>
                  <a:schemeClr val="accent1">
                    <a:lumMod val="50000"/>
                  </a:schemeClr>
                </a:solidFill>
              </a:rPr>
              <a:t>Matrice Naïve Bayes</a:t>
            </a:r>
          </a:p>
        </p:txBody>
      </p:sp>
      <p:pic>
        <p:nvPicPr>
          <p:cNvPr id="3" name="Immagine 2"/>
          <p:cNvPicPr/>
          <p:nvPr/>
        </p:nvPicPr>
        <p:blipFill>
          <a:blip r:embed="rId3" cstate="print"/>
          <a:srcRect/>
          <a:stretch>
            <a:fillRect/>
          </a:stretch>
        </p:blipFill>
        <p:spPr bwMode="auto">
          <a:xfrm>
            <a:off x="395536" y="1052736"/>
            <a:ext cx="4680520" cy="2520280"/>
          </a:xfrm>
          <a:prstGeom prst="rect">
            <a:avLst/>
          </a:prstGeom>
          <a:noFill/>
          <a:ln w="9525">
            <a:noFill/>
            <a:miter lim="800000"/>
            <a:headEnd/>
            <a:tailEnd/>
          </a:ln>
        </p:spPr>
      </p:pic>
      <p:graphicFrame>
        <p:nvGraphicFramePr>
          <p:cNvPr id="4" name="Grafico 3"/>
          <p:cNvGraphicFramePr/>
          <p:nvPr/>
        </p:nvGraphicFramePr>
        <p:xfrm>
          <a:off x="3059832" y="3590256"/>
          <a:ext cx="5472608" cy="326774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strVal val="#ppt_w*0.70"/>
                                          </p:val>
                                        </p:tav>
                                        <p:tav tm="100000">
                                          <p:val>
                                            <p:strVal val="#ppt_w"/>
                                          </p:val>
                                        </p:tav>
                                      </p:tavLst>
                                    </p:anim>
                                    <p:anim calcmode="lin" valueType="num">
                                      <p:cBhvr>
                                        <p:cTn id="12" dur="1000" fill="hold"/>
                                        <p:tgtEl>
                                          <p:spTgt spid="4"/>
                                        </p:tgtEl>
                                        <p:attrNameLst>
                                          <p:attrName>ppt_h</p:attrName>
                                        </p:attrNameLst>
                                      </p:cBhvr>
                                      <p:tavLst>
                                        <p:tav tm="0">
                                          <p:val>
                                            <p:strVal val="#ppt_h"/>
                                          </p:val>
                                        </p:tav>
                                        <p:tav tm="100000">
                                          <p:val>
                                            <p:strVal val="#ppt_h"/>
                                          </p:val>
                                        </p:tav>
                                      </p:tavLst>
                                    </p:anim>
                                    <p:animEffect transition="in" filter="fade">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251520" y="332656"/>
            <a:ext cx="8892480" cy="523220"/>
          </a:xfrm>
          <a:prstGeom prst="rect">
            <a:avLst/>
          </a:prstGeom>
          <a:noFill/>
        </p:spPr>
        <p:txBody>
          <a:bodyPr wrap="square" rtlCol="0">
            <a:spAutoFit/>
          </a:bodyPr>
          <a:lstStyle/>
          <a:p>
            <a:r>
              <a:rPr lang="it-IT" sz="2800" dirty="0" smtClean="0">
                <a:solidFill>
                  <a:schemeClr val="accent1">
                    <a:lumMod val="50000"/>
                  </a:schemeClr>
                </a:solidFill>
              </a:rPr>
              <a:t>Tabella risultati </a:t>
            </a:r>
            <a:r>
              <a:rPr lang="it-IT" sz="2800" dirty="0" err="1" smtClean="0">
                <a:solidFill>
                  <a:schemeClr val="accent1">
                    <a:lumMod val="50000"/>
                  </a:schemeClr>
                </a:solidFill>
              </a:rPr>
              <a:t>Dictionary</a:t>
            </a:r>
            <a:r>
              <a:rPr lang="it-IT" sz="2800" dirty="0" smtClean="0">
                <a:solidFill>
                  <a:schemeClr val="accent1">
                    <a:lumMod val="50000"/>
                  </a:schemeClr>
                </a:solidFill>
              </a:rPr>
              <a:t> </a:t>
            </a:r>
            <a:r>
              <a:rPr lang="it-IT" sz="2800" dirty="0" err="1" smtClean="0">
                <a:solidFill>
                  <a:schemeClr val="accent1">
                    <a:lumMod val="50000"/>
                  </a:schemeClr>
                </a:solidFill>
              </a:rPr>
              <a:t>Based-</a:t>
            </a:r>
            <a:r>
              <a:rPr lang="it-IT" sz="2800" dirty="0" smtClean="0">
                <a:solidFill>
                  <a:schemeClr val="accent1">
                    <a:lumMod val="50000"/>
                  </a:schemeClr>
                </a:solidFill>
              </a:rPr>
              <a:t> </a:t>
            </a:r>
            <a:r>
              <a:rPr lang="it-IT" sz="2800" dirty="0" err="1" smtClean="0">
                <a:solidFill>
                  <a:schemeClr val="accent1">
                    <a:lumMod val="50000"/>
                  </a:schemeClr>
                </a:solidFill>
              </a:rPr>
              <a:t>Approach</a:t>
            </a:r>
            <a:endParaRPr lang="it-IT" sz="2800" dirty="0" smtClean="0">
              <a:solidFill>
                <a:schemeClr val="accent1">
                  <a:lumMod val="50000"/>
                </a:schemeClr>
              </a:solidFill>
            </a:endParaRPr>
          </a:p>
        </p:txBody>
      </p:sp>
      <p:pic>
        <p:nvPicPr>
          <p:cNvPr id="3" name="Immagine 2"/>
          <p:cNvPicPr/>
          <p:nvPr/>
        </p:nvPicPr>
        <p:blipFill>
          <a:blip r:embed="rId3" cstate="print"/>
          <a:srcRect l="917" t="2564" r="917" b="2564"/>
          <a:stretch>
            <a:fillRect/>
          </a:stretch>
        </p:blipFill>
        <p:spPr bwMode="auto">
          <a:xfrm>
            <a:off x="323528" y="1124744"/>
            <a:ext cx="5400600" cy="2016224"/>
          </a:xfrm>
          <a:prstGeom prst="rect">
            <a:avLst/>
          </a:prstGeom>
          <a:noFill/>
          <a:ln w="9525">
            <a:noFill/>
            <a:miter lim="800000"/>
            <a:headEnd/>
            <a:tailEnd/>
          </a:ln>
        </p:spPr>
      </p:pic>
      <p:graphicFrame>
        <p:nvGraphicFramePr>
          <p:cNvPr id="4" name="Grafico 3"/>
          <p:cNvGraphicFramePr/>
          <p:nvPr/>
        </p:nvGraphicFramePr>
        <p:xfrm>
          <a:off x="3131840" y="3356992"/>
          <a:ext cx="5184576" cy="328498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strVal val="#ppt_w*0.70"/>
                                          </p:val>
                                        </p:tav>
                                        <p:tav tm="100000">
                                          <p:val>
                                            <p:strVal val="#ppt_w"/>
                                          </p:val>
                                        </p:tav>
                                      </p:tavLst>
                                    </p:anim>
                                    <p:anim calcmode="lin" valueType="num">
                                      <p:cBhvr>
                                        <p:cTn id="12" dur="1000" fill="hold"/>
                                        <p:tgtEl>
                                          <p:spTgt spid="4"/>
                                        </p:tgtEl>
                                        <p:attrNameLst>
                                          <p:attrName>ppt_h</p:attrName>
                                        </p:attrNameLst>
                                      </p:cBhvr>
                                      <p:tavLst>
                                        <p:tav tm="0">
                                          <p:val>
                                            <p:strVal val="#ppt_h"/>
                                          </p:val>
                                        </p:tav>
                                        <p:tav tm="100000">
                                          <p:val>
                                            <p:strVal val="#ppt_h"/>
                                          </p:val>
                                        </p:tav>
                                      </p:tavLst>
                                    </p:anim>
                                    <p:animEffect transition="in" filter="fade">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67544" y="548680"/>
            <a:ext cx="7416824" cy="584775"/>
          </a:xfrm>
          <a:prstGeom prst="rect">
            <a:avLst/>
          </a:prstGeom>
          <a:noFill/>
        </p:spPr>
        <p:txBody>
          <a:bodyPr wrap="square" rtlCol="0">
            <a:spAutoFit/>
          </a:bodyPr>
          <a:lstStyle/>
          <a:p>
            <a:r>
              <a:rPr lang="it-IT" sz="3200" dirty="0" smtClean="0">
                <a:solidFill>
                  <a:schemeClr val="accent1">
                    <a:lumMod val="50000"/>
                  </a:schemeClr>
                </a:solidFill>
              </a:rPr>
              <a:t>Introduzione al Sentiment Analysis</a:t>
            </a:r>
            <a:endParaRPr lang="it-IT" sz="3200" dirty="0">
              <a:solidFill>
                <a:schemeClr val="accent1">
                  <a:lumMod val="50000"/>
                </a:schemeClr>
              </a:solidFill>
            </a:endParaRPr>
          </a:p>
        </p:txBody>
      </p:sp>
      <p:sp>
        <p:nvSpPr>
          <p:cNvPr id="5" name="CasellaDiTesto 4"/>
          <p:cNvSpPr txBox="1"/>
          <p:nvPr/>
        </p:nvSpPr>
        <p:spPr>
          <a:xfrm>
            <a:off x="539552" y="1556792"/>
            <a:ext cx="7560840" cy="4955203"/>
          </a:xfrm>
          <a:prstGeom prst="rect">
            <a:avLst/>
          </a:prstGeom>
          <a:noFill/>
        </p:spPr>
        <p:txBody>
          <a:bodyPr wrap="square" rtlCol="0">
            <a:spAutoFit/>
          </a:bodyPr>
          <a:lstStyle/>
          <a:p>
            <a:pPr algn="just"/>
            <a:r>
              <a:rPr lang="it-IT" sz="2400" dirty="0" smtClean="0"/>
              <a:t>Con il termine Sentiment Analysis, si indica, l’insieme delle tecniche utilizzate al fine di estrarre informazioni su un testo scritto in linguaggio umano.</a:t>
            </a:r>
          </a:p>
          <a:p>
            <a:endParaRPr lang="it-IT" sz="2400" dirty="0" smtClean="0"/>
          </a:p>
          <a:p>
            <a:endParaRPr lang="en-US" sz="2800" dirty="0" smtClean="0">
              <a:solidFill>
                <a:schemeClr val="accent1">
                  <a:lumMod val="50000"/>
                </a:schemeClr>
              </a:solidFill>
            </a:endParaRPr>
          </a:p>
          <a:p>
            <a:r>
              <a:rPr lang="it-IT" sz="2800" dirty="0" smtClean="0">
                <a:solidFill>
                  <a:schemeClr val="accent1">
                    <a:lumMod val="50000"/>
                  </a:schemeClr>
                </a:solidFill>
              </a:rPr>
              <a:t>Esempi</a:t>
            </a:r>
            <a:r>
              <a:rPr lang="en-US" sz="2800" dirty="0" smtClean="0">
                <a:solidFill>
                  <a:schemeClr val="accent1">
                    <a:lumMod val="50000"/>
                  </a:schemeClr>
                </a:solidFill>
              </a:rPr>
              <a:t>: </a:t>
            </a:r>
          </a:p>
          <a:p>
            <a:pPr lvl="0"/>
            <a:endParaRPr lang="en-US" sz="2800" b="1" dirty="0" smtClean="0">
              <a:solidFill>
                <a:schemeClr val="accent1">
                  <a:lumMod val="50000"/>
                </a:schemeClr>
              </a:solidFill>
            </a:endParaRPr>
          </a:p>
          <a:p>
            <a:pPr lvl="0"/>
            <a:r>
              <a:rPr lang="en-US" sz="2800" dirty="0" smtClean="0">
                <a:solidFill>
                  <a:schemeClr val="accent1">
                    <a:lumMod val="50000"/>
                  </a:schemeClr>
                </a:solidFill>
              </a:rPr>
              <a:t>	</a:t>
            </a:r>
            <a:r>
              <a:rPr lang="en-US" sz="2400" dirty="0" smtClean="0"/>
              <a:t>Beautiful day!</a:t>
            </a:r>
            <a:r>
              <a:rPr lang="en-US" sz="2800" dirty="0" smtClean="0"/>
              <a:t>			</a:t>
            </a:r>
            <a:r>
              <a:rPr lang="en-US" sz="2400" i="1" dirty="0" smtClean="0"/>
              <a:t>positive</a:t>
            </a:r>
            <a:endParaRPr lang="it-IT" sz="2400" i="1" dirty="0" smtClean="0"/>
          </a:p>
          <a:p>
            <a:pPr lvl="0"/>
            <a:r>
              <a:rPr lang="en-US" sz="2800" dirty="0" smtClean="0"/>
              <a:t>	</a:t>
            </a:r>
            <a:r>
              <a:rPr lang="en-US" sz="2400" dirty="0" smtClean="0"/>
              <a:t>Terrible experience </a:t>
            </a:r>
            <a:r>
              <a:rPr lang="en-US" sz="3200" dirty="0" smtClean="0"/>
              <a:t>		</a:t>
            </a:r>
            <a:r>
              <a:rPr lang="en-US" sz="2400" i="1" dirty="0" smtClean="0"/>
              <a:t>negative</a:t>
            </a:r>
            <a:endParaRPr lang="it-IT" sz="2400" i="1" dirty="0" smtClean="0"/>
          </a:p>
          <a:p>
            <a:endParaRPr lang="en-US" sz="2800" dirty="0" smtClean="0">
              <a:solidFill>
                <a:schemeClr val="accent1">
                  <a:lumMod val="50000"/>
                </a:schemeClr>
              </a:solidFill>
            </a:endParaRPr>
          </a:p>
          <a:p>
            <a:endParaRPr lang="it-IT" sz="2400" dirty="0" smtClean="0"/>
          </a:p>
        </p:txBody>
      </p:sp>
      <p:sp>
        <p:nvSpPr>
          <p:cNvPr id="6" name="Freccia a destra 5"/>
          <p:cNvSpPr/>
          <p:nvPr/>
        </p:nvSpPr>
        <p:spPr>
          <a:xfrm>
            <a:off x="4499992" y="4941168"/>
            <a:ext cx="72008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4572000" y="5373216"/>
            <a:ext cx="720080"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600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p:cTn id="13" dur="1000" fill="hold"/>
                                        <p:tgtEl>
                                          <p:spTgt spid="5">
                                            <p:txEl>
                                              <p:pRg st="3" end="3"/>
                                            </p:txEl>
                                          </p:spTgt>
                                        </p:tgtEl>
                                        <p:attrNameLst>
                                          <p:attrName>ppt_w</p:attrName>
                                        </p:attrNameLst>
                                      </p:cBhvr>
                                      <p:tavLst>
                                        <p:tav tm="0">
                                          <p:val>
                                            <p:strVal val="#ppt_w*0.70"/>
                                          </p:val>
                                        </p:tav>
                                        <p:tav tm="100000">
                                          <p:val>
                                            <p:strVal val="#ppt_w"/>
                                          </p:val>
                                        </p:tav>
                                      </p:tavLst>
                                    </p:anim>
                                    <p:anim calcmode="lin" valueType="num">
                                      <p:cBhvr>
                                        <p:cTn id="14" dur="1000" fill="hold"/>
                                        <p:tgtEl>
                                          <p:spTgt spid="5">
                                            <p:txEl>
                                              <p:pRg st="3" end="3"/>
                                            </p:txEl>
                                          </p:spTgt>
                                        </p:tgtEl>
                                        <p:attrNameLst>
                                          <p:attrName>ppt_h</p:attrName>
                                        </p:attrNameLst>
                                      </p:cBhvr>
                                      <p:tavLst>
                                        <p:tav tm="0">
                                          <p:val>
                                            <p:strVal val="#ppt_h"/>
                                          </p:val>
                                        </p:tav>
                                        <p:tav tm="100000">
                                          <p:val>
                                            <p:strVal val="#ppt_h"/>
                                          </p:val>
                                        </p:tav>
                                      </p:tavLst>
                                    </p:anim>
                                    <p:animEffect transition="in" filter="fade">
                                      <p:cBhvr>
                                        <p:cTn id="15" dur="1000"/>
                                        <p:tgtEl>
                                          <p:spTgt spid="5">
                                            <p:txEl>
                                              <p:pRg st="3" end="3"/>
                                            </p:txEl>
                                          </p:spTgt>
                                        </p:tgtEl>
                                      </p:cBhvr>
                                    </p:animEffect>
                                  </p:childTnLst>
                                </p:cTn>
                              </p:par>
                            </p:childTnLst>
                          </p:cTn>
                        </p:par>
                        <p:par>
                          <p:cTn id="16" fill="hold">
                            <p:stCondLst>
                              <p:cond delay="8000"/>
                            </p:stCondLst>
                            <p:childTnLst>
                              <p:par>
                                <p:cTn id="17" presetID="55" presetClass="entr" presetSubtype="0" fill="hold" nodeType="after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p:cTn id="19" dur="1000" fill="hold"/>
                                        <p:tgtEl>
                                          <p:spTgt spid="5">
                                            <p:txEl>
                                              <p:pRg st="5" end="5"/>
                                            </p:txEl>
                                          </p:spTgt>
                                        </p:tgtEl>
                                        <p:attrNameLst>
                                          <p:attrName>ppt_w</p:attrName>
                                        </p:attrNameLst>
                                      </p:cBhvr>
                                      <p:tavLst>
                                        <p:tav tm="0">
                                          <p:val>
                                            <p:strVal val="#ppt_w*0.70"/>
                                          </p:val>
                                        </p:tav>
                                        <p:tav tm="100000">
                                          <p:val>
                                            <p:strVal val="#ppt_w"/>
                                          </p:val>
                                        </p:tav>
                                      </p:tavLst>
                                    </p:anim>
                                    <p:anim calcmode="lin" valueType="num">
                                      <p:cBhvr>
                                        <p:cTn id="20" dur="1000" fill="hold"/>
                                        <p:tgtEl>
                                          <p:spTgt spid="5">
                                            <p:txEl>
                                              <p:pRg st="5" end="5"/>
                                            </p:txEl>
                                          </p:spTgt>
                                        </p:tgtEl>
                                        <p:attrNameLst>
                                          <p:attrName>ppt_h</p:attrName>
                                        </p:attrNameLst>
                                      </p:cBhvr>
                                      <p:tavLst>
                                        <p:tav tm="0">
                                          <p:val>
                                            <p:strVal val="#ppt_h"/>
                                          </p:val>
                                        </p:tav>
                                        <p:tav tm="100000">
                                          <p:val>
                                            <p:strVal val="#ppt_h"/>
                                          </p:val>
                                        </p:tav>
                                      </p:tavLst>
                                    </p:anim>
                                    <p:animEffect transition="in" filter="fade">
                                      <p:cBhvr>
                                        <p:cTn id="21" dur="1000"/>
                                        <p:tgtEl>
                                          <p:spTgt spid="5">
                                            <p:txEl>
                                              <p:pRg st="5" end="5"/>
                                            </p:txEl>
                                          </p:spTgt>
                                        </p:tgtEl>
                                      </p:cBhvr>
                                    </p:animEffect>
                                  </p:childTnLst>
                                </p:cTn>
                              </p:par>
                              <p:par>
                                <p:cTn id="22" presetID="55" presetClass="entr" presetSubtype="0" fill="hold" grpId="2"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1000" fill="hold"/>
                                        <p:tgtEl>
                                          <p:spTgt spid="6"/>
                                        </p:tgtEl>
                                        <p:attrNameLst>
                                          <p:attrName>ppt_w</p:attrName>
                                        </p:attrNameLst>
                                      </p:cBhvr>
                                      <p:tavLst>
                                        <p:tav tm="0">
                                          <p:val>
                                            <p:strVal val="#ppt_w*0.70"/>
                                          </p:val>
                                        </p:tav>
                                        <p:tav tm="100000">
                                          <p:val>
                                            <p:strVal val="#ppt_w"/>
                                          </p:val>
                                        </p:tav>
                                      </p:tavLst>
                                    </p:anim>
                                    <p:anim calcmode="lin" valueType="num">
                                      <p:cBhvr>
                                        <p:cTn id="25" dur="1000" fill="hold"/>
                                        <p:tgtEl>
                                          <p:spTgt spid="6"/>
                                        </p:tgtEl>
                                        <p:attrNameLst>
                                          <p:attrName>ppt_h</p:attrName>
                                        </p:attrNameLst>
                                      </p:cBhvr>
                                      <p:tavLst>
                                        <p:tav tm="0">
                                          <p:val>
                                            <p:strVal val="#ppt_h"/>
                                          </p:val>
                                        </p:tav>
                                        <p:tav tm="100000">
                                          <p:val>
                                            <p:strVal val="#ppt_h"/>
                                          </p:val>
                                        </p:tav>
                                      </p:tavLst>
                                    </p:anim>
                                    <p:animEffect transition="in" filter="fade">
                                      <p:cBhvr>
                                        <p:cTn id="26" dur="1000"/>
                                        <p:tgtEl>
                                          <p:spTgt spid="6"/>
                                        </p:tgtEl>
                                      </p:cBhvr>
                                    </p:animEffect>
                                  </p:childTnLst>
                                </p:cTn>
                              </p:par>
                            </p:childTnLst>
                          </p:cTn>
                        </p:par>
                        <p:par>
                          <p:cTn id="27" fill="hold">
                            <p:stCondLst>
                              <p:cond delay="9000"/>
                            </p:stCondLst>
                            <p:childTnLst>
                              <p:par>
                                <p:cTn id="28" presetID="55" presetClass="entr" presetSubtype="0" fill="hold" nodeType="after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 calcmode="lin" valueType="num">
                                      <p:cBhvr>
                                        <p:cTn id="30" dur="1000" fill="hold"/>
                                        <p:tgtEl>
                                          <p:spTgt spid="5">
                                            <p:txEl>
                                              <p:pRg st="6" end="6"/>
                                            </p:txEl>
                                          </p:spTgt>
                                        </p:tgtEl>
                                        <p:attrNameLst>
                                          <p:attrName>ppt_w</p:attrName>
                                        </p:attrNameLst>
                                      </p:cBhvr>
                                      <p:tavLst>
                                        <p:tav tm="0">
                                          <p:val>
                                            <p:strVal val="#ppt_w*0.70"/>
                                          </p:val>
                                        </p:tav>
                                        <p:tav tm="100000">
                                          <p:val>
                                            <p:strVal val="#ppt_w"/>
                                          </p:val>
                                        </p:tav>
                                      </p:tavLst>
                                    </p:anim>
                                    <p:anim calcmode="lin" valueType="num">
                                      <p:cBhvr>
                                        <p:cTn id="31" dur="1000" fill="hold"/>
                                        <p:tgtEl>
                                          <p:spTgt spid="5">
                                            <p:txEl>
                                              <p:pRg st="6" end="6"/>
                                            </p:txEl>
                                          </p:spTgt>
                                        </p:tgtEl>
                                        <p:attrNameLst>
                                          <p:attrName>ppt_h</p:attrName>
                                        </p:attrNameLst>
                                      </p:cBhvr>
                                      <p:tavLst>
                                        <p:tav tm="0">
                                          <p:val>
                                            <p:strVal val="#ppt_h"/>
                                          </p:val>
                                        </p:tav>
                                        <p:tav tm="100000">
                                          <p:val>
                                            <p:strVal val="#ppt_h"/>
                                          </p:val>
                                        </p:tav>
                                      </p:tavLst>
                                    </p:anim>
                                    <p:animEffect transition="in" filter="fade">
                                      <p:cBhvr>
                                        <p:cTn id="32" dur="1000"/>
                                        <p:tgtEl>
                                          <p:spTgt spid="5">
                                            <p:txEl>
                                              <p:pRg st="6" end="6"/>
                                            </p:txEl>
                                          </p:spTgt>
                                        </p:tgtEl>
                                      </p:cBhvr>
                                    </p:animEffect>
                                  </p:childTnLst>
                                </p:cTn>
                              </p:par>
                              <p:par>
                                <p:cTn id="33" presetID="55"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1000" fill="hold"/>
                                        <p:tgtEl>
                                          <p:spTgt spid="7"/>
                                        </p:tgtEl>
                                        <p:attrNameLst>
                                          <p:attrName>ppt_w</p:attrName>
                                        </p:attrNameLst>
                                      </p:cBhvr>
                                      <p:tavLst>
                                        <p:tav tm="0">
                                          <p:val>
                                            <p:strVal val="#ppt_w*0.70"/>
                                          </p:val>
                                        </p:tav>
                                        <p:tav tm="100000">
                                          <p:val>
                                            <p:strVal val="#ppt_w"/>
                                          </p:val>
                                        </p:tav>
                                      </p:tavLst>
                                    </p:anim>
                                    <p:anim calcmode="lin" valueType="num">
                                      <p:cBhvr>
                                        <p:cTn id="36" dur="1000" fill="hold"/>
                                        <p:tgtEl>
                                          <p:spTgt spid="7"/>
                                        </p:tgtEl>
                                        <p:attrNameLst>
                                          <p:attrName>ppt_h</p:attrName>
                                        </p:attrNameLst>
                                      </p:cBhvr>
                                      <p:tavLst>
                                        <p:tav tm="0">
                                          <p:val>
                                            <p:strVal val="#ppt_h"/>
                                          </p:val>
                                        </p:tav>
                                        <p:tav tm="100000">
                                          <p:val>
                                            <p:strVal val="#ppt_h"/>
                                          </p:val>
                                        </p:tav>
                                      </p:tavLst>
                                    </p:anim>
                                    <p:animEffect transition="in" filter="fade">
                                      <p:cBhvr>
                                        <p:cTn id="3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2"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467544" y="548680"/>
            <a:ext cx="8352928" cy="584775"/>
          </a:xfrm>
          <a:prstGeom prst="rect">
            <a:avLst/>
          </a:prstGeom>
          <a:noFill/>
        </p:spPr>
        <p:txBody>
          <a:bodyPr wrap="square" rtlCol="0">
            <a:spAutoFit/>
          </a:bodyPr>
          <a:lstStyle/>
          <a:p>
            <a:r>
              <a:rPr lang="it-IT" sz="3200" dirty="0" smtClean="0">
                <a:solidFill>
                  <a:schemeClr val="accent1">
                    <a:lumMod val="50000"/>
                  </a:schemeClr>
                </a:solidFill>
              </a:rPr>
              <a:t>Valutazione efficacia dei due metodi</a:t>
            </a:r>
            <a:endParaRPr lang="it-IT" sz="3200" dirty="0">
              <a:solidFill>
                <a:schemeClr val="accent1">
                  <a:lumMod val="50000"/>
                </a:schemeClr>
              </a:solidFill>
            </a:endParaRPr>
          </a:p>
        </p:txBody>
      </p:sp>
      <p:sp>
        <p:nvSpPr>
          <p:cNvPr id="4" name="CasellaDiTesto 3"/>
          <p:cNvSpPr txBox="1"/>
          <p:nvPr/>
        </p:nvSpPr>
        <p:spPr>
          <a:xfrm>
            <a:off x="539552" y="1844824"/>
            <a:ext cx="3888432" cy="523220"/>
          </a:xfrm>
          <a:prstGeom prst="rect">
            <a:avLst/>
          </a:prstGeom>
          <a:noFill/>
        </p:spPr>
        <p:txBody>
          <a:bodyPr wrap="square" rtlCol="0">
            <a:spAutoFit/>
          </a:bodyPr>
          <a:lstStyle/>
          <a:p>
            <a:pPr algn="ctr"/>
            <a:r>
              <a:rPr lang="en-US" sz="2800" dirty="0" smtClean="0">
                <a:solidFill>
                  <a:schemeClr val="bg2">
                    <a:lumMod val="50000"/>
                  </a:schemeClr>
                </a:solidFill>
              </a:rPr>
              <a:t> </a:t>
            </a:r>
            <a:r>
              <a:rPr lang="en-US" sz="2800" dirty="0" smtClean="0">
                <a:solidFill>
                  <a:schemeClr val="accent1">
                    <a:lumMod val="50000"/>
                  </a:schemeClr>
                </a:solidFill>
              </a:rPr>
              <a:t>●</a:t>
            </a:r>
            <a:r>
              <a:rPr lang="en-US" sz="2800" dirty="0" smtClean="0">
                <a:solidFill>
                  <a:schemeClr val="bg2">
                    <a:lumMod val="50000"/>
                  </a:schemeClr>
                </a:solidFill>
              </a:rPr>
              <a:t> </a:t>
            </a:r>
            <a:r>
              <a:rPr lang="en-US" sz="2800" dirty="0" smtClean="0"/>
              <a:t>Machine Learning</a:t>
            </a:r>
            <a:endParaRPr lang="en-US" sz="2800" dirty="0"/>
          </a:p>
        </p:txBody>
      </p:sp>
      <p:sp>
        <p:nvSpPr>
          <p:cNvPr id="7" name="Freccia a destra 6"/>
          <p:cNvSpPr/>
          <p:nvPr/>
        </p:nvSpPr>
        <p:spPr>
          <a:xfrm>
            <a:off x="4572000" y="1988840"/>
            <a:ext cx="1224136" cy="2880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a:p>
        </p:txBody>
      </p:sp>
      <p:sp>
        <p:nvSpPr>
          <p:cNvPr id="8" name="CasellaDiTesto 7"/>
          <p:cNvSpPr txBox="1"/>
          <p:nvPr/>
        </p:nvSpPr>
        <p:spPr>
          <a:xfrm>
            <a:off x="5868144" y="1844824"/>
            <a:ext cx="1296144" cy="523220"/>
          </a:xfrm>
          <a:prstGeom prst="rect">
            <a:avLst/>
          </a:prstGeom>
          <a:noFill/>
        </p:spPr>
        <p:txBody>
          <a:bodyPr wrap="square" rtlCol="0">
            <a:spAutoFit/>
          </a:bodyPr>
          <a:lstStyle/>
          <a:p>
            <a:pPr algn="ctr"/>
            <a:r>
              <a:rPr lang="it-IT" sz="2800" dirty="0" smtClean="0"/>
              <a:t>70%</a:t>
            </a:r>
            <a:endParaRPr lang="it-IT" sz="2800" dirty="0"/>
          </a:p>
        </p:txBody>
      </p:sp>
      <p:sp>
        <p:nvSpPr>
          <p:cNvPr id="15" name="CasellaDiTesto 14"/>
          <p:cNvSpPr txBox="1"/>
          <p:nvPr/>
        </p:nvSpPr>
        <p:spPr>
          <a:xfrm>
            <a:off x="251520" y="3068960"/>
            <a:ext cx="4320480" cy="954107"/>
          </a:xfrm>
          <a:prstGeom prst="rect">
            <a:avLst/>
          </a:prstGeom>
          <a:noFill/>
        </p:spPr>
        <p:txBody>
          <a:bodyPr wrap="square" rtlCol="0">
            <a:spAutoFit/>
          </a:bodyPr>
          <a:lstStyle/>
          <a:p>
            <a:pPr algn="ctr"/>
            <a:r>
              <a:rPr lang="it-IT" sz="2800" dirty="0" smtClean="0">
                <a:solidFill>
                  <a:schemeClr val="accent1">
                    <a:lumMod val="50000"/>
                  </a:schemeClr>
                </a:solidFill>
              </a:rPr>
              <a:t>●</a:t>
            </a:r>
            <a:r>
              <a:rPr lang="it-IT" sz="2800" dirty="0" smtClean="0">
                <a:solidFill>
                  <a:schemeClr val="bg2">
                    <a:lumMod val="50000"/>
                  </a:schemeClr>
                </a:solidFill>
              </a:rPr>
              <a:t> </a:t>
            </a:r>
            <a:r>
              <a:rPr lang="en-US" sz="2800" dirty="0" smtClean="0"/>
              <a:t>Dictionary Based-Approach</a:t>
            </a:r>
          </a:p>
        </p:txBody>
      </p:sp>
      <p:sp>
        <p:nvSpPr>
          <p:cNvPr id="16" name="Freccia a destra 15"/>
          <p:cNvSpPr/>
          <p:nvPr/>
        </p:nvSpPr>
        <p:spPr>
          <a:xfrm>
            <a:off x="4572000" y="3212976"/>
            <a:ext cx="1224136" cy="2880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a:p>
        </p:txBody>
      </p:sp>
      <p:sp>
        <p:nvSpPr>
          <p:cNvPr id="17" name="CasellaDiTesto 16"/>
          <p:cNvSpPr txBox="1"/>
          <p:nvPr/>
        </p:nvSpPr>
        <p:spPr>
          <a:xfrm>
            <a:off x="5796136" y="3068960"/>
            <a:ext cx="1296144" cy="523220"/>
          </a:xfrm>
          <a:prstGeom prst="rect">
            <a:avLst/>
          </a:prstGeom>
          <a:noFill/>
        </p:spPr>
        <p:txBody>
          <a:bodyPr wrap="square" rtlCol="0">
            <a:spAutoFit/>
          </a:bodyPr>
          <a:lstStyle/>
          <a:p>
            <a:pPr algn="ctr"/>
            <a:r>
              <a:rPr lang="it-IT" sz="2800" dirty="0" smtClean="0"/>
              <a:t>67%</a:t>
            </a:r>
            <a:endParaRPr lang="it-IT" sz="2800" dirty="0"/>
          </a:p>
        </p:txBody>
      </p:sp>
      <p:cxnSp>
        <p:nvCxnSpPr>
          <p:cNvPr id="19" name="Connettore 2 18"/>
          <p:cNvCxnSpPr>
            <a:stCxn id="15" idx="2"/>
          </p:cNvCxnSpPr>
          <p:nvPr/>
        </p:nvCxnSpPr>
        <p:spPr>
          <a:xfrm>
            <a:off x="2411760" y="4023067"/>
            <a:ext cx="0" cy="8460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CasellaDiTesto 19"/>
          <p:cNvSpPr txBox="1"/>
          <p:nvPr/>
        </p:nvSpPr>
        <p:spPr>
          <a:xfrm>
            <a:off x="827584" y="5013176"/>
            <a:ext cx="4536504" cy="1200329"/>
          </a:xfrm>
          <a:prstGeom prst="rect">
            <a:avLst/>
          </a:prstGeom>
          <a:solidFill>
            <a:srgbClr val="A4BDF6"/>
          </a:solidFill>
          <a:ln>
            <a:solidFill>
              <a:srgbClr val="A4BDF6"/>
            </a:solidFill>
          </a:ln>
        </p:spPr>
        <p:txBody>
          <a:bodyPr wrap="square" rtlCol="0">
            <a:spAutoFit/>
          </a:bodyPr>
          <a:lstStyle/>
          <a:p>
            <a:pPr algn="ctr"/>
            <a:r>
              <a:rPr lang="it-IT" dirty="0" smtClean="0"/>
              <a:t>155.287 parole organizzate in 117.659 synset per un totale di 206.941 coppie di parole di senso compiuto</a:t>
            </a:r>
          </a:p>
          <a:p>
            <a:pPr algn="ctr"/>
            <a:r>
              <a:rPr lang="it-IT" dirty="0" smtClean="0"/>
              <a:t>(stime 2012)</a:t>
            </a:r>
            <a:endParaRPr lang="it-IT"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strVal val="#ppt_w+.3"/>
                                          </p:val>
                                        </p:tav>
                                        <p:tav tm="100000">
                                          <p:val>
                                            <p:strVal val="#ppt_w"/>
                                          </p:val>
                                        </p:tav>
                                      </p:tavLst>
                                    </p:anim>
                                    <p:anim calcmode="lin" valueType="num">
                                      <p:cBhvr>
                                        <p:cTn id="14" dur="1000" fill="hold"/>
                                        <p:tgtEl>
                                          <p:spTgt spid="7"/>
                                        </p:tgtEl>
                                        <p:attrNameLst>
                                          <p:attrName>ppt_h</p:attrName>
                                        </p:attrNameLst>
                                      </p:cBhvr>
                                      <p:tavLst>
                                        <p:tav tm="0">
                                          <p:val>
                                            <p:strVal val="#ppt_h"/>
                                          </p:val>
                                        </p:tav>
                                        <p:tav tm="100000">
                                          <p:val>
                                            <p:strVal val="#ppt_h"/>
                                          </p:val>
                                        </p:tav>
                                      </p:tavLst>
                                    </p:anim>
                                    <p:animEffect transition="in" filter="fade">
                                      <p:cBhvr>
                                        <p:cTn id="15" dur="1000"/>
                                        <p:tgtEl>
                                          <p:spTgt spid="7"/>
                                        </p:tgtEl>
                                      </p:cBhvr>
                                    </p:animEffect>
                                  </p:childTnLst>
                                </p:cTn>
                              </p:par>
                            </p:childTnLst>
                          </p:cTn>
                        </p:par>
                        <p:par>
                          <p:cTn id="16" fill="hold">
                            <p:stCondLst>
                              <p:cond delay="2000"/>
                            </p:stCondLst>
                            <p:childTnLst>
                              <p:par>
                                <p:cTn id="17" presetID="55"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strVal val="#ppt_w*0.70"/>
                                          </p:val>
                                        </p:tav>
                                        <p:tav tm="100000">
                                          <p:val>
                                            <p:strVal val="#ppt_w"/>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animEffect transition="in" filter="fade">
                                      <p:cBhvr>
                                        <p:cTn id="21" dur="1000"/>
                                        <p:tgtEl>
                                          <p:spTgt spid="8"/>
                                        </p:tgtEl>
                                      </p:cBhvr>
                                    </p:animEffect>
                                  </p:childTnLst>
                                </p:cTn>
                              </p:par>
                            </p:childTnLst>
                          </p:cTn>
                        </p:par>
                        <p:par>
                          <p:cTn id="22" fill="hold">
                            <p:stCondLst>
                              <p:cond delay="3000"/>
                            </p:stCondLst>
                            <p:childTnLst>
                              <p:par>
                                <p:cTn id="23" presetID="55"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1000" fill="hold"/>
                                        <p:tgtEl>
                                          <p:spTgt spid="15"/>
                                        </p:tgtEl>
                                        <p:attrNameLst>
                                          <p:attrName>ppt_w</p:attrName>
                                        </p:attrNameLst>
                                      </p:cBhvr>
                                      <p:tavLst>
                                        <p:tav tm="0">
                                          <p:val>
                                            <p:strVal val="#ppt_w*0.70"/>
                                          </p:val>
                                        </p:tav>
                                        <p:tav tm="100000">
                                          <p:val>
                                            <p:strVal val="#ppt_w"/>
                                          </p:val>
                                        </p:tav>
                                      </p:tavLst>
                                    </p:anim>
                                    <p:anim calcmode="lin" valueType="num">
                                      <p:cBhvr>
                                        <p:cTn id="26" dur="1000" fill="hold"/>
                                        <p:tgtEl>
                                          <p:spTgt spid="15"/>
                                        </p:tgtEl>
                                        <p:attrNameLst>
                                          <p:attrName>ppt_h</p:attrName>
                                        </p:attrNameLst>
                                      </p:cBhvr>
                                      <p:tavLst>
                                        <p:tav tm="0">
                                          <p:val>
                                            <p:strVal val="#ppt_h"/>
                                          </p:val>
                                        </p:tav>
                                        <p:tav tm="100000">
                                          <p:val>
                                            <p:strVal val="#ppt_h"/>
                                          </p:val>
                                        </p:tav>
                                      </p:tavLst>
                                    </p:anim>
                                    <p:animEffect transition="in" filter="fade">
                                      <p:cBhvr>
                                        <p:cTn id="27" dur="1000"/>
                                        <p:tgtEl>
                                          <p:spTgt spid="15"/>
                                        </p:tgtEl>
                                      </p:cBhvr>
                                    </p:animEffect>
                                  </p:childTnLst>
                                </p:cTn>
                              </p:par>
                            </p:childTnLst>
                          </p:cTn>
                        </p:par>
                        <p:par>
                          <p:cTn id="28" fill="hold">
                            <p:stCondLst>
                              <p:cond delay="4000"/>
                            </p:stCondLst>
                            <p:childTnLst>
                              <p:par>
                                <p:cTn id="29" presetID="50" presetClass="entr" presetSubtype="0" decel="100000"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1000" fill="hold"/>
                                        <p:tgtEl>
                                          <p:spTgt spid="16"/>
                                        </p:tgtEl>
                                        <p:attrNameLst>
                                          <p:attrName>ppt_w</p:attrName>
                                        </p:attrNameLst>
                                      </p:cBhvr>
                                      <p:tavLst>
                                        <p:tav tm="0">
                                          <p:val>
                                            <p:strVal val="#ppt_w+.3"/>
                                          </p:val>
                                        </p:tav>
                                        <p:tav tm="100000">
                                          <p:val>
                                            <p:strVal val="#ppt_w"/>
                                          </p:val>
                                        </p:tav>
                                      </p:tavLst>
                                    </p:anim>
                                    <p:anim calcmode="lin" valueType="num">
                                      <p:cBhvr>
                                        <p:cTn id="32" dur="1000" fill="hold"/>
                                        <p:tgtEl>
                                          <p:spTgt spid="16"/>
                                        </p:tgtEl>
                                        <p:attrNameLst>
                                          <p:attrName>ppt_h</p:attrName>
                                        </p:attrNameLst>
                                      </p:cBhvr>
                                      <p:tavLst>
                                        <p:tav tm="0">
                                          <p:val>
                                            <p:strVal val="#ppt_h"/>
                                          </p:val>
                                        </p:tav>
                                        <p:tav tm="100000">
                                          <p:val>
                                            <p:strVal val="#ppt_h"/>
                                          </p:val>
                                        </p:tav>
                                      </p:tavLst>
                                    </p:anim>
                                    <p:animEffect transition="in" filter="fade">
                                      <p:cBhvr>
                                        <p:cTn id="33" dur="1000"/>
                                        <p:tgtEl>
                                          <p:spTgt spid="16"/>
                                        </p:tgtEl>
                                      </p:cBhvr>
                                    </p:animEffect>
                                  </p:childTnLst>
                                </p:cTn>
                              </p:par>
                            </p:childTnLst>
                          </p:cTn>
                        </p:par>
                        <p:par>
                          <p:cTn id="34" fill="hold">
                            <p:stCondLst>
                              <p:cond delay="5000"/>
                            </p:stCondLst>
                            <p:childTnLst>
                              <p:par>
                                <p:cTn id="35" presetID="55" presetClass="entr" presetSubtype="0"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1000" fill="hold"/>
                                        <p:tgtEl>
                                          <p:spTgt spid="17"/>
                                        </p:tgtEl>
                                        <p:attrNameLst>
                                          <p:attrName>ppt_w</p:attrName>
                                        </p:attrNameLst>
                                      </p:cBhvr>
                                      <p:tavLst>
                                        <p:tav tm="0">
                                          <p:val>
                                            <p:strVal val="#ppt_w*0.70"/>
                                          </p:val>
                                        </p:tav>
                                        <p:tav tm="100000">
                                          <p:val>
                                            <p:strVal val="#ppt_w"/>
                                          </p:val>
                                        </p:tav>
                                      </p:tavLst>
                                    </p:anim>
                                    <p:anim calcmode="lin" valueType="num">
                                      <p:cBhvr>
                                        <p:cTn id="38" dur="1000" fill="hold"/>
                                        <p:tgtEl>
                                          <p:spTgt spid="17"/>
                                        </p:tgtEl>
                                        <p:attrNameLst>
                                          <p:attrName>ppt_h</p:attrName>
                                        </p:attrNameLst>
                                      </p:cBhvr>
                                      <p:tavLst>
                                        <p:tav tm="0">
                                          <p:val>
                                            <p:strVal val="#ppt_h"/>
                                          </p:val>
                                        </p:tav>
                                        <p:tav tm="100000">
                                          <p:val>
                                            <p:strVal val="#ppt_h"/>
                                          </p:val>
                                        </p:tav>
                                      </p:tavLst>
                                    </p:anim>
                                    <p:animEffect transition="in" filter="fade">
                                      <p:cBhvr>
                                        <p:cTn id="39" dur="1000"/>
                                        <p:tgtEl>
                                          <p:spTgt spid="17"/>
                                        </p:tgtEl>
                                      </p:cBhvr>
                                    </p:animEffect>
                                  </p:childTnLst>
                                </p:cTn>
                              </p:par>
                            </p:childTnLst>
                          </p:cTn>
                        </p:par>
                        <p:par>
                          <p:cTn id="40" fill="hold">
                            <p:stCondLst>
                              <p:cond delay="6000"/>
                            </p:stCondLst>
                            <p:childTnLst>
                              <p:par>
                                <p:cTn id="41" presetID="50" presetClass="entr" presetSubtype="0" decel="100000" fill="hold" nodeType="after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1000" fill="hold"/>
                                        <p:tgtEl>
                                          <p:spTgt spid="19"/>
                                        </p:tgtEl>
                                        <p:attrNameLst>
                                          <p:attrName>ppt_w</p:attrName>
                                        </p:attrNameLst>
                                      </p:cBhvr>
                                      <p:tavLst>
                                        <p:tav tm="0">
                                          <p:val>
                                            <p:strVal val="#ppt_w+.3"/>
                                          </p:val>
                                        </p:tav>
                                        <p:tav tm="100000">
                                          <p:val>
                                            <p:strVal val="#ppt_w"/>
                                          </p:val>
                                        </p:tav>
                                      </p:tavLst>
                                    </p:anim>
                                    <p:anim calcmode="lin" valueType="num">
                                      <p:cBhvr>
                                        <p:cTn id="44" dur="1000" fill="hold"/>
                                        <p:tgtEl>
                                          <p:spTgt spid="19"/>
                                        </p:tgtEl>
                                        <p:attrNameLst>
                                          <p:attrName>ppt_h</p:attrName>
                                        </p:attrNameLst>
                                      </p:cBhvr>
                                      <p:tavLst>
                                        <p:tav tm="0">
                                          <p:val>
                                            <p:strVal val="#ppt_h"/>
                                          </p:val>
                                        </p:tav>
                                        <p:tav tm="100000">
                                          <p:val>
                                            <p:strVal val="#ppt_h"/>
                                          </p:val>
                                        </p:tav>
                                      </p:tavLst>
                                    </p:anim>
                                    <p:animEffect transition="in" filter="fade">
                                      <p:cBhvr>
                                        <p:cTn id="45" dur="1000"/>
                                        <p:tgtEl>
                                          <p:spTgt spid="19"/>
                                        </p:tgtEl>
                                      </p:cBhvr>
                                    </p:animEffect>
                                  </p:childTnLst>
                                </p:cTn>
                              </p:par>
                            </p:childTnLst>
                          </p:cTn>
                        </p:par>
                        <p:par>
                          <p:cTn id="46" fill="hold">
                            <p:stCondLst>
                              <p:cond delay="7000"/>
                            </p:stCondLst>
                            <p:childTnLst>
                              <p:par>
                                <p:cTn id="47" presetID="10" presetClass="entr" presetSubtype="0"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8" grpId="0"/>
      <p:bldP spid="15" grpId="0"/>
      <p:bldP spid="16" grpId="0" animBg="1"/>
      <p:bldP spid="17" grpId="0"/>
      <p:bldP spid="2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395536" y="1988840"/>
            <a:ext cx="8748464" cy="2369880"/>
          </a:xfrm>
          <a:prstGeom prst="rect">
            <a:avLst/>
          </a:prstGeom>
          <a:noFill/>
        </p:spPr>
        <p:txBody>
          <a:bodyPr wrap="square" rtlCol="0">
            <a:spAutoFit/>
          </a:bodyPr>
          <a:lstStyle/>
          <a:p>
            <a:pPr lvl="1">
              <a:buFont typeface="Wingdings" pitchFamily="2" charset="2"/>
              <a:buChar char="Ø"/>
            </a:pPr>
            <a:r>
              <a:rPr lang="it-IT" sz="2400" dirty="0" smtClean="0"/>
              <a:t> </a:t>
            </a:r>
            <a:r>
              <a:rPr lang="it-IT" sz="3600" dirty="0" smtClean="0">
                <a:effectLst>
                  <a:outerShdw blurRad="38100" dist="38100" dir="2700000" algn="tl">
                    <a:srgbClr val="000000">
                      <a:alpha val="43137"/>
                    </a:srgbClr>
                  </a:outerShdw>
                </a:effectLst>
              </a:rPr>
              <a:t> </a:t>
            </a:r>
            <a:r>
              <a:rPr lang="it-IT" sz="2400" dirty="0" smtClean="0"/>
              <a:t>Sentiment Analysis</a:t>
            </a:r>
          </a:p>
          <a:p>
            <a:pPr lvl="1">
              <a:buFont typeface="Wingdings" pitchFamily="2" charset="2"/>
              <a:buChar char="Ø"/>
            </a:pPr>
            <a:r>
              <a:rPr lang="it-IT" sz="2400" dirty="0" smtClean="0"/>
              <a:t>  Implementazione delle Tecniche</a:t>
            </a:r>
          </a:p>
          <a:p>
            <a:pPr lvl="1">
              <a:buFont typeface="Wingdings" pitchFamily="2" charset="2"/>
              <a:buChar char="Ø"/>
            </a:pPr>
            <a:r>
              <a:rPr lang="it-IT" sz="2400" dirty="0" smtClean="0"/>
              <a:t>  Risultati dei test</a:t>
            </a:r>
          </a:p>
          <a:p>
            <a:pPr lvl="1">
              <a:buFont typeface="Wingdings" pitchFamily="2" charset="2"/>
              <a:buChar char="Ø"/>
            </a:pPr>
            <a:r>
              <a:rPr lang="it-IT" sz="3600" dirty="0" smtClean="0">
                <a:effectLst>
                  <a:outerShdw blurRad="38100" dist="38100" dir="2700000" algn="tl">
                    <a:srgbClr val="000000">
                      <a:alpha val="43137"/>
                    </a:srgbClr>
                  </a:outerShdw>
                </a:effectLst>
              </a:rPr>
              <a:t> </a:t>
            </a:r>
            <a:r>
              <a:rPr lang="it-IT" sz="3600" dirty="0" smtClean="0">
                <a:effectLst>
                  <a:glow rad="63500">
                    <a:schemeClr val="accent1">
                      <a:satMod val="175000"/>
                      <a:alpha val="40000"/>
                    </a:schemeClr>
                  </a:glow>
                  <a:outerShdw blurRad="38100" dist="38100" dir="2700000" algn="tl">
                    <a:srgbClr val="000000">
                      <a:alpha val="43137"/>
                    </a:srgbClr>
                  </a:outerShdw>
                </a:effectLst>
              </a:rPr>
              <a:t>Considerazioni Finali</a:t>
            </a:r>
          </a:p>
          <a:p>
            <a:endParaRPr lang="it-IT" sz="2800" dirty="0" smtClean="0">
              <a:solidFill>
                <a:schemeClr val="tx2">
                  <a:lumMod val="75000"/>
                </a:schemeClr>
              </a:solidFill>
            </a:endParaRPr>
          </a:p>
        </p:txBody>
      </p:sp>
      <p:sp>
        <p:nvSpPr>
          <p:cNvPr id="6" name="CasellaDiTesto 5"/>
          <p:cNvSpPr txBox="1"/>
          <p:nvPr/>
        </p:nvSpPr>
        <p:spPr>
          <a:xfrm>
            <a:off x="467544" y="692696"/>
            <a:ext cx="7416824" cy="584775"/>
          </a:xfrm>
          <a:prstGeom prst="rect">
            <a:avLst/>
          </a:prstGeom>
          <a:noFill/>
        </p:spPr>
        <p:txBody>
          <a:bodyPr wrap="square" rtlCol="0">
            <a:spAutoFit/>
          </a:bodyPr>
          <a:lstStyle/>
          <a:p>
            <a:r>
              <a:rPr lang="it-IT" sz="3200" dirty="0" smtClean="0">
                <a:solidFill>
                  <a:schemeClr val="accent1">
                    <a:lumMod val="50000"/>
                  </a:schemeClr>
                </a:solidFill>
              </a:rPr>
              <a:t>Oggetto di discussione</a:t>
            </a:r>
            <a:endParaRPr lang="it-IT" sz="3200" dirty="0">
              <a:solidFill>
                <a:schemeClr val="accent1">
                  <a:lumMod val="50000"/>
                </a:schemeClr>
              </a:solidFill>
            </a:endParaRP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467544" y="476672"/>
            <a:ext cx="7416824" cy="584775"/>
          </a:xfrm>
          <a:prstGeom prst="rect">
            <a:avLst/>
          </a:prstGeom>
          <a:noFill/>
        </p:spPr>
        <p:txBody>
          <a:bodyPr wrap="square" rtlCol="0">
            <a:spAutoFit/>
          </a:bodyPr>
          <a:lstStyle/>
          <a:p>
            <a:r>
              <a:rPr lang="en-US" sz="3200" dirty="0" err="1" smtClean="0">
                <a:solidFill>
                  <a:schemeClr val="accent1">
                    <a:lumMod val="50000"/>
                  </a:schemeClr>
                </a:solidFill>
              </a:rPr>
              <a:t>Considerazioni</a:t>
            </a:r>
            <a:r>
              <a:rPr lang="en-US" sz="3200" dirty="0" smtClean="0">
                <a:solidFill>
                  <a:schemeClr val="accent1">
                    <a:lumMod val="50000"/>
                  </a:schemeClr>
                </a:solidFill>
              </a:rPr>
              <a:t> </a:t>
            </a:r>
            <a:r>
              <a:rPr lang="en-US" sz="3200" dirty="0" err="1" smtClean="0">
                <a:solidFill>
                  <a:schemeClr val="accent1">
                    <a:lumMod val="50000"/>
                  </a:schemeClr>
                </a:solidFill>
              </a:rPr>
              <a:t>Finali</a:t>
            </a:r>
            <a:endParaRPr lang="en-US" sz="3200" dirty="0">
              <a:solidFill>
                <a:schemeClr val="accent1">
                  <a:lumMod val="50000"/>
                </a:schemeClr>
              </a:solidFill>
            </a:endParaRPr>
          </a:p>
        </p:txBody>
      </p:sp>
      <p:sp>
        <p:nvSpPr>
          <p:cNvPr id="11" name="CasellaDiTesto 10"/>
          <p:cNvSpPr txBox="1"/>
          <p:nvPr/>
        </p:nvSpPr>
        <p:spPr>
          <a:xfrm>
            <a:off x="395536" y="1556792"/>
            <a:ext cx="7560840" cy="3170099"/>
          </a:xfrm>
          <a:prstGeom prst="rect">
            <a:avLst/>
          </a:prstGeom>
          <a:noFill/>
        </p:spPr>
        <p:txBody>
          <a:bodyPr wrap="square" rtlCol="0">
            <a:spAutoFit/>
          </a:bodyPr>
          <a:lstStyle/>
          <a:p>
            <a:r>
              <a:rPr lang="it-IT" sz="2400" dirty="0" smtClean="0"/>
              <a:t>L’analisi condotta sulle recensioni presi dai vari siti web ha portato alla luce le seguenti problematiche:</a:t>
            </a:r>
          </a:p>
          <a:p>
            <a:endParaRPr lang="it-IT" sz="2400" dirty="0" smtClean="0"/>
          </a:p>
          <a:p>
            <a:r>
              <a:rPr lang="it-IT" sz="2100" dirty="0" smtClean="0">
                <a:solidFill>
                  <a:schemeClr val="accent1">
                    <a:lumMod val="50000"/>
                  </a:schemeClr>
                </a:solidFill>
              </a:rPr>
              <a:t>   ●  </a:t>
            </a:r>
            <a:r>
              <a:rPr lang="it-IT" sz="2400" dirty="0" smtClean="0"/>
              <a:t>difficoltà dovute alla vastità del lessico;</a:t>
            </a:r>
          </a:p>
          <a:p>
            <a:pPr lvl="0"/>
            <a:r>
              <a:rPr lang="it-IT" sz="2800" dirty="0" smtClean="0"/>
              <a:t>  </a:t>
            </a:r>
            <a:r>
              <a:rPr lang="it-IT" sz="2100" dirty="0" smtClean="0">
                <a:solidFill>
                  <a:schemeClr val="accent1">
                    <a:lumMod val="50000"/>
                  </a:schemeClr>
                </a:solidFill>
              </a:rPr>
              <a:t>●   </a:t>
            </a:r>
            <a:r>
              <a:rPr lang="it-IT" sz="2400" dirty="0" smtClean="0"/>
              <a:t>utilizzo di termini con significato opposto;</a:t>
            </a:r>
          </a:p>
          <a:p>
            <a:endParaRPr lang="it-IT" sz="2400" dirty="0" smtClean="0"/>
          </a:p>
          <a:p>
            <a:endParaRPr lang="it-IT" sz="2800"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
                                            <p:txEl>
                                              <p:pRg st="0" end="0"/>
                                            </p:txEl>
                                          </p:spTgt>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fade">
                                      <p:cBhvr>
                                        <p:cTn id="13" dur="1000"/>
                                        <p:tgtEl>
                                          <p:spTgt spid="11">
                                            <p:txEl>
                                              <p:pRg st="2" end="2"/>
                                            </p:txEl>
                                          </p:spTgt>
                                        </p:tgtEl>
                                      </p:cBhvr>
                                    </p:animEffect>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fade">
                                      <p:cBhvr>
                                        <p:cTn id="17" dur="10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467544" y="476672"/>
            <a:ext cx="7416824" cy="1077218"/>
          </a:xfrm>
          <a:prstGeom prst="rect">
            <a:avLst/>
          </a:prstGeom>
          <a:noFill/>
        </p:spPr>
        <p:txBody>
          <a:bodyPr wrap="square" rtlCol="0">
            <a:spAutoFit/>
          </a:bodyPr>
          <a:lstStyle/>
          <a:p>
            <a:r>
              <a:rPr lang="it-IT" sz="3200" dirty="0" smtClean="0">
                <a:solidFill>
                  <a:schemeClr val="accent1">
                    <a:lumMod val="50000"/>
                  </a:schemeClr>
                </a:solidFill>
              </a:rPr>
              <a:t>Considerazioni Finali: </a:t>
            </a:r>
            <a:r>
              <a:rPr lang="it-IT" sz="3200" i="1" dirty="0" smtClean="0">
                <a:solidFill>
                  <a:schemeClr val="accent1">
                    <a:lumMod val="50000"/>
                  </a:schemeClr>
                </a:solidFill>
              </a:rPr>
              <a:t>difficoltà dovute alla vastità del lessico</a:t>
            </a:r>
            <a:endParaRPr lang="it-IT" sz="3200" i="1" dirty="0">
              <a:solidFill>
                <a:schemeClr val="accent1">
                  <a:lumMod val="50000"/>
                </a:schemeClr>
              </a:solidFill>
            </a:endParaRPr>
          </a:p>
        </p:txBody>
      </p:sp>
      <p:sp>
        <p:nvSpPr>
          <p:cNvPr id="11" name="CasellaDiTesto 10"/>
          <p:cNvSpPr txBox="1"/>
          <p:nvPr/>
        </p:nvSpPr>
        <p:spPr>
          <a:xfrm>
            <a:off x="467544" y="1700808"/>
            <a:ext cx="7560840" cy="4708981"/>
          </a:xfrm>
          <a:prstGeom prst="rect">
            <a:avLst/>
          </a:prstGeom>
          <a:noFill/>
        </p:spPr>
        <p:txBody>
          <a:bodyPr wrap="square" rtlCol="0">
            <a:spAutoFit/>
          </a:bodyPr>
          <a:lstStyle/>
          <a:p>
            <a:r>
              <a:rPr lang="it-IT" sz="2400" dirty="0" smtClean="0"/>
              <a:t>Esempio di paragone, similitudine, frasi fatte e metaforiche.</a:t>
            </a:r>
          </a:p>
          <a:p>
            <a:endParaRPr lang="it-IT" sz="2400" i="1" dirty="0" smtClean="0"/>
          </a:p>
          <a:p>
            <a:r>
              <a:rPr lang="it-IT" dirty="0" smtClean="0">
                <a:solidFill>
                  <a:schemeClr val="accent1">
                    <a:lumMod val="50000"/>
                  </a:schemeClr>
                </a:solidFill>
              </a:rPr>
              <a:t>Esempio 1:</a:t>
            </a:r>
            <a:endParaRPr lang="en-US" dirty="0" smtClean="0">
              <a:solidFill>
                <a:schemeClr val="accent1">
                  <a:lumMod val="50000"/>
                </a:schemeClr>
              </a:solidFill>
            </a:endParaRPr>
          </a:p>
          <a:p>
            <a:pPr algn="ctr"/>
            <a:r>
              <a:rPr lang="en-US" sz="2400" i="1" dirty="0" smtClean="0"/>
              <a:t>“The movies that Disney have released lately really is not as interesting </a:t>
            </a:r>
            <a:r>
              <a:rPr lang="en-US" sz="2400" i="1" u="sng" dirty="0" smtClean="0"/>
              <a:t>as</a:t>
            </a:r>
            <a:r>
              <a:rPr lang="en-US" sz="2400" i="1" dirty="0" smtClean="0"/>
              <a:t> the Lion King or Aladdin.”</a:t>
            </a:r>
            <a:endParaRPr lang="en-US" sz="2400" i="1" dirty="0" smtClean="0">
              <a:solidFill>
                <a:schemeClr val="accent1">
                  <a:lumMod val="50000"/>
                </a:schemeClr>
              </a:solidFill>
            </a:endParaRPr>
          </a:p>
          <a:p>
            <a:r>
              <a:rPr lang="it-IT" dirty="0" smtClean="0">
                <a:solidFill>
                  <a:schemeClr val="accent1">
                    <a:lumMod val="50000"/>
                  </a:schemeClr>
                </a:solidFill>
              </a:rPr>
              <a:t>Esempio 2:</a:t>
            </a:r>
            <a:endParaRPr lang="en-US" dirty="0" smtClean="0">
              <a:solidFill>
                <a:schemeClr val="accent1">
                  <a:lumMod val="50000"/>
                </a:schemeClr>
              </a:solidFill>
            </a:endParaRPr>
          </a:p>
          <a:p>
            <a:pPr algn="ctr"/>
            <a:endParaRPr lang="en-US" sz="2400" i="1" dirty="0" smtClean="0"/>
          </a:p>
          <a:p>
            <a:pPr algn="ctr"/>
            <a:r>
              <a:rPr lang="en-US" sz="2400" i="1" dirty="0" smtClean="0"/>
              <a:t>“I miss the old days when they used to produce good movies </a:t>
            </a:r>
            <a:r>
              <a:rPr lang="en-US" sz="2400" i="1" u="sng" dirty="0" smtClean="0"/>
              <a:t>like</a:t>
            </a:r>
            <a:r>
              <a:rPr lang="en-US" sz="2400" i="1" dirty="0" smtClean="0"/>
              <a:t> the Lion King, Aladdin, Pocahontas, Cinderella, The </a:t>
            </a:r>
            <a:r>
              <a:rPr lang="en-US" sz="2400" i="1" dirty="0" err="1" smtClean="0"/>
              <a:t>Aristocats</a:t>
            </a:r>
            <a:r>
              <a:rPr lang="en-US" sz="2400" i="1" dirty="0" smtClean="0"/>
              <a:t>, and Robin Hood.”</a:t>
            </a:r>
            <a:endParaRPr lang="it-IT" sz="2400"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2000"/>
                                        <p:tgtEl>
                                          <p:spTgt spid="11">
                                            <p:txEl>
                                              <p:pRg st="0" end="0"/>
                                            </p:txEl>
                                          </p:spTgt>
                                        </p:tgtEl>
                                      </p:cBhvr>
                                    </p:animEffect>
                                  </p:childTnLst>
                                </p:cTn>
                              </p:par>
                            </p:childTnLst>
                          </p:cTn>
                        </p:par>
                        <p:par>
                          <p:cTn id="8" fill="hold">
                            <p:stCondLst>
                              <p:cond delay="2000"/>
                            </p:stCondLst>
                            <p:childTnLst>
                              <p:par>
                                <p:cTn id="9" presetID="55" presetClass="entr" presetSubtype="0" fill="hold" nodeType="after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anim calcmode="lin" valueType="num">
                                      <p:cBhvr>
                                        <p:cTn id="11" dur="1000" fill="hold"/>
                                        <p:tgtEl>
                                          <p:spTgt spid="11">
                                            <p:txEl>
                                              <p:pRg st="2" end="2"/>
                                            </p:txEl>
                                          </p:spTgt>
                                        </p:tgtEl>
                                        <p:attrNameLst>
                                          <p:attrName>ppt_w</p:attrName>
                                        </p:attrNameLst>
                                      </p:cBhvr>
                                      <p:tavLst>
                                        <p:tav tm="0">
                                          <p:val>
                                            <p:strVal val="#ppt_w*0.70"/>
                                          </p:val>
                                        </p:tav>
                                        <p:tav tm="100000">
                                          <p:val>
                                            <p:strVal val="#ppt_w"/>
                                          </p:val>
                                        </p:tav>
                                      </p:tavLst>
                                    </p:anim>
                                    <p:anim calcmode="lin" valueType="num">
                                      <p:cBhvr>
                                        <p:cTn id="12" dur="1000" fill="hold"/>
                                        <p:tgtEl>
                                          <p:spTgt spid="11">
                                            <p:txEl>
                                              <p:pRg st="2" end="2"/>
                                            </p:txEl>
                                          </p:spTgt>
                                        </p:tgtEl>
                                        <p:attrNameLst>
                                          <p:attrName>ppt_h</p:attrName>
                                        </p:attrNameLst>
                                      </p:cBhvr>
                                      <p:tavLst>
                                        <p:tav tm="0">
                                          <p:val>
                                            <p:strVal val="#ppt_h"/>
                                          </p:val>
                                        </p:tav>
                                        <p:tav tm="100000">
                                          <p:val>
                                            <p:strVal val="#ppt_h"/>
                                          </p:val>
                                        </p:tav>
                                      </p:tavLst>
                                    </p:anim>
                                    <p:animEffect transition="in" filter="fade">
                                      <p:cBhvr>
                                        <p:cTn id="13" dur="1000"/>
                                        <p:tgtEl>
                                          <p:spTgt spid="11">
                                            <p:txEl>
                                              <p:pRg st="2" end="2"/>
                                            </p:txEl>
                                          </p:spTgt>
                                        </p:tgtEl>
                                      </p:cBhvr>
                                    </p:animEffect>
                                  </p:childTnLst>
                                </p:cTn>
                              </p:par>
                              <p:par>
                                <p:cTn id="14" presetID="55" presetClass="entr" presetSubtype="0" fill="hold" nodeType="withEffect">
                                  <p:stCondLst>
                                    <p:cond delay="0"/>
                                  </p:stCondLst>
                                  <p:childTnLst>
                                    <p:set>
                                      <p:cBhvr>
                                        <p:cTn id="15" dur="1" fill="hold">
                                          <p:stCondLst>
                                            <p:cond delay="0"/>
                                          </p:stCondLst>
                                        </p:cTn>
                                        <p:tgtEl>
                                          <p:spTgt spid="11">
                                            <p:txEl>
                                              <p:pRg st="3" end="3"/>
                                            </p:txEl>
                                          </p:spTgt>
                                        </p:tgtEl>
                                        <p:attrNameLst>
                                          <p:attrName>style.visibility</p:attrName>
                                        </p:attrNameLst>
                                      </p:cBhvr>
                                      <p:to>
                                        <p:strVal val="visible"/>
                                      </p:to>
                                    </p:set>
                                    <p:anim calcmode="lin" valueType="num">
                                      <p:cBhvr>
                                        <p:cTn id="16" dur="1000" fill="hold"/>
                                        <p:tgtEl>
                                          <p:spTgt spid="11">
                                            <p:txEl>
                                              <p:pRg st="3" end="3"/>
                                            </p:txEl>
                                          </p:spTgt>
                                        </p:tgtEl>
                                        <p:attrNameLst>
                                          <p:attrName>ppt_w</p:attrName>
                                        </p:attrNameLst>
                                      </p:cBhvr>
                                      <p:tavLst>
                                        <p:tav tm="0">
                                          <p:val>
                                            <p:strVal val="#ppt_w*0.70"/>
                                          </p:val>
                                        </p:tav>
                                        <p:tav tm="100000">
                                          <p:val>
                                            <p:strVal val="#ppt_w"/>
                                          </p:val>
                                        </p:tav>
                                      </p:tavLst>
                                    </p:anim>
                                    <p:anim calcmode="lin" valueType="num">
                                      <p:cBhvr>
                                        <p:cTn id="17" dur="1000" fill="hold"/>
                                        <p:tgtEl>
                                          <p:spTgt spid="11">
                                            <p:txEl>
                                              <p:pRg st="3" end="3"/>
                                            </p:txEl>
                                          </p:spTgt>
                                        </p:tgtEl>
                                        <p:attrNameLst>
                                          <p:attrName>ppt_h</p:attrName>
                                        </p:attrNameLst>
                                      </p:cBhvr>
                                      <p:tavLst>
                                        <p:tav tm="0">
                                          <p:val>
                                            <p:strVal val="#ppt_h"/>
                                          </p:val>
                                        </p:tav>
                                        <p:tav tm="100000">
                                          <p:val>
                                            <p:strVal val="#ppt_h"/>
                                          </p:val>
                                        </p:tav>
                                      </p:tavLst>
                                    </p:anim>
                                    <p:animEffect transition="in" filter="fade">
                                      <p:cBhvr>
                                        <p:cTn id="18" dur="1000"/>
                                        <p:tgtEl>
                                          <p:spTgt spid="11">
                                            <p:txEl>
                                              <p:pRg st="3" end="3"/>
                                            </p:txEl>
                                          </p:spTgt>
                                        </p:tgtEl>
                                      </p:cBhvr>
                                    </p:animEffect>
                                  </p:childTnLst>
                                </p:cTn>
                              </p:par>
                            </p:childTnLst>
                          </p:cTn>
                        </p:par>
                        <p:par>
                          <p:cTn id="19" fill="hold">
                            <p:stCondLst>
                              <p:cond delay="3000"/>
                            </p:stCondLst>
                            <p:childTnLst>
                              <p:par>
                                <p:cTn id="20" presetID="55" presetClass="entr" presetSubtype="0" fill="hold" nodeType="afterEffect">
                                  <p:stCondLst>
                                    <p:cond delay="1000"/>
                                  </p:stCondLst>
                                  <p:childTnLst>
                                    <p:set>
                                      <p:cBhvr>
                                        <p:cTn id="21" dur="1" fill="hold">
                                          <p:stCondLst>
                                            <p:cond delay="0"/>
                                          </p:stCondLst>
                                        </p:cTn>
                                        <p:tgtEl>
                                          <p:spTgt spid="11">
                                            <p:txEl>
                                              <p:pRg st="4" end="4"/>
                                            </p:txEl>
                                          </p:spTgt>
                                        </p:tgtEl>
                                        <p:attrNameLst>
                                          <p:attrName>style.visibility</p:attrName>
                                        </p:attrNameLst>
                                      </p:cBhvr>
                                      <p:to>
                                        <p:strVal val="visible"/>
                                      </p:to>
                                    </p:set>
                                    <p:anim calcmode="lin" valueType="num">
                                      <p:cBhvr>
                                        <p:cTn id="22" dur="1000" fill="hold"/>
                                        <p:tgtEl>
                                          <p:spTgt spid="11">
                                            <p:txEl>
                                              <p:pRg st="4" end="4"/>
                                            </p:txEl>
                                          </p:spTgt>
                                        </p:tgtEl>
                                        <p:attrNameLst>
                                          <p:attrName>ppt_w</p:attrName>
                                        </p:attrNameLst>
                                      </p:cBhvr>
                                      <p:tavLst>
                                        <p:tav tm="0">
                                          <p:val>
                                            <p:strVal val="#ppt_w*0.70"/>
                                          </p:val>
                                        </p:tav>
                                        <p:tav tm="100000">
                                          <p:val>
                                            <p:strVal val="#ppt_w"/>
                                          </p:val>
                                        </p:tav>
                                      </p:tavLst>
                                    </p:anim>
                                    <p:anim calcmode="lin" valueType="num">
                                      <p:cBhvr>
                                        <p:cTn id="23" dur="1000" fill="hold"/>
                                        <p:tgtEl>
                                          <p:spTgt spid="11">
                                            <p:txEl>
                                              <p:pRg st="4" end="4"/>
                                            </p:txEl>
                                          </p:spTgt>
                                        </p:tgtEl>
                                        <p:attrNameLst>
                                          <p:attrName>ppt_h</p:attrName>
                                        </p:attrNameLst>
                                      </p:cBhvr>
                                      <p:tavLst>
                                        <p:tav tm="0">
                                          <p:val>
                                            <p:strVal val="#ppt_h"/>
                                          </p:val>
                                        </p:tav>
                                        <p:tav tm="100000">
                                          <p:val>
                                            <p:strVal val="#ppt_h"/>
                                          </p:val>
                                        </p:tav>
                                      </p:tavLst>
                                    </p:anim>
                                    <p:animEffect transition="in" filter="fade">
                                      <p:cBhvr>
                                        <p:cTn id="24" dur="1000"/>
                                        <p:tgtEl>
                                          <p:spTgt spid="11">
                                            <p:txEl>
                                              <p:pRg st="4" end="4"/>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 calcmode="lin" valueType="num">
                                      <p:cBhvr>
                                        <p:cTn id="27" dur="1000" fill="hold"/>
                                        <p:tgtEl>
                                          <p:spTgt spid="11">
                                            <p:txEl>
                                              <p:pRg st="6" end="6"/>
                                            </p:txEl>
                                          </p:spTgt>
                                        </p:tgtEl>
                                        <p:attrNameLst>
                                          <p:attrName>ppt_w</p:attrName>
                                        </p:attrNameLst>
                                      </p:cBhvr>
                                      <p:tavLst>
                                        <p:tav tm="0">
                                          <p:val>
                                            <p:strVal val="#ppt_w*0.70"/>
                                          </p:val>
                                        </p:tav>
                                        <p:tav tm="100000">
                                          <p:val>
                                            <p:strVal val="#ppt_w"/>
                                          </p:val>
                                        </p:tav>
                                      </p:tavLst>
                                    </p:anim>
                                    <p:anim calcmode="lin" valueType="num">
                                      <p:cBhvr>
                                        <p:cTn id="28" dur="1000" fill="hold"/>
                                        <p:tgtEl>
                                          <p:spTgt spid="11">
                                            <p:txEl>
                                              <p:pRg st="6" end="6"/>
                                            </p:txEl>
                                          </p:spTgt>
                                        </p:tgtEl>
                                        <p:attrNameLst>
                                          <p:attrName>ppt_h</p:attrName>
                                        </p:attrNameLst>
                                      </p:cBhvr>
                                      <p:tavLst>
                                        <p:tav tm="0">
                                          <p:val>
                                            <p:strVal val="#ppt_h"/>
                                          </p:val>
                                        </p:tav>
                                        <p:tav tm="100000">
                                          <p:val>
                                            <p:strVal val="#ppt_h"/>
                                          </p:val>
                                        </p:tav>
                                      </p:tavLst>
                                    </p:anim>
                                    <p:animEffect transition="in" filter="fade">
                                      <p:cBhvr>
                                        <p:cTn id="29" dur="10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asellaDiTesto 9"/>
          <p:cNvSpPr txBox="1"/>
          <p:nvPr/>
        </p:nvSpPr>
        <p:spPr>
          <a:xfrm>
            <a:off x="467544" y="476672"/>
            <a:ext cx="7416824" cy="1077218"/>
          </a:xfrm>
          <a:prstGeom prst="rect">
            <a:avLst/>
          </a:prstGeom>
          <a:noFill/>
        </p:spPr>
        <p:txBody>
          <a:bodyPr wrap="square" rtlCol="0">
            <a:spAutoFit/>
          </a:bodyPr>
          <a:lstStyle/>
          <a:p>
            <a:r>
              <a:rPr lang="it-IT" sz="3200" dirty="0" smtClean="0">
                <a:solidFill>
                  <a:schemeClr val="accent1">
                    <a:lumMod val="50000"/>
                  </a:schemeClr>
                </a:solidFill>
              </a:rPr>
              <a:t>Considerazioni Finali: </a:t>
            </a:r>
            <a:r>
              <a:rPr lang="it-IT" sz="3200" i="1" dirty="0" smtClean="0">
                <a:solidFill>
                  <a:schemeClr val="accent1">
                    <a:lumMod val="50000"/>
                  </a:schemeClr>
                </a:solidFill>
              </a:rPr>
              <a:t>termini con significato opposto</a:t>
            </a:r>
            <a:endParaRPr lang="it-IT" sz="3200" i="1" dirty="0">
              <a:solidFill>
                <a:schemeClr val="accent1">
                  <a:lumMod val="50000"/>
                </a:schemeClr>
              </a:solidFill>
            </a:endParaRPr>
          </a:p>
        </p:txBody>
      </p:sp>
      <p:sp>
        <p:nvSpPr>
          <p:cNvPr id="11" name="CasellaDiTesto 10"/>
          <p:cNvSpPr txBox="1"/>
          <p:nvPr/>
        </p:nvSpPr>
        <p:spPr>
          <a:xfrm>
            <a:off x="395536" y="1844824"/>
            <a:ext cx="7560840" cy="3046988"/>
          </a:xfrm>
          <a:prstGeom prst="rect">
            <a:avLst/>
          </a:prstGeom>
          <a:noFill/>
        </p:spPr>
        <p:txBody>
          <a:bodyPr wrap="square" rtlCol="0">
            <a:spAutoFit/>
          </a:bodyPr>
          <a:lstStyle/>
          <a:p>
            <a:r>
              <a:rPr lang="it-IT" dirty="0" smtClean="0">
                <a:solidFill>
                  <a:schemeClr val="accent1">
                    <a:lumMod val="50000"/>
                  </a:schemeClr>
                </a:solidFill>
              </a:rPr>
              <a:t>Esempio 3:</a:t>
            </a:r>
          </a:p>
          <a:p>
            <a:pPr algn="ctr"/>
            <a:r>
              <a:rPr lang="en-US" sz="2400" i="1" dirty="0" smtClean="0"/>
              <a:t>“I'm always nervous when I order online because I haven't the assurance of the</a:t>
            </a:r>
          </a:p>
          <a:p>
            <a:pPr algn="ctr"/>
            <a:r>
              <a:rPr lang="en-US" sz="2400" i="1" dirty="0" smtClean="0"/>
              <a:t>quality and the product itself. As expected the product is of </a:t>
            </a:r>
            <a:r>
              <a:rPr lang="en-US" sz="2400" i="1" u="sng" dirty="0" smtClean="0"/>
              <a:t>poor quality </a:t>
            </a:r>
            <a:r>
              <a:rPr lang="en-US" sz="2400" i="1" dirty="0" smtClean="0"/>
              <a:t>and is</a:t>
            </a:r>
          </a:p>
          <a:p>
            <a:pPr algn="ctr"/>
            <a:r>
              <a:rPr lang="en-US" sz="2400" i="1" dirty="0" smtClean="0"/>
              <a:t>flammable. I do not think I will order anymore online also because the return is</a:t>
            </a:r>
          </a:p>
          <a:p>
            <a:pPr algn="ctr"/>
            <a:r>
              <a:rPr lang="en-US" sz="2400" i="1" dirty="0" smtClean="0"/>
              <a:t>at my expense.”</a:t>
            </a:r>
            <a:endParaRPr lang="en-US" sz="2400"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 calcmode="lin" valueType="num">
                                      <p:cBhvr>
                                        <p:cTn id="12" dur="1000" fill="hold"/>
                                        <p:tgtEl>
                                          <p:spTgt spid="11">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11">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11">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 calcmode="lin" valueType="num">
                                      <p:cBhvr>
                                        <p:cTn id="17" dur="1000" fill="hold"/>
                                        <p:tgtEl>
                                          <p:spTgt spid="11">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11">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11">
                                            <p:txEl>
                                              <p:pRg st="2" end="2"/>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 calcmode="lin" valueType="num">
                                      <p:cBhvr>
                                        <p:cTn id="22" dur="1000" fill="hold"/>
                                        <p:tgtEl>
                                          <p:spTgt spid="11">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11">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11">
                                            <p:txEl>
                                              <p:pRg st="3" end="3"/>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 calcmode="lin" valueType="num">
                                      <p:cBhvr>
                                        <p:cTn id="27" dur="1000" fill="hold"/>
                                        <p:tgtEl>
                                          <p:spTgt spid="11">
                                            <p:txEl>
                                              <p:pRg st="4" end="4"/>
                                            </p:txEl>
                                          </p:spTgt>
                                        </p:tgtEl>
                                        <p:attrNameLst>
                                          <p:attrName>ppt_w</p:attrName>
                                        </p:attrNameLst>
                                      </p:cBhvr>
                                      <p:tavLst>
                                        <p:tav tm="0">
                                          <p:val>
                                            <p:strVal val="#ppt_w*0.70"/>
                                          </p:val>
                                        </p:tav>
                                        <p:tav tm="100000">
                                          <p:val>
                                            <p:strVal val="#ppt_w"/>
                                          </p:val>
                                        </p:tav>
                                      </p:tavLst>
                                    </p:anim>
                                    <p:anim calcmode="lin" valueType="num">
                                      <p:cBhvr>
                                        <p:cTn id="28" dur="1000" fill="hold"/>
                                        <p:tgtEl>
                                          <p:spTgt spid="11">
                                            <p:txEl>
                                              <p:pRg st="4" end="4"/>
                                            </p:txEl>
                                          </p:spTgt>
                                        </p:tgtEl>
                                        <p:attrNameLst>
                                          <p:attrName>ppt_h</p:attrName>
                                        </p:attrNameLst>
                                      </p:cBhvr>
                                      <p:tavLst>
                                        <p:tav tm="0">
                                          <p:val>
                                            <p:strVal val="#ppt_h"/>
                                          </p:val>
                                        </p:tav>
                                        <p:tav tm="100000">
                                          <p:val>
                                            <p:strVal val="#ppt_h"/>
                                          </p:val>
                                        </p:tav>
                                      </p:tavLst>
                                    </p:anim>
                                    <p:animEffect transition="in" filter="fade">
                                      <p:cBhvr>
                                        <p:cTn id="29" dur="10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2317c2b.jpg"/>
          <p:cNvPicPr>
            <a:picLocks noChangeAspect="1"/>
          </p:cNvPicPr>
          <p:nvPr/>
        </p:nvPicPr>
        <p:blipFill>
          <a:blip r:embed="rId2" cstate="print"/>
          <a:stretch>
            <a:fillRect/>
          </a:stretch>
        </p:blipFill>
        <p:spPr>
          <a:xfrm>
            <a:off x="1763688" y="2564904"/>
            <a:ext cx="5383123" cy="3566319"/>
          </a:xfrm>
          <a:prstGeom prst="rect">
            <a:avLst/>
          </a:prstGeom>
          <a:ln>
            <a:noFill/>
          </a:ln>
          <a:effectLst>
            <a:outerShdw blurRad="292100" dist="139700" dir="2700000" algn="tl" rotWithShape="0">
              <a:srgbClr val="333333">
                <a:alpha val="65000"/>
              </a:srgbClr>
            </a:outerShdw>
          </a:effectLst>
        </p:spPr>
      </p:pic>
      <p:sp>
        <p:nvSpPr>
          <p:cNvPr id="6" name="CasellaDiTesto 5"/>
          <p:cNvSpPr txBox="1"/>
          <p:nvPr/>
        </p:nvSpPr>
        <p:spPr>
          <a:xfrm>
            <a:off x="611560" y="476672"/>
            <a:ext cx="7704856" cy="1323439"/>
          </a:xfrm>
          <a:prstGeom prst="rect">
            <a:avLst/>
          </a:prstGeom>
          <a:noFill/>
        </p:spPr>
        <p:txBody>
          <a:bodyPr wrap="square" rtlCol="0">
            <a:spAutoFit/>
          </a:bodyPr>
          <a:lstStyle/>
          <a:p>
            <a:r>
              <a:rPr lang="it-IT" sz="4000" dirty="0" smtClean="0">
                <a:effectLst>
                  <a:glow rad="63500">
                    <a:schemeClr val="accent1">
                      <a:satMod val="175000"/>
                      <a:alpha val="40000"/>
                    </a:schemeClr>
                  </a:glow>
                  <a:outerShdw blurRad="50800" dist="38100" dir="10800000" algn="r" rotWithShape="0">
                    <a:prstClr val="black">
                      <a:alpha val="40000"/>
                    </a:prstClr>
                  </a:outerShdw>
                </a:effectLst>
              </a:rPr>
              <a:t>A chi è ancora sveglio …</a:t>
            </a:r>
          </a:p>
          <a:p>
            <a:r>
              <a:rPr lang="it-IT" sz="4000" dirty="0" smtClean="0">
                <a:effectLst>
                  <a:glow rad="63500">
                    <a:schemeClr val="accent1">
                      <a:satMod val="175000"/>
                      <a:alpha val="40000"/>
                    </a:schemeClr>
                  </a:glow>
                  <a:outerShdw blurRad="50800" dist="38100" dir="10800000" algn="r" rotWithShape="0">
                    <a:prstClr val="black">
                      <a:alpha val="40000"/>
                    </a:prstClr>
                  </a:outerShdw>
                </a:effectLst>
              </a:rPr>
              <a:t> </a:t>
            </a:r>
            <a:r>
              <a:rPr lang="it-IT" sz="4000" dirty="0" err="1" smtClean="0">
                <a:effectLst>
                  <a:glow rad="63500">
                    <a:schemeClr val="accent1">
                      <a:satMod val="175000"/>
                      <a:alpha val="40000"/>
                    </a:schemeClr>
                  </a:glow>
                  <a:outerShdw blurRad="50800" dist="38100" dir="10800000" algn="r" rotWithShape="0">
                    <a:prstClr val="black">
                      <a:alpha val="40000"/>
                    </a:prstClr>
                  </a:outerShdw>
                </a:effectLst>
              </a:rPr>
              <a:t>…grazie</a:t>
            </a:r>
            <a:r>
              <a:rPr lang="it-IT" sz="4000" dirty="0" smtClean="0">
                <a:effectLst>
                  <a:glow rad="63500">
                    <a:schemeClr val="accent1">
                      <a:satMod val="175000"/>
                      <a:alpha val="40000"/>
                    </a:schemeClr>
                  </a:glow>
                  <a:outerShdw blurRad="50800" dist="38100" dir="10800000" algn="r" rotWithShape="0">
                    <a:prstClr val="black">
                      <a:alpha val="40000"/>
                    </a:prstClr>
                  </a:outerShdw>
                </a:effectLst>
              </a:rPr>
              <a:t> per l’attenzione</a:t>
            </a:r>
            <a:endParaRPr lang="it-IT" sz="4000" dirty="0">
              <a:effectLst>
                <a:glow rad="63500">
                  <a:schemeClr val="accent1">
                    <a:satMod val="175000"/>
                    <a:alpha val="40000"/>
                  </a:schemeClr>
                </a:glow>
                <a:outerShdw blurRad="50800" dist="38100" dir="10800000" algn="r" rotWithShape="0">
                  <a:prstClr val="black">
                    <a:alpha val="40000"/>
                  </a:prstClr>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p:cTn id="12"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6">
                                            <p:txEl>
                                              <p:pRg st="1" end="1"/>
                                            </p:txEl>
                                          </p:spTgt>
                                        </p:tgtEl>
                                      </p:cBhvr>
                                    </p:animEffect>
                                  </p:childTnLst>
                                </p:cTn>
                              </p:par>
                              <p:par>
                                <p:cTn id="15" presetID="47"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67544" y="548680"/>
            <a:ext cx="7416824" cy="584775"/>
          </a:xfrm>
          <a:prstGeom prst="rect">
            <a:avLst/>
          </a:prstGeom>
          <a:noFill/>
        </p:spPr>
        <p:txBody>
          <a:bodyPr wrap="square" rtlCol="0">
            <a:spAutoFit/>
          </a:bodyPr>
          <a:lstStyle/>
          <a:p>
            <a:r>
              <a:rPr lang="it-IT" sz="3200" dirty="0" smtClean="0">
                <a:solidFill>
                  <a:schemeClr val="accent1">
                    <a:lumMod val="50000"/>
                  </a:schemeClr>
                </a:solidFill>
              </a:rPr>
              <a:t>Introduzione al Sentiment Analysis</a:t>
            </a:r>
            <a:endParaRPr lang="it-IT" sz="3200" dirty="0">
              <a:solidFill>
                <a:schemeClr val="accent1">
                  <a:lumMod val="50000"/>
                </a:schemeClr>
              </a:solidFill>
            </a:endParaRPr>
          </a:p>
        </p:txBody>
      </p:sp>
      <p:sp>
        <p:nvSpPr>
          <p:cNvPr id="5" name="CasellaDiTesto 4"/>
          <p:cNvSpPr txBox="1"/>
          <p:nvPr/>
        </p:nvSpPr>
        <p:spPr>
          <a:xfrm>
            <a:off x="539552" y="1484784"/>
            <a:ext cx="7560840" cy="4893647"/>
          </a:xfrm>
          <a:prstGeom prst="rect">
            <a:avLst/>
          </a:prstGeom>
          <a:noFill/>
        </p:spPr>
        <p:txBody>
          <a:bodyPr wrap="square" rtlCol="0">
            <a:spAutoFit/>
          </a:bodyPr>
          <a:lstStyle/>
          <a:p>
            <a:pPr algn="just"/>
            <a:endParaRPr lang="it-IT" sz="2400" dirty="0" smtClean="0"/>
          </a:p>
          <a:p>
            <a:r>
              <a:rPr lang="it-IT" sz="2800" dirty="0" smtClean="0">
                <a:solidFill>
                  <a:schemeClr val="accent1">
                    <a:lumMod val="50000"/>
                  </a:schemeClr>
                </a:solidFill>
              </a:rPr>
              <a:t>Campi d’applicazione:</a:t>
            </a:r>
          </a:p>
          <a:p>
            <a:endParaRPr lang="it-IT" sz="1200" dirty="0" smtClean="0">
              <a:solidFill>
                <a:schemeClr val="bg1">
                  <a:lumMod val="75000"/>
                </a:schemeClr>
              </a:solidFill>
            </a:endParaRPr>
          </a:p>
          <a:p>
            <a:r>
              <a:rPr lang="it-IT" sz="2400" dirty="0" smtClean="0">
                <a:solidFill>
                  <a:schemeClr val="bg1">
                    <a:lumMod val="75000"/>
                  </a:schemeClr>
                </a:solidFill>
              </a:rPr>
              <a:t> </a:t>
            </a:r>
            <a:r>
              <a:rPr lang="it-IT" sz="2100" dirty="0" smtClean="0">
                <a:solidFill>
                  <a:schemeClr val="bg1">
                    <a:lumMod val="75000"/>
                  </a:schemeClr>
                </a:solidFill>
              </a:rPr>
              <a:t> </a:t>
            </a:r>
            <a:r>
              <a:rPr lang="it-IT" sz="2100" dirty="0" smtClean="0">
                <a:solidFill>
                  <a:schemeClr val="accent1">
                    <a:lumMod val="50000"/>
                  </a:schemeClr>
                </a:solidFill>
              </a:rPr>
              <a:t>●</a:t>
            </a:r>
            <a:r>
              <a:rPr lang="it-IT" sz="2100" dirty="0" smtClean="0"/>
              <a:t> </a:t>
            </a:r>
            <a:r>
              <a:rPr lang="it-IT" sz="2400" dirty="0" smtClean="0"/>
              <a:t>attività di intelligence multimediale</a:t>
            </a:r>
          </a:p>
          <a:p>
            <a:r>
              <a:rPr lang="it-IT" sz="2400" dirty="0" smtClean="0">
                <a:solidFill>
                  <a:schemeClr val="bg1"/>
                </a:solidFill>
              </a:rPr>
              <a:t>  </a:t>
            </a:r>
            <a:r>
              <a:rPr lang="it-IT" sz="2100" dirty="0" smtClean="0">
                <a:solidFill>
                  <a:schemeClr val="accent1">
                    <a:lumMod val="50000"/>
                  </a:schemeClr>
                </a:solidFill>
              </a:rPr>
              <a:t>●</a:t>
            </a:r>
            <a:r>
              <a:rPr lang="it-IT" sz="2400" dirty="0" smtClean="0"/>
              <a:t> sociologico</a:t>
            </a:r>
          </a:p>
          <a:p>
            <a:r>
              <a:rPr lang="it-IT" sz="2400" dirty="0" smtClean="0">
                <a:solidFill>
                  <a:schemeClr val="bg1"/>
                </a:solidFill>
              </a:rPr>
              <a:t>  </a:t>
            </a:r>
            <a:r>
              <a:rPr lang="it-IT" sz="2100" dirty="0" smtClean="0">
                <a:solidFill>
                  <a:schemeClr val="accent1">
                    <a:lumMod val="50000"/>
                  </a:schemeClr>
                </a:solidFill>
              </a:rPr>
              <a:t>●</a:t>
            </a:r>
            <a:r>
              <a:rPr lang="it-IT" sz="2400" dirty="0" smtClean="0"/>
              <a:t> politico</a:t>
            </a:r>
          </a:p>
          <a:p>
            <a:r>
              <a:rPr lang="it-IT" sz="2400" dirty="0" smtClean="0"/>
              <a:t>  </a:t>
            </a:r>
            <a:r>
              <a:rPr lang="it-IT" sz="2100" dirty="0" smtClean="0">
                <a:solidFill>
                  <a:schemeClr val="accent1">
                    <a:lumMod val="50000"/>
                  </a:schemeClr>
                </a:solidFill>
              </a:rPr>
              <a:t>●</a:t>
            </a:r>
            <a:r>
              <a:rPr lang="it-IT" sz="2400" dirty="0" smtClean="0"/>
              <a:t> economico</a:t>
            </a:r>
          </a:p>
          <a:p>
            <a:r>
              <a:rPr lang="it-IT" sz="2400" dirty="0" smtClean="0"/>
              <a:t>  </a:t>
            </a:r>
            <a:r>
              <a:rPr lang="it-IT" sz="2100" dirty="0" smtClean="0">
                <a:solidFill>
                  <a:schemeClr val="accent1">
                    <a:lumMod val="50000"/>
                  </a:schemeClr>
                </a:solidFill>
              </a:rPr>
              <a:t>●</a:t>
            </a:r>
            <a:r>
              <a:rPr lang="it-IT" sz="2400" dirty="0" smtClean="0"/>
              <a:t> pubblicitario</a:t>
            </a:r>
          </a:p>
          <a:p>
            <a:r>
              <a:rPr lang="it-IT" sz="2400" dirty="0" smtClean="0">
                <a:solidFill>
                  <a:schemeClr val="bg1"/>
                </a:solidFill>
              </a:rPr>
              <a:t>  </a:t>
            </a:r>
            <a:r>
              <a:rPr lang="it-IT" sz="2100" dirty="0" smtClean="0">
                <a:solidFill>
                  <a:schemeClr val="accent1">
                    <a:lumMod val="50000"/>
                  </a:schemeClr>
                </a:solidFill>
              </a:rPr>
              <a:t>●</a:t>
            </a:r>
            <a:r>
              <a:rPr lang="it-IT" sz="2400" dirty="0" smtClean="0">
                <a:solidFill>
                  <a:schemeClr val="accent1">
                    <a:lumMod val="50000"/>
                  </a:schemeClr>
                </a:solidFill>
              </a:rPr>
              <a:t> </a:t>
            </a:r>
            <a:r>
              <a:rPr lang="it-IT" sz="2400" dirty="0" smtClean="0"/>
              <a:t>sicurezza nazionale</a:t>
            </a:r>
            <a:endParaRPr lang="it-IT" sz="2800" dirty="0" smtClean="0">
              <a:solidFill>
                <a:schemeClr val="tx2">
                  <a:lumMod val="75000"/>
                </a:schemeClr>
              </a:solidFill>
            </a:endParaRPr>
          </a:p>
          <a:p>
            <a:endParaRPr lang="it-IT" sz="2800" dirty="0" smtClean="0">
              <a:solidFill>
                <a:schemeClr val="tx2">
                  <a:lumMod val="75000"/>
                </a:schemeClr>
              </a:solidFill>
            </a:endParaRPr>
          </a:p>
          <a:p>
            <a:endParaRPr lang="it-IT" sz="2800" dirty="0" smtClean="0">
              <a:solidFill>
                <a:schemeClr val="tx2">
                  <a:lumMod val="75000"/>
                </a:schemeClr>
              </a:solidFill>
            </a:endParaRPr>
          </a:p>
          <a:p>
            <a:endParaRPr lang="it-IT" sz="2400" dirty="0" smtClean="0"/>
          </a:p>
          <a:p>
            <a:endParaRPr lang="it-IT" sz="2400"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20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fade">
                                      <p:cBhvr>
                                        <p:cTn id="10" dur="2000"/>
                                        <p:tgtEl>
                                          <p:spTgt spid="5">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2000"/>
                                        <p:tgtEl>
                                          <p:spTgt spid="5">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5" end="5"/>
                                            </p:txEl>
                                          </p:spTgt>
                                        </p:tgtEl>
                                        <p:attrNameLst>
                                          <p:attrName>style.visibility</p:attrName>
                                        </p:attrNameLst>
                                      </p:cBhvr>
                                      <p:to>
                                        <p:strVal val="visible"/>
                                      </p:to>
                                    </p:set>
                                    <p:animEffect transition="in" filter="fade">
                                      <p:cBhvr>
                                        <p:cTn id="16" dur="2000"/>
                                        <p:tgtEl>
                                          <p:spTgt spid="5">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Effect transition="in" filter="fade">
                                      <p:cBhvr>
                                        <p:cTn id="19" dur="2000"/>
                                        <p:tgtEl>
                                          <p:spTgt spid="5">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7" end="7"/>
                                            </p:txEl>
                                          </p:spTgt>
                                        </p:tgtEl>
                                        <p:attrNameLst>
                                          <p:attrName>style.visibility</p:attrName>
                                        </p:attrNameLst>
                                      </p:cBhvr>
                                      <p:to>
                                        <p:strVal val="visible"/>
                                      </p:to>
                                    </p:set>
                                    <p:animEffect transition="in" filter="fade">
                                      <p:cBhvr>
                                        <p:cTn id="22" dur="2000"/>
                                        <p:tgtEl>
                                          <p:spTgt spid="5">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Effect transition="in" filter="fade">
                                      <p:cBhvr>
                                        <p:cTn id="25"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egnaposto contenuto 13"/>
          <p:cNvSpPr>
            <a:spLocks noGrp="1"/>
          </p:cNvSpPr>
          <p:nvPr>
            <p:ph sz="quarter" idx="1"/>
          </p:nvPr>
        </p:nvSpPr>
        <p:spPr>
          <a:xfrm>
            <a:off x="323528" y="1556792"/>
            <a:ext cx="8219256" cy="4873752"/>
          </a:xfrm>
        </p:spPr>
        <p:txBody>
          <a:bodyPr>
            <a:normAutofit/>
          </a:bodyPr>
          <a:lstStyle/>
          <a:p>
            <a:pPr>
              <a:buNone/>
            </a:pPr>
            <a:r>
              <a:rPr lang="it-IT" dirty="0" smtClean="0"/>
              <a:t>Gli obiettivi del progetto di tesi svolto </a:t>
            </a:r>
            <a:r>
              <a:rPr lang="it-IT" smtClean="0"/>
              <a:t>sono stati:</a:t>
            </a:r>
            <a:endParaRPr lang="it-IT" dirty="0" smtClean="0"/>
          </a:p>
          <a:p>
            <a:pPr>
              <a:buNone/>
            </a:pPr>
            <a:endParaRPr lang="it-IT" dirty="0" smtClean="0"/>
          </a:p>
          <a:p>
            <a:pPr lvl="1">
              <a:buClr>
                <a:schemeClr val="tx2">
                  <a:lumMod val="50000"/>
                </a:schemeClr>
              </a:buClr>
              <a:buNone/>
            </a:pPr>
            <a:r>
              <a:rPr lang="it-IT" dirty="0" smtClean="0">
                <a:solidFill>
                  <a:schemeClr val="accent1">
                    <a:lumMod val="50000"/>
                  </a:schemeClr>
                </a:solidFill>
              </a:rPr>
              <a:t>●</a:t>
            </a:r>
            <a:r>
              <a:rPr lang="it-IT" dirty="0" smtClean="0">
                <a:solidFill>
                  <a:schemeClr val="bg1">
                    <a:lumMod val="75000"/>
                  </a:schemeClr>
                </a:solidFill>
              </a:rPr>
              <a:t>  </a:t>
            </a:r>
            <a:r>
              <a:rPr lang="it-IT" dirty="0" smtClean="0">
                <a:solidFill>
                  <a:schemeClr val="tx1">
                    <a:lumMod val="95000"/>
                    <a:lumOff val="5000"/>
                  </a:schemeClr>
                </a:solidFill>
              </a:rPr>
              <a:t>Apprendere e conoscere l’obiettivo del Sentiment Analysis  e le tecniche utilizzate.</a:t>
            </a:r>
          </a:p>
          <a:p>
            <a:pPr lvl="1">
              <a:buClr>
                <a:schemeClr val="tx2">
                  <a:lumMod val="50000"/>
                </a:schemeClr>
              </a:buClr>
              <a:buNone/>
            </a:pPr>
            <a:endParaRPr lang="it-IT" dirty="0" smtClean="0">
              <a:solidFill>
                <a:schemeClr val="tx1">
                  <a:lumMod val="95000"/>
                  <a:lumOff val="5000"/>
                </a:schemeClr>
              </a:solidFill>
            </a:endParaRPr>
          </a:p>
          <a:p>
            <a:pPr lvl="1">
              <a:buClr>
                <a:schemeClr val="tx2">
                  <a:lumMod val="50000"/>
                </a:schemeClr>
              </a:buClr>
              <a:buNone/>
            </a:pPr>
            <a:r>
              <a:rPr lang="it-IT" dirty="0" smtClean="0">
                <a:solidFill>
                  <a:schemeClr val="accent1">
                    <a:lumMod val="50000"/>
                  </a:schemeClr>
                </a:solidFill>
              </a:rPr>
              <a:t>●</a:t>
            </a:r>
            <a:r>
              <a:rPr lang="it-IT" dirty="0" smtClean="0">
                <a:solidFill>
                  <a:schemeClr val="bg1">
                    <a:lumMod val="75000"/>
                  </a:schemeClr>
                </a:solidFill>
              </a:rPr>
              <a:t>  </a:t>
            </a:r>
            <a:r>
              <a:rPr lang="it-IT" dirty="0" smtClean="0">
                <a:solidFill>
                  <a:schemeClr val="tx1">
                    <a:lumMod val="95000"/>
                    <a:lumOff val="5000"/>
                  </a:schemeClr>
                </a:solidFill>
              </a:rPr>
              <a:t>Approfondire l’implementazione e la valutazione di due delle tecniche più importanti: </a:t>
            </a:r>
            <a:r>
              <a:rPr lang="it-IT" i="1" dirty="0" smtClean="0">
                <a:solidFill>
                  <a:schemeClr val="tx1">
                    <a:lumMod val="95000"/>
                    <a:lumOff val="5000"/>
                  </a:schemeClr>
                </a:solidFill>
              </a:rPr>
              <a:t>Naïve Bayes </a:t>
            </a:r>
            <a:r>
              <a:rPr lang="en-US" i="1" dirty="0" smtClean="0">
                <a:solidFill>
                  <a:schemeClr val="tx1">
                    <a:lumMod val="95000"/>
                    <a:lumOff val="5000"/>
                  </a:schemeClr>
                </a:solidFill>
              </a:rPr>
              <a:t>Approach </a:t>
            </a:r>
            <a:r>
              <a:rPr lang="it-IT" dirty="0" smtClean="0">
                <a:solidFill>
                  <a:schemeClr val="tx1">
                    <a:lumMod val="95000"/>
                    <a:lumOff val="5000"/>
                  </a:schemeClr>
                </a:solidFill>
              </a:rPr>
              <a:t>e </a:t>
            </a:r>
            <a:r>
              <a:rPr lang="en-US" i="1" dirty="0" smtClean="0">
                <a:solidFill>
                  <a:schemeClr val="tx1">
                    <a:lumMod val="95000"/>
                    <a:lumOff val="5000"/>
                  </a:schemeClr>
                </a:solidFill>
              </a:rPr>
              <a:t>Dictionary Based-Approach , </a:t>
            </a:r>
            <a:r>
              <a:rPr lang="it-IT" dirty="0" smtClean="0">
                <a:solidFill>
                  <a:schemeClr val="tx1">
                    <a:lumMod val="95000"/>
                    <a:lumOff val="5000"/>
                  </a:schemeClr>
                </a:solidFill>
              </a:rPr>
              <a:t>mediante un </a:t>
            </a:r>
            <a:r>
              <a:rPr lang="en-US" dirty="0" smtClean="0">
                <a:solidFill>
                  <a:schemeClr val="tx1">
                    <a:lumMod val="95000"/>
                    <a:lumOff val="5000"/>
                  </a:schemeClr>
                </a:solidFill>
              </a:rPr>
              <a:t>dataset</a:t>
            </a:r>
            <a:r>
              <a:rPr lang="it-IT" dirty="0" smtClean="0">
                <a:solidFill>
                  <a:schemeClr val="tx1">
                    <a:lumMod val="95000"/>
                    <a:lumOff val="5000"/>
                  </a:schemeClr>
                </a:solidFill>
              </a:rPr>
              <a:t> basato su recensioni. </a:t>
            </a:r>
            <a:endParaRPr lang="it-IT" i="1" dirty="0" smtClean="0">
              <a:solidFill>
                <a:schemeClr val="tx1">
                  <a:lumMod val="95000"/>
                  <a:lumOff val="5000"/>
                </a:schemeClr>
              </a:solidFill>
            </a:endParaRPr>
          </a:p>
        </p:txBody>
      </p:sp>
      <p:sp>
        <p:nvSpPr>
          <p:cNvPr id="18" name="CasellaDiTesto 17"/>
          <p:cNvSpPr txBox="1"/>
          <p:nvPr/>
        </p:nvSpPr>
        <p:spPr>
          <a:xfrm>
            <a:off x="539552" y="404664"/>
            <a:ext cx="6696744" cy="584775"/>
          </a:xfrm>
          <a:prstGeom prst="rect">
            <a:avLst/>
          </a:prstGeom>
          <a:noFill/>
        </p:spPr>
        <p:txBody>
          <a:bodyPr wrap="square" rtlCol="0">
            <a:spAutoFit/>
          </a:bodyPr>
          <a:lstStyle/>
          <a:p>
            <a:r>
              <a:rPr lang="it-IT" sz="3200" dirty="0" smtClean="0">
                <a:solidFill>
                  <a:schemeClr val="accent1">
                    <a:lumMod val="50000"/>
                  </a:schemeClr>
                </a:solidFill>
              </a:rPr>
              <a:t>Obiettivi della tesi</a:t>
            </a:r>
            <a:endParaRPr lang="it-IT" sz="3200" dirty="0">
              <a:solidFill>
                <a:schemeClr val="accent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1000" fill="hold"/>
                                        <p:tgtEl>
                                          <p:spTgt spid="1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
                                            <p:txEl>
                                              <p:pRg st="0" end="0"/>
                                            </p:txEl>
                                          </p:spTgt>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fade">
                                      <p:cBhvr>
                                        <p:cTn id="13" dur="2000"/>
                                        <p:tgtEl>
                                          <p:spTgt spid="14">
                                            <p:txEl>
                                              <p:pRg st="2" end="2"/>
                                            </p:txEl>
                                          </p:spTgt>
                                        </p:tgtEl>
                                      </p:cBhvr>
                                    </p:animEffect>
                                  </p:childTnLst>
                                </p:cTn>
                              </p:par>
                            </p:childTnLst>
                          </p:cTn>
                        </p:par>
                        <p:par>
                          <p:cTn id="14" fill="hold">
                            <p:stCondLst>
                              <p:cond delay="3000"/>
                            </p:stCondLst>
                            <p:childTnLst>
                              <p:par>
                                <p:cTn id="15" presetID="10" presetClass="entr" presetSubtype="0" fill="hold" nodeType="afterEffect">
                                  <p:stCondLst>
                                    <p:cond delay="3500"/>
                                  </p:stCondLst>
                                  <p:childTnLst>
                                    <p:set>
                                      <p:cBhvr>
                                        <p:cTn id="16" dur="1" fill="hold">
                                          <p:stCondLst>
                                            <p:cond delay="0"/>
                                          </p:stCondLst>
                                        </p:cTn>
                                        <p:tgtEl>
                                          <p:spTgt spid="14">
                                            <p:txEl>
                                              <p:pRg st="4" end="4"/>
                                            </p:txEl>
                                          </p:spTgt>
                                        </p:tgtEl>
                                        <p:attrNameLst>
                                          <p:attrName>style.visibility</p:attrName>
                                        </p:attrNameLst>
                                      </p:cBhvr>
                                      <p:to>
                                        <p:strVal val="visible"/>
                                      </p:to>
                                    </p:set>
                                    <p:animEffect transition="in" filter="fade">
                                      <p:cBhvr>
                                        <p:cTn id="17" dur="20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39552" y="1916832"/>
            <a:ext cx="7560840" cy="2185214"/>
          </a:xfrm>
          <a:prstGeom prst="rect">
            <a:avLst/>
          </a:prstGeom>
          <a:noFill/>
        </p:spPr>
        <p:txBody>
          <a:bodyPr wrap="square" rtlCol="0">
            <a:spAutoFit/>
          </a:bodyPr>
          <a:lstStyle/>
          <a:p>
            <a:pPr lvl="1">
              <a:buFont typeface="Wingdings" pitchFamily="2" charset="2"/>
              <a:buChar char="Ø"/>
            </a:pPr>
            <a:r>
              <a:rPr lang="it-IT" sz="3600" dirty="0" smtClean="0">
                <a:effectLst>
                  <a:glow rad="63500">
                    <a:schemeClr val="accent1">
                      <a:satMod val="175000"/>
                      <a:alpha val="40000"/>
                    </a:schemeClr>
                  </a:glow>
                  <a:outerShdw blurRad="38100" dist="38100" dir="2700000" algn="tl">
                    <a:srgbClr val="000000">
                      <a:alpha val="43137"/>
                    </a:srgbClr>
                  </a:outerShdw>
                </a:effectLst>
              </a:rPr>
              <a:t>  </a:t>
            </a:r>
            <a:r>
              <a:rPr lang="it-IT" sz="3200" dirty="0" smtClean="0">
                <a:effectLst>
                  <a:glow rad="63500">
                    <a:schemeClr val="accent1">
                      <a:satMod val="175000"/>
                      <a:alpha val="40000"/>
                    </a:schemeClr>
                  </a:glow>
                  <a:outerShdw blurRad="38100" dist="38100" dir="2700000" algn="tl">
                    <a:srgbClr val="000000">
                      <a:alpha val="43137"/>
                    </a:srgbClr>
                  </a:outerShdw>
                </a:effectLst>
              </a:rPr>
              <a:t>Tecniche di Sentiment Analysis</a:t>
            </a:r>
            <a:endParaRPr lang="it-IT" sz="3600" dirty="0" smtClean="0">
              <a:effectLst>
                <a:glow rad="63500">
                  <a:schemeClr val="accent1">
                    <a:satMod val="175000"/>
                    <a:alpha val="40000"/>
                  </a:schemeClr>
                </a:glow>
                <a:outerShdw blurRad="38100" dist="38100" dir="2700000" algn="tl">
                  <a:srgbClr val="000000">
                    <a:alpha val="43137"/>
                  </a:srgbClr>
                </a:outerShdw>
              </a:effectLst>
            </a:endParaRPr>
          </a:p>
          <a:p>
            <a:pPr lvl="1">
              <a:buFont typeface="Wingdings" pitchFamily="2" charset="2"/>
              <a:buChar char="Ø"/>
            </a:pPr>
            <a:r>
              <a:rPr lang="it-IT" sz="2400" dirty="0" smtClean="0"/>
              <a:t>  Implementazione delle Tecniche</a:t>
            </a:r>
          </a:p>
          <a:p>
            <a:pPr lvl="1">
              <a:buFont typeface="Wingdings" pitchFamily="2" charset="2"/>
              <a:buChar char="Ø"/>
            </a:pPr>
            <a:r>
              <a:rPr lang="it-IT" sz="2400" dirty="0" smtClean="0"/>
              <a:t>  Prove Sperimentali</a:t>
            </a:r>
          </a:p>
          <a:p>
            <a:pPr lvl="1">
              <a:buFont typeface="Wingdings" pitchFamily="2" charset="2"/>
              <a:buChar char="Ø"/>
            </a:pPr>
            <a:r>
              <a:rPr lang="it-IT" sz="2400" dirty="0" smtClean="0"/>
              <a:t> Considerazioni Finali</a:t>
            </a:r>
            <a:endParaRPr lang="it-IT" sz="2800" dirty="0" smtClean="0">
              <a:solidFill>
                <a:schemeClr val="tx2">
                  <a:lumMod val="75000"/>
                </a:schemeClr>
              </a:solidFill>
            </a:endParaRPr>
          </a:p>
          <a:p>
            <a:endParaRPr lang="it-IT" sz="2800" dirty="0" smtClean="0">
              <a:solidFill>
                <a:schemeClr val="tx2">
                  <a:lumMod val="75000"/>
                </a:schemeClr>
              </a:solidFill>
            </a:endParaRPr>
          </a:p>
        </p:txBody>
      </p:sp>
      <p:sp>
        <p:nvSpPr>
          <p:cNvPr id="6" name="CasellaDiTesto 5"/>
          <p:cNvSpPr txBox="1"/>
          <p:nvPr/>
        </p:nvSpPr>
        <p:spPr>
          <a:xfrm>
            <a:off x="467544" y="692696"/>
            <a:ext cx="7416824" cy="584775"/>
          </a:xfrm>
          <a:prstGeom prst="rect">
            <a:avLst/>
          </a:prstGeom>
          <a:noFill/>
        </p:spPr>
        <p:txBody>
          <a:bodyPr wrap="square" rtlCol="0">
            <a:spAutoFit/>
          </a:bodyPr>
          <a:lstStyle/>
          <a:p>
            <a:r>
              <a:rPr lang="it-IT" sz="3200" dirty="0" smtClean="0">
                <a:solidFill>
                  <a:schemeClr val="accent1">
                    <a:lumMod val="50000"/>
                  </a:schemeClr>
                </a:solidFill>
              </a:rPr>
              <a:t>Oggetto di discussione</a:t>
            </a:r>
            <a:endParaRPr lang="it-IT" sz="3200" dirty="0">
              <a:solidFill>
                <a:schemeClr val="accent1">
                  <a:lumMod val="50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67544" y="548680"/>
            <a:ext cx="7416824" cy="584775"/>
          </a:xfrm>
          <a:prstGeom prst="rect">
            <a:avLst/>
          </a:prstGeom>
          <a:noFill/>
        </p:spPr>
        <p:txBody>
          <a:bodyPr wrap="square" rtlCol="0">
            <a:spAutoFit/>
          </a:bodyPr>
          <a:lstStyle/>
          <a:p>
            <a:r>
              <a:rPr lang="it-IT" sz="3200" dirty="0" smtClean="0">
                <a:solidFill>
                  <a:schemeClr val="accent1">
                    <a:lumMod val="50000"/>
                  </a:schemeClr>
                </a:solidFill>
              </a:rPr>
              <a:t>Tecniche di Sentiment Analysis</a:t>
            </a:r>
            <a:endParaRPr lang="it-IT" sz="3200" dirty="0">
              <a:solidFill>
                <a:schemeClr val="accent1">
                  <a:lumMod val="50000"/>
                </a:schemeClr>
              </a:solidFill>
            </a:endParaRPr>
          </a:p>
        </p:txBody>
      </p:sp>
      <p:sp>
        <p:nvSpPr>
          <p:cNvPr id="5" name="CasellaDiTesto 4"/>
          <p:cNvSpPr txBox="1"/>
          <p:nvPr/>
        </p:nvSpPr>
        <p:spPr>
          <a:xfrm>
            <a:off x="539552" y="1556792"/>
            <a:ext cx="7560840" cy="5016758"/>
          </a:xfrm>
          <a:prstGeom prst="rect">
            <a:avLst/>
          </a:prstGeom>
          <a:noFill/>
        </p:spPr>
        <p:txBody>
          <a:bodyPr wrap="square" rtlCol="0">
            <a:spAutoFit/>
          </a:bodyPr>
          <a:lstStyle/>
          <a:p>
            <a:pPr algn="just"/>
            <a:r>
              <a:rPr lang="it-IT" sz="2400" dirty="0" smtClean="0"/>
              <a:t>Le tecniche di classificazione sul Sentiment Analysis possono essere approssimativamente suddivise in tre tipi di approcci:</a:t>
            </a:r>
          </a:p>
          <a:p>
            <a:endParaRPr lang="it-IT" sz="2400" dirty="0" smtClean="0"/>
          </a:p>
          <a:p>
            <a:r>
              <a:rPr lang="it-IT" sz="2800" dirty="0" smtClean="0"/>
              <a:t> </a:t>
            </a:r>
            <a:r>
              <a:rPr lang="it-IT" sz="2800" dirty="0" smtClean="0">
                <a:solidFill>
                  <a:schemeClr val="accent1">
                    <a:lumMod val="50000"/>
                  </a:schemeClr>
                </a:solidFill>
              </a:rPr>
              <a:t> </a:t>
            </a:r>
            <a:r>
              <a:rPr lang="it-IT" sz="2100" dirty="0" smtClean="0">
                <a:solidFill>
                  <a:schemeClr val="accent1">
                    <a:lumMod val="50000"/>
                  </a:schemeClr>
                </a:solidFill>
              </a:rPr>
              <a:t>●</a:t>
            </a:r>
            <a:r>
              <a:rPr lang="it-IT" sz="2800" dirty="0" smtClean="0">
                <a:solidFill>
                  <a:schemeClr val="accent1">
                    <a:lumMod val="50000"/>
                  </a:schemeClr>
                </a:solidFill>
              </a:rPr>
              <a:t> </a:t>
            </a:r>
            <a:r>
              <a:rPr lang="en-US" sz="2800" dirty="0" smtClean="0"/>
              <a:t>Machine Learning</a:t>
            </a:r>
          </a:p>
          <a:p>
            <a:r>
              <a:rPr lang="it-IT" sz="2800" dirty="0" smtClean="0"/>
              <a:t>  </a:t>
            </a:r>
            <a:r>
              <a:rPr lang="it-IT" sz="2100" dirty="0" smtClean="0">
                <a:solidFill>
                  <a:schemeClr val="accent1">
                    <a:lumMod val="50000"/>
                  </a:schemeClr>
                </a:solidFill>
              </a:rPr>
              <a:t>●</a:t>
            </a:r>
            <a:r>
              <a:rPr lang="it-IT" sz="2800" dirty="0" smtClean="0">
                <a:solidFill>
                  <a:schemeClr val="accent1">
                    <a:lumMod val="50000"/>
                  </a:schemeClr>
                </a:solidFill>
              </a:rPr>
              <a:t> </a:t>
            </a:r>
            <a:r>
              <a:rPr lang="it-IT" sz="2800" dirty="0" smtClean="0"/>
              <a:t>Basato sul Lessico</a:t>
            </a:r>
          </a:p>
          <a:p>
            <a:r>
              <a:rPr lang="it-IT" sz="2800" dirty="0" smtClean="0">
                <a:solidFill>
                  <a:schemeClr val="bg1"/>
                </a:solidFill>
              </a:rPr>
              <a:t>  </a:t>
            </a:r>
            <a:r>
              <a:rPr lang="it-IT" sz="2100" dirty="0" smtClean="0">
                <a:solidFill>
                  <a:schemeClr val="accent1">
                    <a:lumMod val="50000"/>
                  </a:schemeClr>
                </a:solidFill>
              </a:rPr>
              <a:t>●</a:t>
            </a:r>
            <a:r>
              <a:rPr lang="it-IT" sz="2800" dirty="0" smtClean="0"/>
              <a:t> Approccio Ibrido</a:t>
            </a:r>
          </a:p>
          <a:p>
            <a:endParaRPr lang="it-IT" sz="2800" dirty="0" smtClean="0"/>
          </a:p>
          <a:p>
            <a:endParaRPr lang="it-IT" sz="2800" dirty="0" smtClean="0"/>
          </a:p>
          <a:p>
            <a:endParaRPr lang="it-IT" sz="2800" dirty="0" smtClean="0"/>
          </a:p>
          <a:p>
            <a:endParaRPr lang="it-IT" sz="2800" dirty="0" smtClean="0">
              <a:solidFill>
                <a:schemeClr val="tx2">
                  <a:lumMod val="75000"/>
                </a:schemeClr>
              </a:solidFill>
            </a:endParaRPr>
          </a:p>
          <a:p>
            <a:endParaRPr lang="it-IT" sz="2800" dirty="0" smtClean="0">
              <a:solidFill>
                <a:schemeClr val="tx2">
                  <a:lumMod val="75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
                                            <p:txEl>
                                              <p:pRg st="0" end="0"/>
                                            </p:txEl>
                                          </p:spTgt>
                                        </p:tgtEl>
                                      </p:cBhvr>
                                    </p:animEffect>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childTnLst>
                          </p:cTn>
                        </p:par>
                        <p:par>
                          <p:cTn id="14" fill="hold">
                            <p:stCondLst>
                              <p:cond delay="3000"/>
                            </p:stCondLst>
                            <p:childTnLst>
                              <p:par>
                                <p:cTn id="15" presetID="10" presetClass="entr" presetSubtype="0" fill="hold" nodeType="after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2000"/>
                                        <p:tgtEl>
                                          <p:spTgt spid="5">
                                            <p:txEl>
                                              <p:pRg st="3" end="3"/>
                                            </p:txEl>
                                          </p:spTgt>
                                        </p:tgtEl>
                                      </p:cBhvr>
                                    </p:animEffect>
                                  </p:childTnLst>
                                </p:cTn>
                              </p:par>
                            </p:childTnLst>
                          </p:cTn>
                        </p:par>
                        <p:par>
                          <p:cTn id="18" fill="hold">
                            <p:stCondLst>
                              <p:cond delay="5000"/>
                            </p:stCondLst>
                            <p:childTnLst>
                              <p:par>
                                <p:cTn id="19" presetID="10" presetClass="entr" presetSubtype="0" fill="hold" nodeType="after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67544" y="548680"/>
            <a:ext cx="7416824" cy="584775"/>
          </a:xfrm>
          <a:prstGeom prst="rect">
            <a:avLst/>
          </a:prstGeom>
          <a:noFill/>
        </p:spPr>
        <p:txBody>
          <a:bodyPr wrap="square" rtlCol="0">
            <a:spAutoFit/>
          </a:bodyPr>
          <a:lstStyle/>
          <a:p>
            <a:r>
              <a:rPr lang="it-IT" sz="3200" dirty="0" smtClean="0">
                <a:solidFill>
                  <a:schemeClr val="accent1">
                    <a:lumMod val="50000"/>
                  </a:schemeClr>
                </a:solidFill>
              </a:rPr>
              <a:t>Tecniche Utilizzate</a:t>
            </a:r>
            <a:endParaRPr lang="it-IT" sz="3200" dirty="0">
              <a:solidFill>
                <a:schemeClr val="accent1">
                  <a:lumMod val="50000"/>
                </a:schemeClr>
              </a:solidFill>
            </a:endParaRPr>
          </a:p>
        </p:txBody>
      </p:sp>
      <p:pic>
        <p:nvPicPr>
          <p:cNvPr id="6" name="Immagine 5"/>
          <p:cNvPicPr/>
          <p:nvPr/>
        </p:nvPicPr>
        <p:blipFill>
          <a:blip r:embed="rId4" cstate="print">
            <a:clrChange>
              <a:clrFrom>
                <a:srgbClr val="FFFFFF"/>
              </a:clrFrom>
              <a:clrTo>
                <a:srgbClr val="FFFFFF">
                  <a:alpha val="0"/>
                </a:srgbClr>
              </a:clrTo>
            </a:clrChange>
          </a:blip>
          <a:srcRect b="-2635"/>
          <a:stretch>
            <a:fillRect/>
          </a:stretch>
        </p:blipFill>
        <p:spPr>
          <a:xfrm>
            <a:off x="395536" y="1268760"/>
            <a:ext cx="7920880" cy="5040560"/>
          </a:xfrm>
          <a:prstGeom prst="rect">
            <a:avLst/>
          </a:prstGeom>
        </p:spPr>
      </p:pic>
      <p:sp>
        <p:nvSpPr>
          <p:cNvPr id="5" name="Ovale 4"/>
          <p:cNvSpPr/>
          <p:nvPr/>
        </p:nvSpPr>
        <p:spPr>
          <a:xfrm>
            <a:off x="1835696" y="2132856"/>
            <a:ext cx="1728192" cy="936104"/>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arrotondato 7"/>
          <p:cNvSpPr/>
          <p:nvPr/>
        </p:nvSpPr>
        <p:spPr>
          <a:xfrm>
            <a:off x="3419872" y="1412776"/>
            <a:ext cx="1800200" cy="576064"/>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arrotondato 11"/>
          <p:cNvSpPr/>
          <p:nvPr/>
        </p:nvSpPr>
        <p:spPr>
          <a:xfrm>
            <a:off x="6588224" y="2420888"/>
            <a:ext cx="1800200" cy="504056"/>
          </a:xfrm>
          <a:prstGeom prst="roundRect">
            <a:avLst/>
          </a:prstGeom>
          <a:noFill/>
          <a:ln>
            <a:solidFill>
              <a:srgbClr val="6C95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Ovale 12"/>
          <p:cNvSpPr/>
          <p:nvPr/>
        </p:nvSpPr>
        <p:spPr>
          <a:xfrm>
            <a:off x="1907704" y="4725144"/>
            <a:ext cx="1512168" cy="936104"/>
          </a:xfrm>
          <a:prstGeom prst="ellipse">
            <a:avLst/>
          </a:prstGeom>
          <a:noFill/>
          <a:ln>
            <a:solidFill>
              <a:srgbClr val="EA06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Rettangolo arrotondato 13"/>
          <p:cNvSpPr/>
          <p:nvPr/>
        </p:nvSpPr>
        <p:spPr>
          <a:xfrm>
            <a:off x="3563888" y="4365104"/>
            <a:ext cx="1584176" cy="720080"/>
          </a:xfrm>
          <a:prstGeom prst="roundRect">
            <a:avLst/>
          </a:prstGeom>
          <a:noFill/>
          <a:ln>
            <a:solidFill>
              <a:srgbClr val="FC88C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1000" fill="hold"/>
                                        <p:tgtEl>
                                          <p:spTgt spid="13"/>
                                        </p:tgtEl>
                                        <p:attrNameLst>
                                          <p:attrName>ppt_w</p:attrName>
                                        </p:attrNameLst>
                                      </p:cBhvr>
                                      <p:tavLst>
                                        <p:tav tm="0">
                                          <p:val>
                                            <p:strVal val="#ppt_w*0.70"/>
                                          </p:val>
                                        </p:tav>
                                        <p:tav tm="100000">
                                          <p:val>
                                            <p:strVal val="#ppt_w"/>
                                          </p:val>
                                        </p:tav>
                                      </p:tavLst>
                                    </p:anim>
                                    <p:anim calcmode="lin" valueType="num">
                                      <p:cBhvr>
                                        <p:cTn id="22" dur="1000" fill="hold"/>
                                        <p:tgtEl>
                                          <p:spTgt spid="13"/>
                                        </p:tgtEl>
                                        <p:attrNameLst>
                                          <p:attrName>ppt_h</p:attrName>
                                        </p:attrNameLst>
                                      </p:cBhvr>
                                      <p:tavLst>
                                        <p:tav tm="0">
                                          <p:val>
                                            <p:strVal val="#ppt_h"/>
                                          </p:val>
                                        </p:tav>
                                        <p:tav tm="100000">
                                          <p:val>
                                            <p:strVal val="#ppt_h"/>
                                          </p:val>
                                        </p:tav>
                                      </p:tavLst>
                                    </p:anim>
                                    <p:animEffect transition="in" filter="fade">
                                      <p:cBhvr>
                                        <p:cTn id="23" dur="1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ppt_w</p:attrName>
                                        </p:attrNameLst>
                                      </p:cBhvr>
                                      <p:tavLst>
                                        <p:tav tm="0">
                                          <p:val>
                                            <p:strVal val="#ppt_w*0.70"/>
                                          </p:val>
                                        </p:tav>
                                        <p:tav tm="100000">
                                          <p:val>
                                            <p:strVal val="#ppt_w"/>
                                          </p:val>
                                        </p:tav>
                                      </p:tavLst>
                                    </p:anim>
                                    <p:anim calcmode="lin" valueType="num">
                                      <p:cBhvr>
                                        <p:cTn id="29" dur="1000" fill="hold"/>
                                        <p:tgtEl>
                                          <p:spTgt spid="8"/>
                                        </p:tgtEl>
                                        <p:attrNameLst>
                                          <p:attrName>ppt_h</p:attrName>
                                        </p:attrNameLst>
                                      </p:cBhvr>
                                      <p:tavLst>
                                        <p:tav tm="0">
                                          <p:val>
                                            <p:strVal val="#ppt_h"/>
                                          </p:val>
                                        </p:tav>
                                        <p:tav tm="100000">
                                          <p:val>
                                            <p:strVal val="#ppt_h"/>
                                          </p:val>
                                        </p:tav>
                                      </p:tavLst>
                                    </p:anim>
                                    <p:animEffect transition="in" filter="fade">
                                      <p:cBhvr>
                                        <p:cTn id="30" dur="1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ppt_w</p:attrName>
                                        </p:attrNameLst>
                                      </p:cBhvr>
                                      <p:tavLst>
                                        <p:tav tm="0">
                                          <p:val>
                                            <p:strVal val="#ppt_w*0.70"/>
                                          </p:val>
                                        </p:tav>
                                        <p:tav tm="100000">
                                          <p:val>
                                            <p:strVal val="#ppt_w"/>
                                          </p:val>
                                        </p:tav>
                                      </p:tavLst>
                                    </p:anim>
                                    <p:anim calcmode="lin" valueType="num">
                                      <p:cBhvr>
                                        <p:cTn id="36" dur="1000" fill="hold"/>
                                        <p:tgtEl>
                                          <p:spTgt spid="12"/>
                                        </p:tgtEl>
                                        <p:attrNameLst>
                                          <p:attrName>ppt_h</p:attrName>
                                        </p:attrNameLst>
                                      </p:cBhvr>
                                      <p:tavLst>
                                        <p:tav tm="0">
                                          <p:val>
                                            <p:strVal val="#ppt_h"/>
                                          </p:val>
                                        </p:tav>
                                        <p:tav tm="100000">
                                          <p:val>
                                            <p:strVal val="#ppt_h"/>
                                          </p:val>
                                        </p:tav>
                                      </p:tavLst>
                                    </p:anim>
                                    <p:animEffect transition="in" filter="fade">
                                      <p:cBhvr>
                                        <p:cTn id="37" dur="1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1000" fill="hold"/>
                                        <p:tgtEl>
                                          <p:spTgt spid="14"/>
                                        </p:tgtEl>
                                        <p:attrNameLst>
                                          <p:attrName>ppt_w</p:attrName>
                                        </p:attrNameLst>
                                      </p:cBhvr>
                                      <p:tavLst>
                                        <p:tav tm="0">
                                          <p:val>
                                            <p:strVal val="#ppt_w*0.70"/>
                                          </p:val>
                                        </p:tav>
                                        <p:tav tm="100000">
                                          <p:val>
                                            <p:strVal val="#ppt_w"/>
                                          </p:val>
                                        </p:tav>
                                      </p:tavLst>
                                    </p:anim>
                                    <p:anim calcmode="lin" valueType="num">
                                      <p:cBhvr>
                                        <p:cTn id="43" dur="1000" fill="hold"/>
                                        <p:tgtEl>
                                          <p:spTgt spid="14"/>
                                        </p:tgtEl>
                                        <p:attrNameLst>
                                          <p:attrName>ppt_h</p:attrName>
                                        </p:attrNameLst>
                                      </p:cBhvr>
                                      <p:tavLst>
                                        <p:tav tm="0">
                                          <p:val>
                                            <p:strVal val="#ppt_h"/>
                                          </p:val>
                                        </p:tav>
                                        <p:tav tm="100000">
                                          <p:val>
                                            <p:strVal val="#ppt_h"/>
                                          </p:val>
                                        </p:tav>
                                      </p:tavLst>
                                    </p:anim>
                                    <p:animEffect transition="in" filter="fade">
                                      <p:cBhvr>
                                        <p:cTn id="4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539552" y="1916832"/>
            <a:ext cx="7560840" cy="2246769"/>
          </a:xfrm>
          <a:prstGeom prst="rect">
            <a:avLst/>
          </a:prstGeom>
          <a:noFill/>
        </p:spPr>
        <p:txBody>
          <a:bodyPr wrap="square" rtlCol="0">
            <a:spAutoFit/>
          </a:bodyPr>
          <a:lstStyle/>
          <a:p>
            <a:pPr lvl="1">
              <a:buFont typeface="Wingdings" pitchFamily="2" charset="2"/>
              <a:buChar char="Ø"/>
            </a:pPr>
            <a:r>
              <a:rPr lang="it-IT" sz="2400" dirty="0" smtClean="0"/>
              <a:t> </a:t>
            </a:r>
            <a:r>
              <a:rPr lang="it-IT" sz="3600" dirty="0" smtClean="0">
                <a:effectLst>
                  <a:glow rad="63500">
                    <a:schemeClr val="accent1">
                      <a:satMod val="175000"/>
                      <a:alpha val="40000"/>
                    </a:schemeClr>
                  </a:glow>
                  <a:outerShdw blurRad="38100" dist="38100" dir="2700000" algn="tl">
                    <a:srgbClr val="000000">
                      <a:alpha val="43137"/>
                    </a:srgbClr>
                  </a:outerShdw>
                </a:effectLst>
              </a:rPr>
              <a:t> </a:t>
            </a:r>
            <a:r>
              <a:rPr lang="it-IT" sz="2400" dirty="0" smtClean="0"/>
              <a:t>Tecniche di Sentiment Analysis</a:t>
            </a:r>
          </a:p>
          <a:p>
            <a:pPr lvl="1">
              <a:buFont typeface="Wingdings" pitchFamily="2" charset="2"/>
              <a:buChar char="Ø"/>
            </a:pPr>
            <a:r>
              <a:rPr lang="it-IT" sz="2800" dirty="0" smtClean="0">
                <a:effectLst>
                  <a:glow rad="63500">
                    <a:schemeClr val="accent1">
                      <a:satMod val="175000"/>
                      <a:alpha val="40000"/>
                    </a:schemeClr>
                  </a:glow>
                  <a:outerShdw blurRad="38100" dist="38100" dir="2700000" algn="tl">
                    <a:srgbClr val="000000">
                      <a:alpha val="43137"/>
                    </a:srgbClr>
                  </a:outerShdw>
                </a:effectLst>
              </a:rPr>
              <a:t>  Implementazione delle Tecniche</a:t>
            </a:r>
          </a:p>
          <a:p>
            <a:pPr lvl="1">
              <a:buFont typeface="Wingdings" pitchFamily="2" charset="2"/>
              <a:buChar char="Ø"/>
            </a:pPr>
            <a:r>
              <a:rPr lang="it-IT" sz="2400" dirty="0" smtClean="0"/>
              <a:t>  Prove Sperimentali</a:t>
            </a:r>
          </a:p>
          <a:p>
            <a:pPr lvl="1">
              <a:buFont typeface="Wingdings" pitchFamily="2" charset="2"/>
              <a:buChar char="Ø"/>
            </a:pPr>
            <a:r>
              <a:rPr lang="it-IT" sz="2400" dirty="0" smtClean="0"/>
              <a:t> Studi Futuri</a:t>
            </a:r>
            <a:endParaRPr lang="it-IT" sz="2800" dirty="0" smtClean="0">
              <a:solidFill>
                <a:schemeClr val="tx2">
                  <a:lumMod val="75000"/>
                </a:schemeClr>
              </a:solidFill>
            </a:endParaRPr>
          </a:p>
          <a:p>
            <a:endParaRPr lang="it-IT" sz="2800" dirty="0" smtClean="0">
              <a:solidFill>
                <a:schemeClr val="tx2">
                  <a:lumMod val="75000"/>
                </a:schemeClr>
              </a:solidFill>
            </a:endParaRPr>
          </a:p>
        </p:txBody>
      </p:sp>
      <p:sp>
        <p:nvSpPr>
          <p:cNvPr id="6" name="CasellaDiTesto 5"/>
          <p:cNvSpPr txBox="1"/>
          <p:nvPr/>
        </p:nvSpPr>
        <p:spPr>
          <a:xfrm>
            <a:off x="467544" y="692696"/>
            <a:ext cx="7416824" cy="584775"/>
          </a:xfrm>
          <a:prstGeom prst="rect">
            <a:avLst/>
          </a:prstGeom>
          <a:noFill/>
        </p:spPr>
        <p:txBody>
          <a:bodyPr wrap="square" rtlCol="0">
            <a:spAutoFit/>
          </a:bodyPr>
          <a:lstStyle/>
          <a:p>
            <a:r>
              <a:rPr lang="it-IT" sz="3200" dirty="0" smtClean="0">
                <a:solidFill>
                  <a:schemeClr val="accent1">
                    <a:lumMod val="50000"/>
                  </a:schemeClr>
                </a:solidFill>
              </a:rPr>
              <a:t>Oggetto di discussione</a:t>
            </a:r>
            <a:endParaRPr lang="it-IT" sz="3200" dirty="0">
              <a:solidFill>
                <a:schemeClr val="accent1">
                  <a:lumMod val="50000"/>
                </a:schemeClr>
              </a:solidFill>
            </a:endParaRP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2000"/>
                                        <p:tgtEl>
                                          <p:spTgt spid="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ttangolo 32"/>
          <p:cNvSpPr/>
          <p:nvPr/>
        </p:nvSpPr>
        <p:spPr>
          <a:xfrm>
            <a:off x="6444208" y="3068960"/>
            <a:ext cx="1944216" cy="1800200"/>
          </a:xfrm>
          <a:prstGeom prst="rect">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467544" y="548680"/>
            <a:ext cx="7416824" cy="584775"/>
          </a:xfrm>
          <a:prstGeom prst="rect">
            <a:avLst/>
          </a:prstGeom>
          <a:noFill/>
        </p:spPr>
        <p:txBody>
          <a:bodyPr wrap="square" rtlCol="0">
            <a:spAutoFit/>
          </a:bodyPr>
          <a:lstStyle/>
          <a:p>
            <a:r>
              <a:rPr lang="en-US" sz="3200" dirty="0" smtClean="0">
                <a:solidFill>
                  <a:schemeClr val="accent1">
                    <a:lumMod val="50000"/>
                  </a:schemeClr>
                </a:solidFill>
              </a:rPr>
              <a:t>ML: Naïve Bayes Classifier</a:t>
            </a:r>
            <a:endParaRPr lang="en-US" sz="3200" dirty="0">
              <a:solidFill>
                <a:schemeClr val="accent1">
                  <a:lumMod val="50000"/>
                </a:schemeClr>
              </a:solidFill>
            </a:endParaRPr>
          </a:p>
        </p:txBody>
      </p:sp>
      <p:graphicFrame>
        <p:nvGraphicFramePr>
          <p:cNvPr id="4" name="Diagramma 3"/>
          <p:cNvGraphicFramePr/>
          <p:nvPr/>
        </p:nvGraphicFramePr>
        <p:xfrm>
          <a:off x="755576" y="1124744"/>
          <a:ext cx="6696744" cy="1368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Ovale 6"/>
          <p:cNvSpPr/>
          <p:nvPr/>
        </p:nvSpPr>
        <p:spPr>
          <a:xfrm>
            <a:off x="323528" y="3284984"/>
            <a:ext cx="1656184" cy="1152128"/>
          </a:xfrm>
          <a:prstGeom prst="ellipse">
            <a:avLst/>
          </a:prstGeom>
          <a:noFill/>
          <a:ln>
            <a:solidFill>
              <a:schemeClr val="accent1">
                <a:lumMod val="75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395536" y="3573016"/>
            <a:ext cx="1440160" cy="584775"/>
          </a:xfrm>
          <a:prstGeom prst="rect">
            <a:avLst/>
          </a:prstGeom>
          <a:noFill/>
        </p:spPr>
        <p:txBody>
          <a:bodyPr wrap="square" rtlCol="0">
            <a:spAutoFit/>
          </a:bodyPr>
          <a:lstStyle/>
          <a:p>
            <a:pPr algn="ctr"/>
            <a:r>
              <a:rPr lang="it-IT" sz="1600" dirty="0" smtClean="0"/>
              <a:t>Corpus delle</a:t>
            </a:r>
          </a:p>
          <a:p>
            <a:pPr algn="ctr"/>
            <a:r>
              <a:rPr lang="it-IT" sz="1600" dirty="0" smtClean="0"/>
              <a:t>Recensioni</a:t>
            </a:r>
            <a:endParaRPr lang="it-IT" sz="1600" dirty="0"/>
          </a:p>
        </p:txBody>
      </p:sp>
      <p:sp>
        <p:nvSpPr>
          <p:cNvPr id="9" name="CasellaDiTesto 8"/>
          <p:cNvSpPr txBox="1"/>
          <p:nvPr/>
        </p:nvSpPr>
        <p:spPr>
          <a:xfrm>
            <a:off x="6516216" y="3140968"/>
            <a:ext cx="1944216" cy="369332"/>
          </a:xfrm>
          <a:prstGeom prst="rect">
            <a:avLst/>
          </a:prstGeom>
          <a:noFill/>
        </p:spPr>
        <p:txBody>
          <a:bodyPr wrap="square" rtlCol="0">
            <a:spAutoFit/>
          </a:bodyPr>
          <a:lstStyle/>
          <a:p>
            <a:pPr algn="ctr"/>
            <a:r>
              <a:rPr lang="en-US" dirty="0" smtClean="0">
                <a:latin typeface="Bookman Old Style" pitchFamily="18" charset="0"/>
              </a:rPr>
              <a:t>Tokenization</a:t>
            </a:r>
            <a:endParaRPr lang="en-US" dirty="0">
              <a:latin typeface="Bookman Old Style" pitchFamily="18" charset="0"/>
            </a:endParaRPr>
          </a:p>
        </p:txBody>
      </p:sp>
      <p:sp>
        <p:nvSpPr>
          <p:cNvPr id="10" name="CasellaDiTesto 9"/>
          <p:cNvSpPr txBox="1"/>
          <p:nvPr/>
        </p:nvSpPr>
        <p:spPr>
          <a:xfrm>
            <a:off x="6372200" y="4149080"/>
            <a:ext cx="1944216" cy="646331"/>
          </a:xfrm>
          <a:prstGeom prst="rect">
            <a:avLst/>
          </a:prstGeom>
          <a:noFill/>
        </p:spPr>
        <p:txBody>
          <a:bodyPr wrap="square" rtlCol="0">
            <a:spAutoFit/>
          </a:bodyPr>
          <a:lstStyle/>
          <a:p>
            <a:pPr algn="ctr"/>
            <a:r>
              <a:rPr lang="en-US" dirty="0" smtClean="0">
                <a:latin typeface="Bookman Old Style" pitchFamily="18" charset="0"/>
              </a:rPr>
              <a:t>Speech</a:t>
            </a:r>
          </a:p>
          <a:p>
            <a:pPr algn="ctr"/>
            <a:r>
              <a:rPr lang="en-US" dirty="0" smtClean="0">
                <a:latin typeface="Bookman Old Style" pitchFamily="18" charset="0"/>
              </a:rPr>
              <a:t>Tagging</a:t>
            </a:r>
            <a:endParaRPr lang="en-US" dirty="0">
              <a:latin typeface="Bookman Old Style" pitchFamily="18" charset="0"/>
            </a:endParaRPr>
          </a:p>
        </p:txBody>
      </p:sp>
      <p:sp>
        <p:nvSpPr>
          <p:cNvPr id="11" name="CasellaDiTesto 10"/>
          <p:cNvSpPr txBox="1"/>
          <p:nvPr/>
        </p:nvSpPr>
        <p:spPr>
          <a:xfrm>
            <a:off x="6372200" y="3645024"/>
            <a:ext cx="1944216" cy="369332"/>
          </a:xfrm>
          <a:prstGeom prst="rect">
            <a:avLst/>
          </a:prstGeom>
          <a:noFill/>
        </p:spPr>
        <p:txBody>
          <a:bodyPr wrap="square" rtlCol="0">
            <a:spAutoFit/>
          </a:bodyPr>
          <a:lstStyle/>
          <a:p>
            <a:pPr algn="ctr"/>
            <a:r>
              <a:rPr lang="en-US" dirty="0" smtClean="0">
                <a:latin typeface="Bookman Old Style" pitchFamily="18" charset="0"/>
              </a:rPr>
              <a:t>Stop words</a:t>
            </a:r>
            <a:endParaRPr lang="en-US" dirty="0">
              <a:latin typeface="Bookman Old Style" pitchFamily="18" charset="0"/>
            </a:endParaRPr>
          </a:p>
        </p:txBody>
      </p:sp>
      <p:sp>
        <p:nvSpPr>
          <p:cNvPr id="12" name="CasellaDiTesto 11"/>
          <p:cNvSpPr txBox="1"/>
          <p:nvPr/>
        </p:nvSpPr>
        <p:spPr>
          <a:xfrm>
            <a:off x="4211960" y="2996952"/>
            <a:ext cx="1296144" cy="646331"/>
          </a:xfrm>
          <a:prstGeom prst="rect">
            <a:avLst/>
          </a:prstGeom>
          <a:noFill/>
        </p:spPr>
        <p:txBody>
          <a:bodyPr wrap="square" rtlCol="0">
            <a:spAutoFit/>
          </a:bodyPr>
          <a:lstStyle/>
          <a:p>
            <a:pPr algn="ctr"/>
            <a:r>
              <a:rPr lang="en-US" dirty="0" smtClean="0"/>
              <a:t>Training</a:t>
            </a:r>
            <a:r>
              <a:rPr lang="it-IT" dirty="0" smtClean="0"/>
              <a:t> set</a:t>
            </a:r>
            <a:endParaRPr lang="it-IT" dirty="0"/>
          </a:p>
        </p:txBody>
      </p:sp>
      <p:sp>
        <p:nvSpPr>
          <p:cNvPr id="13" name="Ovale 12"/>
          <p:cNvSpPr/>
          <p:nvPr/>
        </p:nvSpPr>
        <p:spPr>
          <a:xfrm>
            <a:off x="4067944" y="4293096"/>
            <a:ext cx="1656184" cy="936104"/>
          </a:xfrm>
          <a:prstGeom prst="ellipse">
            <a:avLst/>
          </a:prstGeom>
          <a:noFill/>
          <a:ln>
            <a:solidFill>
              <a:schemeClr val="accent1">
                <a:lumMod val="75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p:cNvSpPr txBox="1"/>
          <p:nvPr/>
        </p:nvSpPr>
        <p:spPr>
          <a:xfrm>
            <a:off x="4211960" y="4581128"/>
            <a:ext cx="1296144" cy="369332"/>
          </a:xfrm>
          <a:prstGeom prst="rect">
            <a:avLst/>
          </a:prstGeom>
          <a:noFill/>
        </p:spPr>
        <p:txBody>
          <a:bodyPr wrap="square" rtlCol="0">
            <a:spAutoFit/>
          </a:bodyPr>
          <a:lstStyle/>
          <a:p>
            <a:pPr algn="ctr"/>
            <a:r>
              <a:rPr lang="it-IT" dirty="0" smtClean="0"/>
              <a:t>Test set</a:t>
            </a:r>
            <a:endParaRPr lang="it-IT" dirty="0"/>
          </a:p>
        </p:txBody>
      </p:sp>
      <p:cxnSp>
        <p:nvCxnSpPr>
          <p:cNvPr id="15" name="Connettore 1 14"/>
          <p:cNvCxnSpPr>
            <a:stCxn id="7" idx="6"/>
          </p:cNvCxnSpPr>
          <p:nvPr/>
        </p:nvCxnSpPr>
        <p:spPr>
          <a:xfrm>
            <a:off x="1979712" y="3861048"/>
            <a:ext cx="10801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ttore 1 15"/>
          <p:cNvCxnSpPr/>
          <p:nvPr/>
        </p:nvCxnSpPr>
        <p:spPr>
          <a:xfrm flipV="1">
            <a:off x="3059832" y="3140968"/>
            <a:ext cx="0" cy="15841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a:off x="3059832" y="3140968"/>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a:off x="3059832" y="4725144"/>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Parentesi graffa chiusa 18"/>
          <p:cNvSpPr/>
          <p:nvPr/>
        </p:nvSpPr>
        <p:spPr>
          <a:xfrm>
            <a:off x="5940152" y="3212976"/>
            <a:ext cx="432048" cy="15121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0" name="Ovale 19"/>
          <p:cNvSpPr/>
          <p:nvPr/>
        </p:nvSpPr>
        <p:spPr>
          <a:xfrm>
            <a:off x="4067944" y="2780928"/>
            <a:ext cx="1656184" cy="936104"/>
          </a:xfrm>
          <a:prstGeom prst="ellipse">
            <a:avLst/>
          </a:prstGeom>
          <a:noFill/>
          <a:ln>
            <a:solidFill>
              <a:schemeClr val="accent1">
                <a:lumMod val="75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5" name="Connettore 2 24"/>
          <p:cNvCxnSpPr>
            <a:stCxn id="20" idx="3"/>
          </p:cNvCxnSpPr>
          <p:nvPr/>
        </p:nvCxnSpPr>
        <p:spPr>
          <a:xfrm flipH="1">
            <a:off x="1907704" y="3579943"/>
            <a:ext cx="2402783" cy="16492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ettangolo arrotondato 25"/>
          <p:cNvSpPr/>
          <p:nvPr/>
        </p:nvSpPr>
        <p:spPr>
          <a:xfrm>
            <a:off x="611560" y="5301208"/>
            <a:ext cx="2304256" cy="60344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CasellaDiTesto 26"/>
          <p:cNvSpPr txBox="1"/>
          <p:nvPr/>
        </p:nvSpPr>
        <p:spPr>
          <a:xfrm>
            <a:off x="539552" y="5373216"/>
            <a:ext cx="2376264" cy="369332"/>
          </a:xfrm>
          <a:prstGeom prst="rect">
            <a:avLst/>
          </a:prstGeom>
          <a:noFill/>
        </p:spPr>
        <p:txBody>
          <a:bodyPr wrap="square" rtlCol="0">
            <a:spAutoFit/>
          </a:bodyPr>
          <a:lstStyle/>
          <a:p>
            <a:pPr algn="ctr"/>
            <a:r>
              <a:rPr lang="it-IT" dirty="0" smtClean="0">
                <a:latin typeface="Bookman Old Style" pitchFamily="18" charset="0"/>
              </a:rPr>
              <a:t>(</a:t>
            </a:r>
            <a:r>
              <a:rPr lang="en-US" dirty="0" smtClean="0">
                <a:latin typeface="Bookman Old Style" pitchFamily="18" charset="0"/>
              </a:rPr>
              <a:t>words, sentiment</a:t>
            </a:r>
            <a:r>
              <a:rPr lang="it-IT" dirty="0" smtClean="0">
                <a:latin typeface="Bookman Old Style" pitchFamily="18" charset="0"/>
              </a:rPr>
              <a:t>)</a:t>
            </a:r>
            <a:endParaRPr lang="it-IT" dirty="0">
              <a:latin typeface="Bookman Old Style" pitchFamily="18" charset="0"/>
            </a:endParaRPr>
          </a:p>
        </p:txBody>
      </p:sp>
      <p:cxnSp>
        <p:nvCxnSpPr>
          <p:cNvPr id="29" name="Connettore 2 28"/>
          <p:cNvCxnSpPr/>
          <p:nvPr/>
        </p:nvCxnSpPr>
        <p:spPr>
          <a:xfrm>
            <a:off x="4788024" y="5301208"/>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Rettangolo arrotondato 29"/>
          <p:cNvSpPr/>
          <p:nvPr/>
        </p:nvSpPr>
        <p:spPr>
          <a:xfrm>
            <a:off x="4139952" y="5949280"/>
            <a:ext cx="1584176" cy="50405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CasellaDiTesto 30"/>
          <p:cNvSpPr txBox="1"/>
          <p:nvPr/>
        </p:nvSpPr>
        <p:spPr>
          <a:xfrm>
            <a:off x="3779912" y="6021288"/>
            <a:ext cx="2376264" cy="369332"/>
          </a:xfrm>
          <a:prstGeom prst="rect">
            <a:avLst/>
          </a:prstGeom>
          <a:noFill/>
        </p:spPr>
        <p:txBody>
          <a:bodyPr wrap="square" rtlCol="0">
            <a:spAutoFit/>
          </a:bodyPr>
          <a:lstStyle/>
          <a:p>
            <a:pPr algn="ctr"/>
            <a:r>
              <a:rPr lang="en-US" dirty="0" smtClean="0">
                <a:latin typeface="Bookman Old Style" pitchFamily="18" charset="0"/>
              </a:rPr>
              <a:t>sentiment</a:t>
            </a:r>
            <a:endParaRPr lang="en-US" dirty="0">
              <a:latin typeface="Bookman Old Style" pitchFamily="18" charset="0"/>
            </a:endParaRPr>
          </a:p>
        </p:txBody>
      </p:sp>
      <p:cxnSp>
        <p:nvCxnSpPr>
          <p:cNvPr id="34" name="Connettore 2 33"/>
          <p:cNvCxnSpPr/>
          <p:nvPr/>
        </p:nvCxnSpPr>
        <p:spPr>
          <a:xfrm>
            <a:off x="7308304" y="4869160"/>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Rettangolo arrotondato 34"/>
          <p:cNvSpPr/>
          <p:nvPr/>
        </p:nvSpPr>
        <p:spPr>
          <a:xfrm>
            <a:off x="6732240" y="5517232"/>
            <a:ext cx="1224136" cy="50405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 name="CasellaDiTesto 35"/>
          <p:cNvSpPr txBox="1"/>
          <p:nvPr/>
        </p:nvSpPr>
        <p:spPr>
          <a:xfrm>
            <a:off x="6228184" y="5589240"/>
            <a:ext cx="2376264" cy="369332"/>
          </a:xfrm>
          <a:prstGeom prst="rect">
            <a:avLst/>
          </a:prstGeom>
          <a:noFill/>
        </p:spPr>
        <p:txBody>
          <a:bodyPr wrap="square" rtlCol="0">
            <a:spAutoFit/>
          </a:bodyPr>
          <a:lstStyle/>
          <a:p>
            <a:pPr algn="ctr"/>
            <a:r>
              <a:rPr lang="it-IT" dirty="0" smtClean="0">
                <a:latin typeface="Bookman Old Style" pitchFamily="18" charset="0"/>
              </a:rPr>
              <a:t>NLTK</a:t>
            </a:r>
            <a:endParaRPr lang="it-IT" dirty="0">
              <a:latin typeface="Bookman Old Style"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childTnLst>
                                </p:cTn>
                              </p:par>
                              <p:par>
                                <p:cTn id="22" presetID="10" presetClass="entr" presetSubtype="0"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00"/>
                                        <p:tgtEl>
                                          <p:spTgt spid="17"/>
                                        </p:tgtEl>
                                      </p:cBhvr>
                                    </p:animEffect>
                                  </p:childTnLst>
                                </p:cTn>
                              </p:par>
                              <p:par>
                                <p:cTn id="25" presetID="10"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1000"/>
                                        <p:tgtEl>
                                          <p:spTgt spid="2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childTnLst>
                                </p:cTn>
                              </p:par>
                            </p:childTnLst>
                          </p:cTn>
                        </p:par>
                        <p:par>
                          <p:cTn id="35" fill="hold">
                            <p:stCondLst>
                              <p:cond delay="4000"/>
                            </p:stCondLst>
                            <p:childTnLst>
                              <p:par>
                                <p:cTn id="36" presetID="10" presetClass="entr" presetSubtype="0"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1000"/>
                                        <p:tgtEl>
                                          <p:spTgt spid="14"/>
                                        </p:tgtEl>
                                      </p:cBhvr>
                                    </p:animEffect>
                                  </p:childTnLst>
                                </p:cTn>
                              </p:par>
                            </p:childTnLst>
                          </p:cTn>
                        </p:par>
                        <p:par>
                          <p:cTn id="42" fill="hold">
                            <p:stCondLst>
                              <p:cond delay="5000"/>
                            </p:stCondLst>
                            <p:childTnLst>
                              <p:par>
                                <p:cTn id="43" presetID="10"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1000"/>
                                        <p:tgtEl>
                                          <p:spTgt spid="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1000"/>
                                        <p:tgtEl>
                                          <p:spTgt spid="10"/>
                                        </p:tgtEl>
                                      </p:cBhvr>
                                    </p:animEffect>
                                  </p:childTnLst>
                                </p:cTn>
                              </p:par>
                            </p:childTnLst>
                          </p:cTn>
                        </p:par>
                        <p:par>
                          <p:cTn id="55" fill="hold">
                            <p:stCondLst>
                              <p:cond delay="6000"/>
                            </p:stCondLst>
                            <p:childTnLst>
                              <p:par>
                                <p:cTn id="56" presetID="10" presetClass="entr" presetSubtype="0" fill="hold"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1000"/>
                                        <p:tgtEl>
                                          <p:spTgt spid="25"/>
                                        </p:tgtEl>
                                      </p:cBhvr>
                                    </p:animEffect>
                                  </p:childTnLst>
                                </p:cTn>
                              </p:par>
                            </p:childTnLst>
                          </p:cTn>
                        </p:par>
                        <p:par>
                          <p:cTn id="59" fill="hold">
                            <p:stCondLst>
                              <p:cond delay="7000"/>
                            </p:stCondLst>
                            <p:childTnLst>
                              <p:par>
                                <p:cTn id="60" presetID="10" presetClass="entr" presetSubtype="0" fill="hold" grpId="0" nodeType="after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fade">
                                      <p:cBhvr>
                                        <p:cTn id="62" dur="1000"/>
                                        <p:tgtEl>
                                          <p:spTgt spid="26"/>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fade">
                                      <p:cBhvr>
                                        <p:cTn id="65" dur="1000"/>
                                        <p:tgtEl>
                                          <p:spTgt spid="27"/>
                                        </p:tgtEl>
                                      </p:cBhvr>
                                    </p:animEffect>
                                  </p:childTnLst>
                                </p:cTn>
                              </p:par>
                            </p:childTnLst>
                          </p:cTn>
                        </p:par>
                        <p:par>
                          <p:cTn id="66" fill="hold">
                            <p:stCondLst>
                              <p:cond delay="8000"/>
                            </p:stCondLst>
                            <p:childTnLst>
                              <p:par>
                                <p:cTn id="67" presetID="10" presetClass="entr" presetSubtype="0" fill="hold" nodeType="afterEffect">
                                  <p:stCondLst>
                                    <p:cond delay="0"/>
                                  </p:stCondLst>
                                  <p:childTnLst>
                                    <p:set>
                                      <p:cBhvr>
                                        <p:cTn id="68" dur="1" fill="hold">
                                          <p:stCondLst>
                                            <p:cond delay="0"/>
                                          </p:stCondLst>
                                        </p:cTn>
                                        <p:tgtEl>
                                          <p:spTgt spid="29"/>
                                        </p:tgtEl>
                                        <p:attrNameLst>
                                          <p:attrName>style.visibility</p:attrName>
                                        </p:attrNameLst>
                                      </p:cBhvr>
                                      <p:to>
                                        <p:strVal val="visible"/>
                                      </p:to>
                                    </p:set>
                                    <p:animEffect transition="in" filter="fade">
                                      <p:cBhvr>
                                        <p:cTn id="69" dur="1000"/>
                                        <p:tgtEl>
                                          <p:spTgt spid="29"/>
                                        </p:tgtEl>
                                      </p:cBhvr>
                                    </p:animEffect>
                                  </p:childTnLst>
                                </p:cTn>
                              </p:par>
                            </p:childTnLst>
                          </p:cTn>
                        </p:par>
                        <p:par>
                          <p:cTn id="70" fill="hold">
                            <p:stCondLst>
                              <p:cond delay="9000"/>
                            </p:stCondLst>
                            <p:childTnLst>
                              <p:par>
                                <p:cTn id="71" presetID="10" presetClass="entr" presetSubtype="0" fill="hold" grpId="0" nodeType="after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1000"/>
                                        <p:tgtEl>
                                          <p:spTgt spid="30"/>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fade">
                                      <p:cBhvr>
                                        <p:cTn id="76" dur="1000"/>
                                        <p:tgtEl>
                                          <p:spTgt spid="31"/>
                                        </p:tgtEl>
                                      </p:cBhvr>
                                    </p:animEffect>
                                  </p:childTnLst>
                                </p:cTn>
                              </p:par>
                            </p:childTnLst>
                          </p:cTn>
                        </p:par>
                        <p:par>
                          <p:cTn id="77" fill="hold">
                            <p:stCondLst>
                              <p:cond delay="10000"/>
                            </p:stCondLst>
                            <p:childTnLst>
                              <p:par>
                                <p:cTn id="78" presetID="10" presetClass="entr" presetSubtype="0" fill="hold" nodeType="after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fade">
                                      <p:cBhvr>
                                        <p:cTn id="80" dur="1000"/>
                                        <p:tgtEl>
                                          <p:spTgt spid="34"/>
                                        </p:tgtEl>
                                      </p:cBhvr>
                                    </p:animEffect>
                                  </p:childTnLst>
                                </p:cTn>
                              </p:par>
                            </p:childTnLst>
                          </p:cTn>
                        </p:par>
                        <p:par>
                          <p:cTn id="81" fill="hold">
                            <p:stCondLst>
                              <p:cond delay="11000"/>
                            </p:stCondLst>
                            <p:childTnLst>
                              <p:par>
                                <p:cTn id="82" presetID="10" presetClass="entr" presetSubtype="0" fill="hold" grpId="0" nodeType="after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fade">
                                      <p:cBhvr>
                                        <p:cTn id="84" dur="1000"/>
                                        <p:tgtEl>
                                          <p:spTgt spid="35"/>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6"/>
                                        </p:tgtEl>
                                        <p:attrNameLst>
                                          <p:attrName>style.visibility</p:attrName>
                                        </p:attrNameLst>
                                      </p:cBhvr>
                                      <p:to>
                                        <p:strVal val="visible"/>
                                      </p:to>
                                    </p:set>
                                    <p:animEffect transition="in" filter="fade">
                                      <p:cBhvr>
                                        <p:cTn id="87" dur="1000"/>
                                        <p:tgtEl>
                                          <p:spTgt spid="36"/>
                                        </p:tgtEl>
                                      </p:cBhvr>
                                    </p:animEffect>
                                  </p:childTnLst>
                                </p:cTn>
                              </p:par>
                              <p:par>
                                <p:cTn id="88" presetID="1" presetClass="entr" presetSubtype="0" fill="hold" grpId="0" nodeType="withEffect">
                                  <p:stCondLst>
                                    <p:cond delay="0"/>
                                  </p:stCondLst>
                                  <p:childTnLst>
                                    <p:set>
                                      <p:cBhvr>
                                        <p:cTn id="89"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Graphic spid="4" grpId="0">
        <p:bldAsOne/>
      </p:bldGraphic>
      <p:bldP spid="7" grpId="0" animBg="1"/>
      <p:bldP spid="8" grpId="0"/>
      <p:bldP spid="9" grpId="0"/>
      <p:bldP spid="10" grpId="0"/>
      <p:bldP spid="11" grpId="0"/>
      <p:bldP spid="12" grpId="0"/>
      <p:bldP spid="13" grpId="0" animBg="1"/>
      <p:bldP spid="14" grpId="0"/>
      <p:bldP spid="19" grpId="0" animBg="1"/>
      <p:bldP spid="20" grpId="0" animBg="1"/>
      <p:bldP spid="26" grpId="0" animBg="1"/>
      <p:bldP spid="27" grpId="0"/>
      <p:bldP spid="30" grpId="0" animBg="1"/>
      <p:bldP spid="31" grpId="0"/>
      <p:bldP spid="35" grpId="0" animBg="1"/>
      <p:bldP spid="36"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9.4|2.1|17.2|1.1|6"/>
</p:tagLst>
</file>

<file path=ppt/tags/tag2.xml><?xml version="1.0" encoding="utf-8"?>
<p:tagLst xmlns:a="http://schemas.openxmlformats.org/drawingml/2006/main" xmlns:r="http://schemas.openxmlformats.org/officeDocument/2006/relationships" xmlns:p="http://schemas.openxmlformats.org/presentationml/2006/main">
  <p:tag name="TIMING" val="|1.2"/>
</p:tagLst>
</file>

<file path=ppt/tags/tag3.xml><?xml version="1.0" encoding="utf-8"?>
<p:tagLst xmlns:a="http://schemas.openxmlformats.org/drawingml/2006/main" xmlns:r="http://schemas.openxmlformats.org/officeDocument/2006/relationships" xmlns:p="http://schemas.openxmlformats.org/presentationml/2006/main">
  <p:tag name="TIMING" val="|17.6"/>
</p:tagLst>
</file>

<file path=ppt/tags/tag4.xml><?xml version="1.0" encoding="utf-8"?>
<p:tagLst xmlns:a="http://schemas.openxmlformats.org/drawingml/2006/main" xmlns:r="http://schemas.openxmlformats.org/officeDocument/2006/relationships" xmlns:p="http://schemas.openxmlformats.org/presentationml/2006/main">
  <p:tag name="TIMING" val="|1.5"/>
</p:tagLst>
</file>

<file path=ppt/tags/tag5.xml><?xml version="1.0" encoding="utf-8"?>
<p:tagLst xmlns:a="http://schemas.openxmlformats.org/drawingml/2006/main" xmlns:r="http://schemas.openxmlformats.org/officeDocument/2006/relationships" xmlns:p="http://schemas.openxmlformats.org/presentationml/2006/main">
  <p:tag name="TIMING" val="|21.3|13.2|2.2"/>
</p:tagLst>
</file>

<file path=ppt/tags/tag6.xml><?xml version="1.0" encoding="utf-8"?>
<p:tagLst xmlns:a="http://schemas.openxmlformats.org/drawingml/2006/main" xmlns:r="http://schemas.openxmlformats.org/officeDocument/2006/relationships" xmlns:p="http://schemas.openxmlformats.org/presentationml/2006/main">
  <p:tag name="TIMING" val="|4.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radazioni di grigi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
  <TotalTime>1736</TotalTime>
  <Words>1698</Words>
  <Application>Microsoft Office PowerPoint</Application>
  <PresentationFormat>Presentazione su schermo (4:3)</PresentationFormat>
  <Paragraphs>234</Paragraphs>
  <Slides>25</Slides>
  <Notes>16</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Loggia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lost</dc:creator>
  <cp:lastModifiedBy>lost</cp:lastModifiedBy>
  <cp:revision>441</cp:revision>
  <dcterms:created xsi:type="dcterms:W3CDTF">2016-03-22T10:35:15Z</dcterms:created>
  <dcterms:modified xsi:type="dcterms:W3CDTF">2016-04-12T21:39:11Z</dcterms:modified>
</cp:coreProperties>
</file>