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7" r:id="rId4"/>
    <p:sldId id="279" r:id="rId5"/>
    <p:sldId id="285" r:id="rId6"/>
    <p:sldId id="286" r:id="rId7"/>
    <p:sldId id="280" r:id="rId8"/>
    <p:sldId id="287" r:id="rId9"/>
    <p:sldId id="292" r:id="rId10"/>
    <p:sldId id="304" r:id="rId11"/>
    <p:sldId id="259" r:id="rId12"/>
    <p:sldId id="260" r:id="rId13"/>
    <p:sldId id="289" r:id="rId14"/>
    <p:sldId id="303" r:id="rId15"/>
    <p:sldId id="290" r:id="rId16"/>
    <p:sldId id="281" r:id="rId17"/>
    <p:sldId id="291" r:id="rId18"/>
    <p:sldId id="293" r:id="rId19"/>
    <p:sldId id="294" r:id="rId20"/>
    <p:sldId id="298" r:id="rId21"/>
    <p:sldId id="299" r:id="rId22"/>
    <p:sldId id="296" r:id="rId23"/>
    <p:sldId id="302" r:id="rId24"/>
    <p:sldId id="300" r:id="rId25"/>
    <p:sldId id="278" r:id="rId26"/>
    <p:sldId id="30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e" initials="D" lastIdx="1" clrIdx="0">
    <p:extLst>
      <p:ext uri="{19B8F6BF-5375-455C-9EA6-DF929625EA0E}">
        <p15:presenceInfo xmlns:p15="http://schemas.microsoft.com/office/powerpoint/2012/main" userId="Davi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A11"/>
    <a:srgbClr val="D17C42"/>
    <a:srgbClr val="78370A"/>
    <a:srgbClr val="743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3508" autoAdjust="0"/>
  </p:normalViewPr>
  <p:slideViewPr>
    <p:cSldViewPr>
      <p:cViewPr varScale="1">
        <p:scale>
          <a:sx n="101" d="100"/>
          <a:sy n="101" d="100"/>
        </p:scale>
        <p:origin x="126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21B00-6FC2-41C5-8CC8-B9EEA04C504C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8FED-E309-4234-8533-7FE78C07775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6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F934-0B1F-4A2D-B327-660F7F58F120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2BD-A84E-44A3-8DF7-E6ED0C1DA78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97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404592BD-A84E-44A3-8DF7-E6ED0C1DA784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 dirty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7829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A570-D97F-4C2B-B3F3-F1E1A5648BEE}" type="datetimeFigureOut">
              <a:rPr lang="it-IT" smtClean="0"/>
              <a:t>11/04/2015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B40C-55F0-4954-971A-D0C01A472089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7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FF6F1548-A370-498C-A14B-E715C2319CD9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38F03A-58E1-4ECA-9024-348A9A81A53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81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9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21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8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5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81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9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6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0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2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1548-A370-498C-A14B-E715C2319CD9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9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08520" y="545864"/>
            <a:ext cx="9144000" cy="5604611"/>
          </a:xfrm>
        </p:spPr>
        <p:txBody>
          <a:bodyPr/>
          <a:lstStyle/>
          <a:p>
            <a:pPr algn="ctr"/>
            <a:r>
              <a:rPr lang="it-IT" sz="3600" b="1" dirty="0" smtClean="0">
                <a:solidFill>
                  <a:srgbClr val="78370A"/>
                </a:solidFill>
              </a:rPr>
              <a:t>Università degli studi di Modena e Reggio Emilia</a:t>
            </a:r>
            <a:r>
              <a:rPr lang="it-IT" sz="3400" b="1" dirty="0" smtClean="0">
                <a:solidFill>
                  <a:srgbClr val="78370A"/>
                </a:solidFill>
              </a:rPr>
              <a:t/>
            </a:r>
            <a:br>
              <a:rPr lang="it-IT" sz="3400" b="1" dirty="0" smtClean="0">
                <a:solidFill>
                  <a:srgbClr val="78370A"/>
                </a:solidFill>
              </a:rPr>
            </a:br>
            <a:r>
              <a:rPr lang="it-IT" sz="2800" dirty="0" smtClean="0">
                <a:solidFill>
                  <a:srgbClr val="78370A"/>
                </a:solidFill>
              </a:rPr>
              <a:t>Facoltà di Scienze Fisiche, Informatiche e Matematiche</a:t>
            </a:r>
            <a:r>
              <a:rPr lang="it-IT" sz="3400" b="1" dirty="0" smtClean="0">
                <a:solidFill>
                  <a:srgbClr val="78370A"/>
                </a:solidFill>
              </a:rPr>
              <a:t/>
            </a:r>
            <a:br>
              <a:rPr lang="it-IT" sz="3400" b="1" dirty="0" smtClean="0">
                <a:solidFill>
                  <a:srgbClr val="78370A"/>
                </a:solidFill>
              </a:rPr>
            </a:br>
            <a:r>
              <a:rPr lang="it-IT" sz="3600" b="1" dirty="0" smtClean="0">
                <a:solidFill>
                  <a:srgbClr val="78370A"/>
                </a:solidFill>
              </a:rPr>
              <a:t>Corso</a:t>
            </a:r>
            <a:r>
              <a:rPr lang="it-IT" sz="3200" b="1" dirty="0" smtClean="0">
                <a:solidFill>
                  <a:srgbClr val="78370A"/>
                </a:solidFill>
              </a:rPr>
              <a:t> di Laurea in</a:t>
            </a:r>
            <a:br>
              <a:rPr lang="it-IT" sz="3200" b="1" dirty="0" smtClean="0">
                <a:solidFill>
                  <a:srgbClr val="78370A"/>
                </a:solidFill>
              </a:rPr>
            </a:br>
            <a:r>
              <a:rPr lang="it-IT" sz="3600" b="1" dirty="0" smtClean="0">
                <a:solidFill>
                  <a:srgbClr val="78370A"/>
                </a:solidFill>
              </a:rPr>
              <a:t>Informatica</a:t>
            </a:r>
            <a:r>
              <a:rPr lang="it-IT" sz="3400" b="1" dirty="0" smtClean="0">
                <a:solidFill>
                  <a:srgbClr val="78370A"/>
                </a:solidFill>
              </a:rPr>
              <a:t/>
            </a:r>
            <a:br>
              <a:rPr lang="it-IT" sz="3400" b="1" dirty="0" smtClean="0">
                <a:solidFill>
                  <a:srgbClr val="78370A"/>
                </a:solidFill>
              </a:rPr>
            </a:br>
            <a:r>
              <a:rPr lang="it-IT" sz="3400" b="1" dirty="0" smtClean="0">
                <a:solidFill>
                  <a:srgbClr val="78370A"/>
                </a:solidFill>
              </a:rPr>
              <a:t/>
            </a:r>
            <a:br>
              <a:rPr lang="it-IT" sz="3400" b="1" dirty="0" smtClean="0">
                <a:solidFill>
                  <a:srgbClr val="78370A"/>
                </a:solidFill>
              </a:rPr>
            </a:br>
            <a:r>
              <a:rPr lang="it-IT" sz="2400" b="1" dirty="0">
                <a:solidFill>
                  <a:srgbClr val="78370A"/>
                </a:solidFill>
              </a:rPr>
              <a:t>Progettazione e Sviluppo di un Sistema</a:t>
            </a:r>
            <a:br>
              <a:rPr lang="it-IT" sz="2400" b="1" dirty="0">
                <a:solidFill>
                  <a:srgbClr val="78370A"/>
                </a:solidFill>
              </a:rPr>
            </a:br>
            <a:r>
              <a:rPr lang="it-IT" sz="2400" b="1" dirty="0">
                <a:solidFill>
                  <a:srgbClr val="78370A"/>
                </a:solidFill>
              </a:rPr>
              <a:t>di Risposta Automatico per la Richiesta </a:t>
            </a:r>
            <a:r>
              <a:rPr lang="it-IT" sz="2400" b="1" dirty="0" smtClean="0">
                <a:solidFill>
                  <a:srgbClr val="78370A"/>
                </a:solidFill>
              </a:rPr>
              <a:t>di</a:t>
            </a:r>
            <a:br>
              <a:rPr lang="it-IT" sz="2400" b="1" dirty="0" smtClean="0">
                <a:solidFill>
                  <a:srgbClr val="78370A"/>
                </a:solidFill>
              </a:rPr>
            </a:br>
            <a:r>
              <a:rPr lang="it-IT" sz="2400" b="1" dirty="0" smtClean="0">
                <a:solidFill>
                  <a:srgbClr val="78370A"/>
                </a:solidFill>
              </a:rPr>
              <a:t> </a:t>
            </a:r>
            <a:r>
              <a:rPr lang="it-IT" sz="2400" b="1" dirty="0">
                <a:solidFill>
                  <a:srgbClr val="78370A"/>
                </a:solidFill>
              </a:rPr>
              <a:t>Informazioni Riguardanti i Servizi Ferroviari</a:t>
            </a:r>
            <a:br>
              <a:rPr lang="it-IT" sz="2400" b="1" dirty="0">
                <a:solidFill>
                  <a:srgbClr val="78370A"/>
                </a:solidFill>
              </a:rPr>
            </a:br>
            <a:r>
              <a:rPr lang="it-IT" sz="2400" b="1" dirty="0">
                <a:solidFill>
                  <a:srgbClr val="78370A"/>
                </a:solidFill>
              </a:rPr>
              <a:t/>
            </a:r>
            <a:br>
              <a:rPr lang="it-IT" sz="2400" b="1" dirty="0">
                <a:solidFill>
                  <a:srgbClr val="78370A"/>
                </a:solidFill>
              </a:rPr>
            </a:br>
            <a:r>
              <a:rPr lang="it-IT" sz="2400" b="1" dirty="0">
                <a:solidFill>
                  <a:srgbClr val="78370A"/>
                </a:solidFill>
              </a:rPr>
              <a:t/>
            </a:r>
            <a:br>
              <a:rPr lang="it-IT" sz="2400" b="1" dirty="0">
                <a:solidFill>
                  <a:srgbClr val="78370A"/>
                </a:solidFill>
              </a:rPr>
            </a:br>
            <a:r>
              <a:rPr lang="it-IT" sz="2400" b="1" dirty="0">
                <a:solidFill>
                  <a:srgbClr val="78370A"/>
                </a:solidFill>
              </a:rPr>
              <a:t/>
            </a:r>
            <a:br>
              <a:rPr lang="it-IT" sz="2400" b="1" dirty="0">
                <a:solidFill>
                  <a:srgbClr val="78370A"/>
                </a:solidFill>
              </a:rPr>
            </a:br>
            <a:r>
              <a:rPr lang="it-IT" sz="2400" b="1" dirty="0">
                <a:solidFill>
                  <a:srgbClr val="78370A"/>
                </a:solidFill>
              </a:rPr>
              <a:t/>
            </a:r>
            <a:br>
              <a:rPr lang="it-IT" sz="2400" b="1" dirty="0">
                <a:solidFill>
                  <a:srgbClr val="78370A"/>
                </a:solidFill>
              </a:rPr>
            </a:br>
            <a:r>
              <a:rPr lang="it-IT" sz="2000" b="1" dirty="0" smtClean="0">
                <a:solidFill>
                  <a:srgbClr val="78370A"/>
                </a:solidFill>
              </a:rPr>
              <a:t>Tesi di Laurea di:                                         Relatore:</a:t>
            </a:r>
            <a:br>
              <a:rPr lang="it-IT" sz="2000" b="1" dirty="0" smtClean="0">
                <a:solidFill>
                  <a:srgbClr val="78370A"/>
                </a:solidFill>
              </a:rPr>
            </a:br>
            <a:r>
              <a:rPr lang="it-IT" sz="2000" b="1" dirty="0" smtClean="0">
                <a:solidFill>
                  <a:srgbClr val="78370A"/>
                </a:solidFill>
              </a:rPr>
              <a:t>         </a:t>
            </a:r>
            <a:r>
              <a:rPr lang="it-IT" sz="2000" dirty="0" smtClean="0">
                <a:solidFill>
                  <a:srgbClr val="78370A"/>
                </a:solidFill>
              </a:rPr>
              <a:t> Bedogni Davide                                 Riccardo Martoglia</a:t>
            </a:r>
            <a:br>
              <a:rPr lang="it-IT" sz="2000" dirty="0" smtClean="0">
                <a:solidFill>
                  <a:srgbClr val="78370A"/>
                </a:solidFill>
              </a:rPr>
            </a:br>
            <a:endParaRPr lang="it-IT" sz="2000" dirty="0">
              <a:solidFill>
                <a:srgbClr val="78370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Strumenti per l’analisi dei testi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3161891"/>
          </a:xfrm>
        </p:spPr>
        <p:txBody>
          <a:bodyPr/>
          <a:lstStyle/>
          <a:p>
            <a:pPr algn="l"/>
            <a:r>
              <a:rPr lang="it-IT" dirty="0" smtClean="0"/>
              <a:t>L’ azienda «Expert System SPA» ha fornito dei software professionali per l’analisi dei testi che consentono di risolvere anche il problema della disambiguazione.</a:t>
            </a:r>
          </a:p>
          <a:p>
            <a:pPr algn="l"/>
            <a:endParaRPr lang="it-IT" dirty="0" smtClean="0"/>
          </a:p>
          <a:p>
            <a:pPr algn="l"/>
            <a:r>
              <a:rPr lang="it-IT" dirty="0" smtClean="0"/>
              <a:t>I software sono: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COGITO Studio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ESSEX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9014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COGITO Studio ed ESSEX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5400453"/>
          </a:xfrm>
        </p:spPr>
        <p:txBody>
          <a:bodyPr/>
          <a:lstStyle/>
          <a:p>
            <a:pPr algn="l"/>
            <a:r>
              <a:rPr lang="it-IT" sz="2200" dirty="0" smtClean="0"/>
              <a:t>COGITO Studio permette di definire delle regole per l'esecuzione di due operazioni indispensabili:</a:t>
            </a:r>
          </a:p>
          <a:p>
            <a:pPr algn="l"/>
            <a:endParaRPr lang="it-IT" sz="2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200" b="1" dirty="0" smtClean="0"/>
              <a:t>Categorizzazione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200" b="1" dirty="0" smtClean="0"/>
              <a:t>Estrazione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200" b="1" dirty="0"/>
          </a:p>
          <a:p>
            <a:pPr algn="l"/>
            <a:r>
              <a:rPr lang="it-IT" dirty="0"/>
              <a:t>ESSEX è un acronimo che sta per </a:t>
            </a:r>
            <a:r>
              <a:rPr lang="it-IT" b="1" dirty="0"/>
              <a:t>Expert System </a:t>
            </a:r>
            <a:r>
              <a:rPr lang="it-IT" b="1" dirty="0" err="1"/>
              <a:t>Semantic</a:t>
            </a:r>
            <a:r>
              <a:rPr lang="it-IT" b="1" dirty="0"/>
              <a:t> Engine </a:t>
            </a:r>
            <a:r>
              <a:rPr lang="it-IT" b="1" dirty="0" err="1"/>
              <a:t>eXtended</a:t>
            </a:r>
            <a:r>
              <a:rPr lang="it-IT" b="1" dirty="0"/>
              <a:t> Server</a:t>
            </a:r>
            <a:r>
              <a:rPr lang="it-IT" dirty="0"/>
              <a:t>.</a:t>
            </a:r>
          </a:p>
          <a:p>
            <a:pPr algn="l"/>
            <a:r>
              <a:rPr lang="it-IT" dirty="0"/>
              <a:t>È il vero responsabile delle azioni di </a:t>
            </a:r>
            <a:r>
              <a:rPr lang="it-IT" b="1" dirty="0"/>
              <a:t>analisi semantica</a:t>
            </a:r>
            <a:r>
              <a:rPr lang="it-IT" dirty="0"/>
              <a:t> che si svolgono su un </a:t>
            </a:r>
            <a:r>
              <a:rPr lang="it-IT" dirty="0" smtClean="0"/>
              <a:t>testo. Può </a:t>
            </a:r>
            <a:r>
              <a:rPr lang="it-IT" dirty="0"/>
              <a:t>essere visto come </a:t>
            </a:r>
            <a:r>
              <a:rPr lang="it-IT" dirty="0" smtClean="0"/>
              <a:t>punto </a:t>
            </a:r>
            <a:r>
              <a:rPr lang="it-IT" dirty="0"/>
              <a:t>di accesso alle regole personalizzate scritte tramite COGITO Studio.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/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7979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Categorie ed Estrazioni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7829872" cy="407060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Le categorie sono necessarie per riconoscere il tipo di domanda posta dall’ utente.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Le estrazioni sono necessarie per riconoscere e memorizzare le informazioni utili contenute nella domanda.</a:t>
            </a:r>
          </a:p>
          <a:p>
            <a:pPr marL="4000500" lvl="8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            </a:t>
            </a:r>
          </a:p>
          <a:p>
            <a:pPr marL="4000500" lvl="8" indent="-342900" algn="l">
              <a:buFont typeface="Arial" panose="020B0604020202020204" pitchFamily="34" charset="0"/>
              <a:buChar char="•"/>
            </a:pPr>
            <a:r>
              <a:rPr lang="it-IT" dirty="0"/>
              <a:t> </a:t>
            </a:r>
            <a:r>
              <a:rPr lang="it-IT" dirty="0" smtClean="0"/>
              <a:t>         	                                               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CATEGORIE</a:t>
            </a:r>
          </a:p>
          <a:p>
            <a:pPr marL="4000500" lvl="8" indent="-342900" algn="l">
              <a:buFont typeface="Arial" panose="020B0604020202020204" pitchFamily="34" charset="0"/>
              <a:buChar char="•"/>
            </a:pPr>
            <a:endParaRPr lang="it-IT" dirty="0"/>
          </a:p>
          <a:p>
            <a:pPr marL="4000500" lvl="8" indent="-342900" algn="l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000500" lvl="8" indent="-342900" algn="l">
              <a:buFont typeface="Arial" panose="020B0604020202020204" pitchFamily="34" charset="0"/>
              <a:buChar char="•"/>
            </a:pPr>
            <a:endParaRPr lang="it-IT" dirty="0"/>
          </a:p>
          <a:p>
            <a:pPr marL="4000500" lvl="8" indent="-342900" algn="l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000500" lvl="8" indent="-342900" algn="l">
              <a:buFont typeface="Arial" panose="020B0604020202020204" pitchFamily="34" charset="0"/>
              <a:buChar char="•"/>
            </a:pPr>
            <a:endParaRPr lang="it-IT" dirty="0"/>
          </a:p>
          <a:p>
            <a:pPr marL="4000500" lvl="8" indent="-342900" algn="l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000500" lvl="8" indent="-342900" algn="l">
              <a:buFont typeface="Arial" panose="020B0604020202020204" pitchFamily="34" charset="0"/>
              <a:buChar char="•"/>
            </a:pPr>
            <a:r>
              <a:rPr lang="it-IT" dirty="0"/>
              <a:t> </a:t>
            </a:r>
            <a:r>
              <a:rPr lang="it-IT" dirty="0" smtClean="0"/>
              <a:t>                                                                   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ESTRAZIONI</a:t>
            </a:r>
            <a:endParaRPr lang="it-IT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990600" y="3864432"/>
            <a:ext cx="1800200" cy="2088232"/>
          </a:xfrm>
          <a:prstGeom prst="roundRect">
            <a:avLst/>
          </a:prstGeom>
          <a:solidFill>
            <a:srgbClr val="C55A1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COGITO STUDIO</a:t>
            </a:r>
          </a:p>
          <a:p>
            <a:pPr algn="ctr"/>
            <a:r>
              <a:rPr lang="it-IT" dirty="0" smtClean="0"/>
              <a:t>+</a:t>
            </a:r>
          </a:p>
          <a:p>
            <a:pPr algn="ctr"/>
            <a:r>
              <a:rPr lang="it-IT" dirty="0" smtClean="0"/>
              <a:t>ESSEX</a:t>
            </a:r>
            <a:endParaRPr lang="it-IT" dirty="0"/>
          </a:p>
        </p:txBody>
      </p:sp>
      <p:cxnSp>
        <p:nvCxnSpPr>
          <p:cNvPr id="7" name="Connettore 2 6"/>
          <p:cNvCxnSpPr>
            <a:endCxn id="9" idx="1"/>
          </p:cNvCxnSpPr>
          <p:nvPr/>
        </p:nvCxnSpPr>
        <p:spPr>
          <a:xfrm flipV="1">
            <a:off x="2915816" y="4149080"/>
            <a:ext cx="1224136" cy="748238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arrotondato 8"/>
          <p:cNvSpPr/>
          <p:nvPr/>
        </p:nvSpPr>
        <p:spPr>
          <a:xfrm>
            <a:off x="4139952" y="3629231"/>
            <a:ext cx="3024336" cy="1039698"/>
          </a:xfrm>
          <a:prstGeom prst="roundRect">
            <a:avLst/>
          </a:prstGeom>
          <a:solidFill>
            <a:srgbClr val="C55A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CercaTreno</a:t>
            </a:r>
            <a:r>
              <a:rPr lang="it-IT" dirty="0" smtClean="0"/>
              <a:t>	Diretto</a:t>
            </a:r>
          </a:p>
          <a:p>
            <a:pPr algn="ctr"/>
            <a:r>
              <a:rPr lang="it-IT" dirty="0" err="1" smtClean="0"/>
              <a:t>MigliorPrezzo</a:t>
            </a:r>
            <a:r>
              <a:rPr lang="it-IT" dirty="0" smtClean="0"/>
              <a:t>	Ritardo</a:t>
            </a:r>
          </a:p>
          <a:p>
            <a:pPr algn="ctr"/>
            <a:r>
              <a:rPr lang="it-IT" dirty="0" smtClean="0"/>
              <a:t>Servizio      </a:t>
            </a:r>
            <a:r>
              <a:rPr lang="it-IT" dirty="0" err="1" smtClean="0"/>
              <a:t>TipoTreno</a:t>
            </a:r>
            <a:r>
              <a:rPr lang="it-IT" dirty="0" smtClean="0"/>
              <a:t>       TAV</a:t>
            </a:r>
            <a:endParaRPr lang="it-IT" dirty="0"/>
          </a:p>
        </p:txBody>
      </p:sp>
      <p:cxnSp>
        <p:nvCxnSpPr>
          <p:cNvPr id="11" name="Connettore 2 10"/>
          <p:cNvCxnSpPr>
            <a:endCxn id="12" idx="1"/>
          </p:cNvCxnSpPr>
          <p:nvPr/>
        </p:nvCxnSpPr>
        <p:spPr>
          <a:xfrm>
            <a:off x="2915816" y="4897318"/>
            <a:ext cx="1224136" cy="8158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arrotondato 11"/>
          <p:cNvSpPr/>
          <p:nvPr/>
        </p:nvSpPr>
        <p:spPr>
          <a:xfrm>
            <a:off x="4139952" y="5137082"/>
            <a:ext cx="3024336" cy="115212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5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Città di Partenza, Città di Arrivo, Data, Numero del Treno, Tipo di Treno, Tipo di Servizio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0487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Schema Progetto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424732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6911"/>
            <a:ext cx="9144000" cy="511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0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Strumenti Aggiuntivi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3034677"/>
          </a:xfrm>
        </p:spPr>
        <p:txBody>
          <a:bodyPr/>
          <a:lstStyle/>
          <a:p>
            <a:pPr algn="l"/>
            <a:r>
              <a:rPr lang="it-IT" dirty="0" smtClean="0"/>
              <a:t>Sono inoltre necessari:</a:t>
            </a:r>
          </a:p>
          <a:p>
            <a:pPr algn="l"/>
            <a:endParaRPr lang="it-IT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Un Web Server → </a:t>
            </a:r>
            <a:r>
              <a:rPr lang="it-IT" dirty="0" smtClean="0"/>
              <a:t>Apache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Un Application Server </a:t>
            </a:r>
            <a:r>
              <a:rPr lang="it-IT" dirty="0" smtClean="0"/>
              <a:t>→ Tomcat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Un motore Template → Velocity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/>
          </a:p>
          <a:p>
            <a:pPr algn="l"/>
            <a:r>
              <a:rPr lang="it-IT" dirty="0" smtClean="0"/>
              <a:t>L’applicazione è stata realizzata in Java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6197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err="1" smtClean="0"/>
              <a:t>Roadmap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4672048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Descrizione delle problematiche di NLP e strumenti per risolverle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Progetto dell’ applicazione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 smtClean="0"/>
              <a:t>Realizzazione e Test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Conclusione e Sviluppi Futuri</a:t>
            </a:r>
          </a:p>
          <a:p>
            <a:pPr marL="457200" indent="-457200" algn="l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endParaRPr lang="it-IT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1831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Come si presenta l’applicazione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5320431"/>
          </a:xfrm>
        </p:spPr>
        <p:txBody>
          <a:bodyPr/>
          <a:lstStyle/>
          <a:p>
            <a:pPr algn="l"/>
            <a:r>
              <a:rPr lang="it-IT" dirty="0" smtClean="0"/>
              <a:t>L’applicazione presenta un </a:t>
            </a:r>
            <a:r>
              <a:rPr lang="it-IT" b="1" dirty="0" smtClean="0"/>
              <a:t>Homepage</a:t>
            </a:r>
          </a:p>
          <a:p>
            <a:endParaRPr lang="it-IT" sz="800" b="1" dirty="0"/>
          </a:p>
          <a:p>
            <a:endParaRPr lang="it-IT" b="1" dirty="0" smtClean="0"/>
          </a:p>
          <a:p>
            <a:endParaRPr lang="it-IT" b="1" dirty="0"/>
          </a:p>
          <a:p>
            <a:endParaRPr lang="it-IT" b="1" dirty="0" smtClean="0"/>
          </a:p>
          <a:p>
            <a:endParaRPr lang="it-IT" b="1" dirty="0"/>
          </a:p>
          <a:p>
            <a:endParaRPr lang="it-IT" b="1" dirty="0" smtClean="0"/>
          </a:p>
          <a:p>
            <a:endParaRPr lang="it-IT" b="1" dirty="0"/>
          </a:p>
          <a:p>
            <a:endParaRPr lang="it-IT" b="1" dirty="0" smtClean="0"/>
          </a:p>
          <a:p>
            <a:pPr algn="l"/>
            <a:r>
              <a:rPr lang="it-IT" dirty="0" smtClean="0"/>
              <a:t>In cui è possibile inserire la richiesta nella </a:t>
            </a:r>
            <a:r>
              <a:rPr lang="it-IT" dirty="0" err="1" smtClean="0"/>
              <a:t>form</a:t>
            </a:r>
            <a:r>
              <a:rPr lang="it-IT" dirty="0" smtClean="0"/>
              <a:t>. </a:t>
            </a:r>
          </a:p>
          <a:p>
            <a:pPr algn="l"/>
            <a:r>
              <a:rPr lang="it-IT" dirty="0" smtClean="0"/>
              <a:t>Sono riportate anche le operazioni che è possibile effettuare.</a:t>
            </a:r>
          </a:p>
          <a:p>
            <a:endParaRPr lang="it-IT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420888"/>
            <a:ext cx="6533728" cy="304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234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Esempio di Utilizzo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2607893"/>
          </a:xfrm>
        </p:spPr>
        <p:txBody>
          <a:bodyPr/>
          <a:lstStyle/>
          <a:p>
            <a:r>
              <a:rPr lang="it-IT" dirty="0" smtClean="0"/>
              <a:t>Ad esempio nel caso di una richiesta di un treno con restrizioni:</a:t>
            </a:r>
          </a:p>
          <a:p>
            <a:endParaRPr lang="it-IT" dirty="0"/>
          </a:p>
          <a:p>
            <a:pPr algn="l"/>
            <a:r>
              <a:rPr lang="it-IT" sz="2000" i="1" dirty="0"/>
              <a:t>«Quali sono i treni da Modena a Milano di tipo Regionale e senza cambi il 15/05/2015</a:t>
            </a:r>
            <a:r>
              <a:rPr lang="it-IT" sz="2000" i="1" dirty="0" smtClean="0"/>
              <a:t>?»</a:t>
            </a:r>
          </a:p>
          <a:p>
            <a:pPr algn="l"/>
            <a:endParaRPr lang="it-IT" sz="2000" i="1" dirty="0"/>
          </a:p>
          <a:p>
            <a:pPr algn="l"/>
            <a:r>
              <a:rPr lang="it-IT" sz="2000" dirty="0" smtClean="0"/>
              <a:t>L’applicazione restituisce i risultati: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917952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2" y="1793557"/>
            <a:ext cx="8734495" cy="46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350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Test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1959511"/>
          </a:xfrm>
        </p:spPr>
        <p:txBody>
          <a:bodyPr/>
          <a:lstStyle/>
          <a:p>
            <a:pPr algn="l"/>
            <a:r>
              <a:rPr lang="it-IT" dirty="0" smtClean="0"/>
              <a:t>L’applicazione è stata testata da un campione di utenti che hanno effettuato 35 domande di  vario tipo.</a:t>
            </a:r>
          </a:p>
          <a:p>
            <a:pPr algn="l"/>
            <a:endParaRPr lang="it-IT" dirty="0"/>
          </a:p>
          <a:p>
            <a:pPr algn="l"/>
            <a:r>
              <a:rPr lang="it-IT" dirty="0" smtClean="0"/>
              <a:t>Il sistema ha risposto in 32 casi su 35 per una percentuale di poco superiore al 90%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568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Obiettivi della tesi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4206280"/>
          </a:xfrm>
        </p:spPr>
        <p:txBody>
          <a:bodyPr/>
          <a:lstStyle/>
          <a:p>
            <a:pPr algn="l"/>
            <a:endParaRPr lang="it-IT" dirty="0" smtClean="0"/>
          </a:p>
          <a:p>
            <a:pPr algn="l"/>
            <a:r>
              <a:rPr lang="it-IT" dirty="0" smtClean="0"/>
              <a:t>Gli obiettivi della tesi sono:</a:t>
            </a:r>
          </a:p>
          <a:p>
            <a:pPr algn="l"/>
            <a:endParaRPr lang="it-IT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Realizzare un software che risponda alle domande poste dall’ utente in linguaggio naturale. Le domande riguarderanno i servizi ferroviari.</a:t>
            </a:r>
          </a:p>
          <a:p>
            <a:pPr lvl="1" algn="l"/>
            <a:endParaRPr lang="it-IT" dirty="0"/>
          </a:p>
          <a:p>
            <a:pPr lvl="1" algn="l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Mediante: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>
              <a:solidFill>
                <a:srgbClr val="0070C0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Conoscenze di base del Natural Language Processing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Strumenti di analisi semantica forniti da «Expert System»</a:t>
            </a:r>
          </a:p>
        </p:txBody>
      </p:sp>
    </p:spTree>
    <p:extLst>
      <p:ext uri="{BB962C8B-B14F-4D97-AF65-F5344CB8AC3E}">
        <p14:creationId xmlns:p14="http://schemas.microsoft.com/office/powerpoint/2010/main" val="1222176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6305" y="780111"/>
            <a:ext cx="6858000" cy="1200329"/>
          </a:xfrm>
        </p:spPr>
        <p:txBody>
          <a:bodyPr/>
          <a:lstStyle/>
          <a:p>
            <a:r>
              <a:rPr lang="it-IT" dirty="0" smtClean="0"/>
              <a:t>Alcuni estratti delle domande testate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469703"/>
              </p:ext>
            </p:extLst>
          </p:nvPr>
        </p:nvGraphicFramePr>
        <p:xfrm>
          <a:off x="423156" y="1834734"/>
          <a:ext cx="7992888" cy="4802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5705"/>
                <a:gridCol w="2847183"/>
              </a:tblGrid>
              <a:tr h="45574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Domanda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Risposta Corretta (Sì /</a:t>
                      </a:r>
                      <a:r>
                        <a:rPr lang="it-IT" sz="1800" baseline="0" dirty="0" smtClean="0"/>
                        <a:t> No)</a:t>
                      </a:r>
                      <a:endParaRPr lang="it-IT" sz="1800" dirty="0"/>
                    </a:p>
                  </a:txBody>
                  <a:tcPr/>
                </a:tc>
              </a:tr>
              <a:tr h="45574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..Orario TAV DA</a:t>
                      </a:r>
                      <a:r>
                        <a:rPr lang="it-IT" sz="2000" baseline="0" dirty="0" smtClean="0"/>
                        <a:t> REGGIO EMILIA A BOLOGNA..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45574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..treno con cuccette da Roma</a:t>
                      </a:r>
                      <a:r>
                        <a:rPr lang="it-IT" sz="2000" baseline="0" dirty="0" smtClean="0"/>
                        <a:t> A NAPOLI..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45574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..RITARDO TRENO 592..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45574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..da Carpi</a:t>
                      </a:r>
                      <a:r>
                        <a:rPr lang="it-IT" sz="2000" baseline="0" dirty="0" smtClean="0"/>
                        <a:t> a Calalzo..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45574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..treno Intercity da Pesaro</a:t>
                      </a:r>
                      <a:r>
                        <a:rPr lang="it-IT" sz="2000" baseline="0" dirty="0" smtClean="0"/>
                        <a:t> a Ferrara..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45574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..corsa più economica da Torino a Levanto..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42120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..treno con servizio disabili da Modena a Milano..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45574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..TAV da Firenze a Napoli..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45574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..treno da Carpi a Calalzo con trasporto bici..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860" y="2374549"/>
            <a:ext cx="265212" cy="26521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860" y="2861518"/>
            <a:ext cx="265212" cy="265212"/>
          </a:xfrm>
          <a:prstGeom prst="rect">
            <a:avLst/>
          </a:prstGeom>
        </p:spPr>
      </p:pic>
      <p:pic>
        <p:nvPicPr>
          <p:cNvPr id="2050" name="Picture 2" descr="http://www.fe.camcom.it/cciaa/immagini/x%20rossa.png/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768" y="6277864"/>
            <a:ext cx="229210" cy="269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860" y="3339916"/>
            <a:ext cx="265212" cy="265212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860" y="3822331"/>
            <a:ext cx="265212" cy="265212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768" y="4272187"/>
            <a:ext cx="265212" cy="265212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768" y="4641616"/>
            <a:ext cx="265212" cy="265212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609" y="5206700"/>
            <a:ext cx="265212" cy="265212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142" y="5775829"/>
            <a:ext cx="265212" cy="26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797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err="1" smtClean="0"/>
              <a:t>Roadmap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4237057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Descrizione delle problematiche di NLP e strumenti per risolverle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Progetto dell’ applicazione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Realizzazione e Test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 smtClean="0"/>
              <a:t>Conclusione e Sviluppi Futuri</a:t>
            </a:r>
          </a:p>
          <a:p>
            <a:pPr marL="457200" indent="-457200">
              <a:buFont typeface="+mj-lt"/>
              <a:buAutoNum type="arabicPeriod"/>
            </a:pPr>
            <a:endParaRPr lang="it-IT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2925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Vantaggi dell’ applicazione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3826689"/>
          </a:xfrm>
        </p:spPr>
        <p:txBody>
          <a:bodyPr/>
          <a:lstStyle/>
          <a:p>
            <a:pPr algn="l"/>
            <a:r>
              <a:rPr lang="it-IT" dirty="0" smtClean="0"/>
              <a:t>I vantaggi che questa applicazione offre sono: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Capacità di rispondere a domande in </a:t>
            </a:r>
            <a:r>
              <a:rPr lang="it-IT" b="1" dirty="0" smtClean="0"/>
              <a:t>linguaggio naturale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Capacità di rispondere a quesiti che sul sito di Trenitalia non sono presenti (Ritardo di un treno, servizi specifici, tipologia di treno specifica)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Integrazione dei dati provenienti dai siti di </a:t>
            </a:r>
            <a:r>
              <a:rPr lang="it-IT" b="1" dirty="0" smtClean="0"/>
              <a:t>Trenitalia</a:t>
            </a:r>
            <a:r>
              <a:rPr lang="it-IT" dirty="0" smtClean="0"/>
              <a:t> e </a:t>
            </a:r>
            <a:r>
              <a:rPr lang="it-IT" b="1" dirty="0" smtClean="0"/>
              <a:t>Italo</a:t>
            </a:r>
            <a:r>
              <a:rPr lang="it-IT" dirty="0" smtClean="0"/>
              <a:t> per la ricerca di TAV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Possibilità di effettuare ricerche con molteplici </a:t>
            </a:r>
            <a:r>
              <a:rPr lang="it-IT" b="1" dirty="0" smtClean="0"/>
              <a:t>restrizioni combinate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48295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Sviluppi Futuri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4779770"/>
          </a:xfrm>
        </p:spPr>
        <p:txBody>
          <a:bodyPr/>
          <a:lstStyle/>
          <a:p>
            <a:pPr algn="l"/>
            <a:r>
              <a:rPr lang="it-IT" dirty="0" smtClean="0"/>
              <a:t>L’applicazione è già così utile alla causa, ma in futuro potrebbe essere migliorata.</a:t>
            </a:r>
          </a:p>
          <a:p>
            <a:pPr algn="l"/>
            <a:endParaRPr lang="it-IT" dirty="0"/>
          </a:p>
          <a:p>
            <a:pPr algn="l"/>
            <a:r>
              <a:rPr lang="it-IT" dirty="0" smtClean="0"/>
              <a:t>Possibili miglioramenti: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Aumento percentuale di risposte gestite. Risolvere bug, affinare le regole di Cogito.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Possibilità di rispondere a un maggior numero di domande.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Su quale binario arriva il prossimo treno per Bologna a Modena?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Il treno 346 ha il servizio biciclette?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Creazione </a:t>
            </a:r>
            <a:r>
              <a:rPr lang="it-IT" dirty="0" err="1" smtClean="0"/>
              <a:t>App</a:t>
            </a:r>
            <a:r>
              <a:rPr lang="it-IT" dirty="0" smtClean="0"/>
              <a:t> per </a:t>
            </a:r>
            <a:r>
              <a:rPr lang="it-IT" dirty="0" err="1" smtClean="0"/>
              <a:t>smartphone</a:t>
            </a:r>
            <a:r>
              <a:rPr lang="it-IT" dirty="0" smtClean="0"/>
              <a:t> con possibilità di effettuare domande con il riconoscimento vocale.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362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2653521"/>
            <a:ext cx="6858000" cy="757130"/>
          </a:xfrm>
        </p:spPr>
        <p:txBody>
          <a:bodyPr/>
          <a:lstStyle/>
          <a:p>
            <a:pPr algn="ctr"/>
            <a:r>
              <a:rPr lang="it-IT" sz="4800" dirty="0" smtClean="0"/>
              <a:t>GRAZIE PER L’ ATTENZIONE</a:t>
            </a:r>
            <a:endParaRPr lang="it-IT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-747464"/>
            <a:ext cx="6858000" cy="461665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9815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Integrazione con Google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4901855"/>
          </a:xfrm>
        </p:spPr>
        <p:txBody>
          <a:bodyPr/>
          <a:lstStyle/>
          <a:p>
            <a:pPr algn="l"/>
            <a:r>
              <a:rPr lang="it-IT" dirty="0" smtClean="0"/>
              <a:t>Google negli ultimi anni sta integrando la ricerca con keyword con la ricerca in linguaggio naturale. Google </a:t>
            </a:r>
            <a:r>
              <a:rPr lang="it-IT" dirty="0" err="1"/>
              <a:t>N</a:t>
            </a:r>
            <a:r>
              <a:rPr lang="it-IT" dirty="0" err="1" smtClean="0"/>
              <a:t>ow</a:t>
            </a:r>
            <a:r>
              <a:rPr lang="it-IT" dirty="0" smtClean="0"/>
              <a:t> è un esempio di questa transizione.</a:t>
            </a:r>
          </a:p>
          <a:p>
            <a:pPr algn="l"/>
            <a:endParaRPr lang="it-IT" dirty="0"/>
          </a:p>
          <a:p>
            <a:pPr algn="l"/>
            <a:r>
              <a:rPr lang="it-IT" dirty="0" smtClean="0"/>
              <a:t>Alcuni esempi di risposte in linguaggio naturale: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Che tempo farà domani mattina?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Come si dice «ciao» in francese?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Risultato di </a:t>
            </a:r>
            <a:r>
              <a:rPr lang="it-IT" dirty="0" err="1" smtClean="0"/>
              <a:t>SquadraA</a:t>
            </a:r>
            <a:r>
              <a:rPr lang="it-IT" dirty="0" smtClean="0"/>
              <a:t> </a:t>
            </a:r>
            <a:r>
              <a:rPr lang="it-IT" dirty="0" err="1" smtClean="0"/>
              <a:t>SquadraB</a:t>
            </a:r>
            <a:r>
              <a:rPr lang="it-IT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pPr algn="l"/>
            <a:r>
              <a:rPr lang="it-IT" dirty="0" smtClean="0"/>
              <a:t>Anche l’applicazione realizzata potrebbe essere integrata a queste nuove funzionalità di Google.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279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err="1" smtClean="0"/>
              <a:t>Roadmap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4774640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it-IT" dirty="0" smtClean="0"/>
              <a:t>Descrizione dell’ applicazione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Progetto dell’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applicazione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Realizzazione e Test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Conclusione e Sviluppi Futuri</a:t>
            </a:r>
          </a:p>
          <a:p>
            <a:pPr marL="457200" indent="-457200" algn="l">
              <a:buFont typeface="+mj-lt"/>
              <a:buAutoNum type="arabicPeriod"/>
            </a:pP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endParaRPr lang="it-IT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497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Descrizione dell’ applicazione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3161891"/>
          </a:xfrm>
        </p:spPr>
        <p:txBody>
          <a:bodyPr/>
          <a:lstStyle/>
          <a:p>
            <a:pPr algn="l"/>
            <a:r>
              <a:rPr lang="it-IT" dirty="0" smtClean="0"/>
              <a:t>Si vuole realizzare un software che: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b="1" dirty="0" smtClean="0"/>
              <a:t>Riceva una domanda </a:t>
            </a:r>
            <a:r>
              <a:rPr lang="it-IT" dirty="0" smtClean="0"/>
              <a:t>posta dall’ utente in linguaggio naturale relativa alla richiesta di informazioni sui servizi ferroviari.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b="1" dirty="0" smtClean="0"/>
              <a:t>Analizzi la domanda </a:t>
            </a:r>
            <a:r>
              <a:rPr lang="it-IT" dirty="0" smtClean="0"/>
              <a:t>tramite opportuni strumenti di analisi semantica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Si </a:t>
            </a:r>
            <a:r>
              <a:rPr lang="it-IT" b="1" dirty="0" smtClean="0"/>
              <a:t>interfacci a siti esterni </a:t>
            </a:r>
            <a:r>
              <a:rPr lang="it-IT" dirty="0" smtClean="0"/>
              <a:t>per estrarre informazioni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b="1" dirty="0" smtClean="0"/>
              <a:t>Elabori</a:t>
            </a:r>
            <a:r>
              <a:rPr lang="it-IT" dirty="0" smtClean="0"/>
              <a:t> le informazioni e </a:t>
            </a:r>
            <a:r>
              <a:rPr lang="it-IT" b="1" dirty="0" smtClean="0"/>
              <a:t>fornisca la risposta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48183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Esempio di domanda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3153684"/>
          </a:xfrm>
        </p:spPr>
        <p:txBody>
          <a:bodyPr/>
          <a:lstStyle/>
          <a:p>
            <a:pPr algn="l"/>
            <a:r>
              <a:rPr lang="it-IT" dirty="0" smtClean="0"/>
              <a:t>Se l’utente esegue la richiesta:</a:t>
            </a:r>
          </a:p>
          <a:p>
            <a:pPr algn="l"/>
            <a:endParaRPr lang="it-IT" dirty="0"/>
          </a:p>
          <a:p>
            <a:pPr algn="l"/>
            <a:r>
              <a:rPr lang="it-IT" sz="2000" i="1" dirty="0" smtClean="0"/>
              <a:t>«Quali sono i treni da Modena a Milano di tipo Regionale e senza cambi il 15/05/2015?»</a:t>
            </a:r>
          </a:p>
          <a:p>
            <a:pPr algn="l"/>
            <a:endParaRPr lang="it-IT" i="1" dirty="0"/>
          </a:p>
          <a:p>
            <a:pPr algn="l"/>
            <a:r>
              <a:rPr lang="it-IT" dirty="0" smtClean="0"/>
              <a:t>L’applicazione restituisce l’elenco dei treni da Modena a Milano del 15/05/2015. </a:t>
            </a:r>
          </a:p>
          <a:p>
            <a:pPr algn="l"/>
            <a:r>
              <a:rPr lang="it-IT" dirty="0" smtClean="0"/>
              <a:t>Che siano </a:t>
            </a:r>
            <a:r>
              <a:rPr lang="it-IT" b="1" dirty="0" smtClean="0"/>
              <a:t>senza cambi</a:t>
            </a:r>
            <a:r>
              <a:rPr lang="it-IT" dirty="0" smtClean="0"/>
              <a:t> e di tipo </a:t>
            </a:r>
            <a:r>
              <a:rPr lang="it-IT" b="1" dirty="0" smtClean="0"/>
              <a:t>regionale</a:t>
            </a:r>
            <a:r>
              <a:rPr lang="it-I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01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err="1" smtClean="0"/>
              <a:t>Roadmap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3469668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Descrizione dell’ applicazione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 smtClean="0"/>
              <a:t>Progetto dell’ applicazione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Realizzazione 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Test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Conclusione e Sviluppi Futuri</a:t>
            </a:r>
          </a:p>
          <a:p>
            <a:pPr marL="457200" indent="-457200" algn="l">
              <a:buFont typeface="+mj-lt"/>
              <a:buAutoNum type="arabicPeriod"/>
            </a:pP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7499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870227"/>
            <a:ext cx="6858000" cy="1200329"/>
          </a:xfrm>
        </p:spPr>
        <p:txBody>
          <a:bodyPr/>
          <a:lstStyle/>
          <a:p>
            <a:r>
              <a:rPr lang="it-IT" dirty="0" smtClean="0"/>
              <a:t>Dominio delle domande da gestire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4268861"/>
          </a:xfrm>
        </p:spPr>
        <p:txBody>
          <a:bodyPr/>
          <a:lstStyle/>
          <a:p>
            <a:pPr algn="l"/>
            <a:r>
              <a:rPr lang="it-IT" dirty="0" smtClean="0"/>
              <a:t>Si vuole gestire le seguenti tipologie di domande:</a:t>
            </a:r>
          </a:p>
          <a:p>
            <a:pPr algn="l"/>
            <a:endParaRPr lang="it-IT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Verificare se un treno </a:t>
            </a:r>
            <a:r>
              <a:rPr lang="it-IT" dirty="0"/>
              <a:t>è in orario o in ritardo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Ricavare le </a:t>
            </a:r>
            <a:r>
              <a:rPr lang="it-IT" dirty="0"/>
              <a:t>corse da una data città ad un’altra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dirty="0"/>
              <a:t>I treni che appartengono a un certo tipo di categoria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dirty="0"/>
              <a:t>I treni che dispongono di un certo servizio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dirty="0"/>
              <a:t>Le corse dirette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dirty="0"/>
              <a:t>Il prezzo più economico per una corsa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Le corse per i treni ad alta velocità (compreso Italo) da una certa stazione a un’altra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675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Possibili Operazioni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4984954"/>
          </a:xfrm>
        </p:spPr>
        <p:txBody>
          <a:bodyPr/>
          <a:lstStyle/>
          <a:p>
            <a:pPr algn="l"/>
            <a:r>
              <a:rPr lang="it-IT" dirty="0" smtClean="0"/>
              <a:t>Le operazioni possibili sono: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Richiesta Ritardo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È in ritardo il treno 3456?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Richiesta Generico Treno (più eventuali restrizioni)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Quali sono gli orari dei treni da Milano a Bologna del 15/05/2015?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Richiesta TAV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TAV da Milano ad Ancona il 15/05/2015?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/>
          </a:p>
          <a:p>
            <a:pPr algn="l"/>
            <a:r>
              <a:rPr lang="it-IT" dirty="0" smtClean="0"/>
              <a:t>Per ogni tipo di richiesta ci si collega ad uno specifico sito esterno da cui trarre informazioni necessarie. </a:t>
            </a:r>
          </a:p>
          <a:p>
            <a:pPr algn="l"/>
            <a:r>
              <a:rPr lang="it-IT" dirty="0" smtClean="0"/>
              <a:t>Le informazioni vengono elaborate dall’applicazione e stampate in uscita.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4316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1147226"/>
            <a:ext cx="6858000" cy="646331"/>
          </a:xfrm>
        </p:spPr>
        <p:txBody>
          <a:bodyPr/>
          <a:lstStyle/>
          <a:p>
            <a:r>
              <a:rPr lang="it-IT" dirty="0" smtClean="0"/>
              <a:t>Disambiguazione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4594078"/>
          </a:xfrm>
        </p:spPr>
        <p:txBody>
          <a:bodyPr/>
          <a:lstStyle/>
          <a:p>
            <a:pPr algn="l"/>
            <a:r>
              <a:rPr lang="it-IT" dirty="0" smtClean="0"/>
              <a:t>Le domande a cui dover rispondere sono molte e possono essere scritte in molti modi diversi. </a:t>
            </a:r>
            <a:endParaRPr lang="it-IT" dirty="0" smtClean="0"/>
          </a:p>
          <a:p>
            <a:pPr algn="l"/>
            <a:r>
              <a:rPr lang="it-IT" i="1" dirty="0" smtClean="0"/>
              <a:t>Disambiguazione </a:t>
            </a:r>
            <a:r>
              <a:rPr lang="it-IT" i="1" dirty="0" smtClean="0"/>
              <a:t>significa riconoscere il diverso significato di parole identiche posizionate in contesti diversi.</a:t>
            </a:r>
            <a:endParaRPr lang="it-IT" dirty="0"/>
          </a:p>
          <a:p>
            <a:pPr algn="l"/>
            <a:r>
              <a:rPr lang="it-IT" dirty="0" smtClean="0"/>
              <a:t>Ad esempio la parola </a:t>
            </a:r>
            <a:r>
              <a:rPr lang="it-IT" dirty="0" smtClean="0"/>
              <a:t>«Rossa» all’ interno della frase:</a:t>
            </a:r>
          </a:p>
          <a:p>
            <a:pPr algn="l"/>
            <a:r>
              <a:rPr lang="it-IT" i="1" dirty="0" smtClean="0"/>
              <a:t>Treno Freccia Rossa da Milano ad Ancona</a:t>
            </a:r>
          </a:p>
          <a:p>
            <a:pPr algn="l"/>
            <a:endParaRPr lang="it-IT" i="1" dirty="0"/>
          </a:p>
          <a:p>
            <a:pPr algn="l"/>
            <a:r>
              <a:rPr lang="it-IT" dirty="0" smtClean="0"/>
              <a:t>Può essere riferita al treno </a:t>
            </a:r>
            <a:r>
              <a:rPr lang="it-IT" dirty="0" err="1" smtClean="0"/>
              <a:t>Frecciarossa</a:t>
            </a:r>
            <a:r>
              <a:rPr lang="it-IT" dirty="0" smtClean="0"/>
              <a:t> oppure al comune italiano «Rossa». Compito della disambiguazione è capire dal contesto che in questo caso ci si riferisce al treno.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2627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7632</TotalTime>
  <Words>1064</Words>
  <Application>Microsoft Office PowerPoint</Application>
  <PresentationFormat>Presentazione su schermo (4:3)</PresentationFormat>
  <Paragraphs>188</Paragraphs>
  <Slides>25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Tema di Office</vt:lpstr>
      <vt:lpstr>Università degli studi di Modena e Reggio Emilia Facoltà di Scienze Fisiche, Informatiche e Matematiche Corso di Laurea in Informatica  Progettazione e Sviluppo di un Sistema di Risposta Automatico per la Richiesta di  Informazioni Riguardanti i Servizi Ferroviari     Tesi di Laurea di:                                         Relatore:           Bedogni Davide                                 Riccardo Martoglia </vt:lpstr>
      <vt:lpstr>Obiettivi della tesi</vt:lpstr>
      <vt:lpstr>Roadmap</vt:lpstr>
      <vt:lpstr>Descrizione dell’ applicazione</vt:lpstr>
      <vt:lpstr>Esempio di domanda</vt:lpstr>
      <vt:lpstr>Roadmap</vt:lpstr>
      <vt:lpstr>Dominio delle domande da gestire</vt:lpstr>
      <vt:lpstr>Possibili Operazioni</vt:lpstr>
      <vt:lpstr>Disambiguazione</vt:lpstr>
      <vt:lpstr>Strumenti per l’analisi dei testi</vt:lpstr>
      <vt:lpstr>COGITO Studio ed ESSEX</vt:lpstr>
      <vt:lpstr>Categorie ed Estrazioni</vt:lpstr>
      <vt:lpstr>Schema Progetto</vt:lpstr>
      <vt:lpstr>Strumenti Aggiuntivi</vt:lpstr>
      <vt:lpstr>Roadmap</vt:lpstr>
      <vt:lpstr>Come si presenta l’applicazione</vt:lpstr>
      <vt:lpstr>Esempio di Utilizzo</vt:lpstr>
      <vt:lpstr>Risultati</vt:lpstr>
      <vt:lpstr>Test</vt:lpstr>
      <vt:lpstr>Alcuni estratti delle domande testate</vt:lpstr>
      <vt:lpstr>Roadmap</vt:lpstr>
      <vt:lpstr>Vantaggi dell’ applicazione</vt:lpstr>
      <vt:lpstr>Sviluppi Futuri</vt:lpstr>
      <vt:lpstr>GRAZIE PER L’ ATTENZIONE</vt:lpstr>
      <vt:lpstr>Integrazione con Google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Università degli studi di Modena e Reggio Emilia Facoltà di Scienze Fisiche, Informatiche e Matematiche Corso di Laurea in Informatica  Progettazione e sviluppo di un sistema di risposta automatico per la richiesta  di informazioni riguardanti i servizi ferroviari.</dc:title>
  <dc:creator>Davide</dc:creator>
  <cp:keywords/>
  <cp:lastModifiedBy>Davide</cp:lastModifiedBy>
  <cp:revision>93</cp:revision>
  <dcterms:created xsi:type="dcterms:W3CDTF">2015-03-14T09:49:51Z</dcterms:created>
  <dcterms:modified xsi:type="dcterms:W3CDTF">2015-04-11T09:54:18Z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